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sldIdLst>
    <p:sldId id="257" r:id="rId2"/>
    <p:sldId id="258" r:id="rId3"/>
    <p:sldId id="265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292929"/>
    <a:srgbClr val="9900CC"/>
    <a:srgbClr val="33CC33"/>
    <a:srgbClr val="CC0099"/>
    <a:srgbClr val="FF00FF"/>
    <a:srgbClr val="FF3399"/>
    <a:srgbClr val="FB7DD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4AB61EB-A826-4DEE-B368-D328AA9D8A1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C7E528-4F29-4951-9062-D082F8CA867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0A5BA-DCD9-47E5-8BD8-2726634CDE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5A90D5F-536D-49A3-A3E1-719C63B092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8320412-5251-4CA7-AECD-D5D072F5ABA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F9B2E8-7107-450C-8271-230B32418F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73108-90A3-4105-8D09-83F3F5F9E2F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25CA95-2AEF-4CBB-B105-E1E6BDBC6E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B89DC8-C274-4C97-8016-1D18C207B20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1CF10-EC7B-4DA3-B91E-FC3D9A930A0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85593B-DAD2-47E9-9CC7-E4C4B36947F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C4606B-541A-4E96-8F93-DD0519C458B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CDD22E-AA64-4C76-98AD-C008861464E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05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05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05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0F3C98E6-9B99-4992-85AB-3C3FB2F8736B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341438"/>
            <a:ext cx="8229600" cy="1371600"/>
          </a:xfrm>
        </p:spPr>
        <p:txBody>
          <a:bodyPr/>
          <a:lstStyle/>
          <a:p>
            <a:r>
              <a:rPr lang="ru-RU" sz="7200" b="1">
                <a:solidFill>
                  <a:srgbClr val="FF3399"/>
                </a:solidFill>
                <a:latin typeface="Bodoni MT Black" pitchFamily="18" charset="0"/>
              </a:rPr>
              <a:t>Целые числа </a:t>
            </a:r>
            <a:br>
              <a:rPr lang="ru-RU" sz="7200" b="1">
                <a:solidFill>
                  <a:srgbClr val="FF3399"/>
                </a:solidFill>
                <a:latin typeface="Bodoni MT Black" pitchFamily="18" charset="0"/>
              </a:rPr>
            </a:br>
            <a:r>
              <a:rPr lang="ru-RU" sz="7200" b="1">
                <a:solidFill>
                  <a:srgbClr val="FF3399"/>
                </a:solidFill>
                <a:latin typeface="Bodoni MT Black" pitchFamily="18" charset="0"/>
              </a:rPr>
              <a:t>и </a:t>
            </a:r>
            <a:br>
              <a:rPr lang="ru-RU" sz="7200" b="1">
                <a:solidFill>
                  <a:srgbClr val="FF3399"/>
                </a:solidFill>
                <a:latin typeface="Bodoni MT Black" pitchFamily="18" charset="0"/>
              </a:rPr>
            </a:br>
            <a:r>
              <a:rPr lang="ru-RU" sz="7200" b="1">
                <a:solidFill>
                  <a:srgbClr val="FF3399"/>
                </a:solidFill>
                <a:latin typeface="Bodoni MT Black" pitchFamily="18" charset="0"/>
              </a:rPr>
              <a:t>действия с ними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149725"/>
            <a:ext cx="8229600" cy="1946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600" b="1" i="1">
                <a:solidFill>
                  <a:srgbClr val="FF00FF"/>
                </a:solidFill>
              </a:rPr>
              <a:t>«Числа всякие нужны, числа всякие важны!»</a:t>
            </a:r>
            <a:r>
              <a:rPr lang="ru-RU" b="1"/>
              <a:t> </a:t>
            </a:r>
          </a:p>
        </p:txBody>
      </p:sp>
    </p:spTree>
  </p:cSld>
  <p:clrMapOvr>
    <a:masterClrMapping/>
  </p:clrMapOvr>
  <p:transition spd="med">
    <p:newsflash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4" name="Rectangle 6"/>
          <p:cNvSpPr>
            <a:spLocks noChangeArrowheads="1"/>
          </p:cNvSpPr>
          <p:nvPr/>
        </p:nvSpPr>
        <p:spPr bwMode="auto">
          <a:xfrm>
            <a:off x="539750" y="1268413"/>
            <a:ext cx="80692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600" b="1" i="1">
                <a:solidFill>
                  <a:srgbClr val="CC0099"/>
                </a:solidFill>
              </a:rPr>
              <a:t>«Сумма двух долгов есть долг»</a:t>
            </a:r>
            <a:r>
              <a:rPr lang="ru-RU" sz="3600" b="1" i="1"/>
              <a:t> </a:t>
            </a:r>
            <a:r>
              <a:rPr lang="ru-RU" sz="3600"/>
              <a:t> </a:t>
            </a:r>
          </a:p>
        </p:txBody>
      </p:sp>
      <p:sp>
        <p:nvSpPr>
          <p:cNvPr id="109575" name="Rectangle 7"/>
          <p:cNvSpPr>
            <a:spLocks noChangeArrowheads="1"/>
          </p:cNvSpPr>
          <p:nvPr/>
        </p:nvSpPr>
        <p:spPr bwMode="auto">
          <a:xfrm>
            <a:off x="250825" y="2349500"/>
            <a:ext cx="8428038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600" b="1" i="1">
                <a:solidFill>
                  <a:srgbClr val="CC0099"/>
                </a:solidFill>
              </a:rPr>
              <a:t>«Сумма имущества и долга равна </a:t>
            </a:r>
          </a:p>
          <a:p>
            <a:r>
              <a:rPr lang="ru-RU" sz="3600" b="1" i="1">
                <a:solidFill>
                  <a:srgbClr val="CC0099"/>
                </a:solidFill>
              </a:rPr>
              <a:t>их разности».</a:t>
            </a:r>
            <a:r>
              <a:rPr lang="ru-RU" sz="3600"/>
              <a:t> </a:t>
            </a:r>
          </a:p>
        </p:txBody>
      </p:sp>
      <p:sp>
        <p:nvSpPr>
          <p:cNvPr id="109576" name="Rectangle 8"/>
          <p:cNvSpPr>
            <a:spLocks noChangeArrowheads="1"/>
          </p:cNvSpPr>
          <p:nvPr/>
        </p:nvSpPr>
        <p:spPr bwMode="auto">
          <a:xfrm>
            <a:off x="611188" y="981075"/>
            <a:ext cx="57610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4000" b="1" i="1">
                <a:solidFill>
                  <a:srgbClr val="CC0099"/>
                </a:solidFill>
              </a:rPr>
              <a:t>(– 3) + (– 5) = – 8</a:t>
            </a:r>
            <a:r>
              <a:rPr lang="ru-RU" sz="2800" b="1" i="1">
                <a:solidFill>
                  <a:srgbClr val="CC0099"/>
                </a:solidFill>
              </a:rPr>
              <a:t>  </a:t>
            </a:r>
          </a:p>
        </p:txBody>
      </p:sp>
      <p:sp>
        <p:nvSpPr>
          <p:cNvPr id="109577" name="Rectangle 9"/>
          <p:cNvSpPr>
            <a:spLocks noChangeArrowheads="1"/>
          </p:cNvSpPr>
          <p:nvPr/>
        </p:nvSpPr>
        <p:spPr bwMode="auto">
          <a:xfrm>
            <a:off x="684213" y="2070100"/>
            <a:ext cx="5810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600" b="1" i="1">
                <a:solidFill>
                  <a:srgbClr val="9900CC"/>
                </a:solidFill>
              </a:rPr>
              <a:t>4 + (– 7) = 4 – 7 = – 3</a:t>
            </a:r>
            <a:r>
              <a:rPr lang="ru-RU" sz="3600">
                <a:solidFill>
                  <a:srgbClr val="33CC33"/>
                </a:solidFill>
              </a:rPr>
              <a:t>   </a:t>
            </a:r>
          </a:p>
        </p:txBody>
      </p:sp>
      <p:sp>
        <p:nvSpPr>
          <p:cNvPr id="109578" name="Rectangle 10"/>
          <p:cNvSpPr>
            <a:spLocks noChangeArrowheads="1"/>
          </p:cNvSpPr>
          <p:nvPr/>
        </p:nvSpPr>
        <p:spPr bwMode="auto">
          <a:xfrm>
            <a:off x="611188" y="3284538"/>
            <a:ext cx="73136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600" b="1" i="1">
                <a:solidFill>
                  <a:srgbClr val="CC0099"/>
                </a:solidFill>
              </a:rPr>
              <a:t>– 8 · (– 2) = 4;   – 9 : (– 3) = 3</a:t>
            </a:r>
            <a:r>
              <a:rPr lang="ru-RU" sz="3600"/>
              <a:t> </a:t>
            </a:r>
          </a:p>
        </p:txBody>
      </p:sp>
      <p:sp>
        <p:nvSpPr>
          <p:cNvPr id="109579" name="Rectangle 11"/>
          <p:cNvSpPr>
            <a:spLocks noChangeArrowheads="1"/>
          </p:cNvSpPr>
          <p:nvPr/>
        </p:nvSpPr>
        <p:spPr bwMode="auto">
          <a:xfrm>
            <a:off x="684213" y="4446588"/>
            <a:ext cx="66214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600" b="1" i="1">
                <a:solidFill>
                  <a:srgbClr val="9900CC"/>
                </a:solidFill>
              </a:rPr>
              <a:t>3 · (– 2) = – 6;  – 8 : 4 = – 2</a:t>
            </a:r>
            <a:endParaRPr lang="ru-RU">
              <a:solidFill>
                <a:srgbClr val="9900CC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4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1095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9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1095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09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09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09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4" grpId="0"/>
      <p:bldP spid="109574" grpId="1"/>
      <p:bldP spid="109575" grpId="0"/>
      <p:bldP spid="109575" grpId="1"/>
      <p:bldP spid="109576" grpId="0"/>
      <p:bldP spid="109577" grpId="0"/>
      <p:bldP spid="10957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031875"/>
          </a:xfrm>
        </p:spPr>
        <p:txBody>
          <a:bodyPr/>
          <a:lstStyle/>
          <a:p>
            <a:r>
              <a:rPr lang="ru-RU" b="1">
                <a:solidFill>
                  <a:srgbClr val="9900CC"/>
                </a:solidFill>
              </a:rPr>
              <a:t>«Для разминки»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628775"/>
            <a:ext cx="8075612" cy="584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chemeClr val="accent2"/>
                </a:solidFill>
              </a:rPr>
              <a:t>Расставить числа в порядке возрастания</a:t>
            </a: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539750" y="2565400"/>
            <a:ext cx="10906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600" b="1">
                <a:solidFill>
                  <a:srgbClr val="CC0000"/>
                </a:solidFill>
              </a:rPr>
              <a:t>48;</a:t>
            </a:r>
            <a:r>
              <a:rPr lang="ru-RU" sz="4000"/>
              <a:t> </a:t>
            </a:r>
          </a:p>
        </p:txBody>
      </p:sp>
      <p:sp>
        <p:nvSpPr>
          <p:cNvPr id="125957" name="Rectangle 5"/>
          <p:cNvSpPr>
            <a:spLocks noChangeArrowheads="1"/>
          </p:cNvSpPr>
          <p:nvPr/>
        </p:nvSpPr>
        <p:spPr bwMode="auto">
          <a:xfrm>
            <a:off x="1403350" y="2636838"/>
            <a:ext cx="1482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600" b="1">
                <a:solidFill>
                  <a:srgbClr val="CC0000"/>
                </a:solidFill>
                <a:cs typeface="Tahoma" pitchFamily="34" charset="0"/>
              </a:rPr>
              <a:t>– 99;</a:t>
            </a:r>
            <a:r>
              <a:rPr lang="ru-RU" sz="3200"/>
              <a:t> </a:t>
            </a:r>
          </a:p>
        </p:txBody>
      </p:sp>
      <p:sp>
        <p:nvSpPr>
          <p:cNvPr id="125958" name="Rectangle 6"/>
          <p:cNvSpPr>
            <a:spLocks noChangeArrowheads="1"/>
          </p:cNvSpPr>
          <p:nvPr/>
        </p:nvSpPr>
        <p:spPr bwMode="auto">
          <a:xfrm>
            <a:off x="2771775" y="2636838"/>
            <a:ext cx="9318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600" b="1">
                <a:solidFill>
                  <a:srgbClr val="CC0000"/>
                </a:solidFill>
              </a:rPr>
              <a:t>15;</a:t>
            </a:r>
          </a:p>
        </p:txBody>
      </p:sp>
      <p:sp>
        <p:nvSpPr>
          <p:cNvPr id="125959" name="Rectangle 7"/>
          <p:cNvSpPr>
            <a:spLocks noChangeArrowheads="1"/>
          </p:cNvSpPr>
          <p:nvPr/>
        </p:nvSpPr>
        <p:spPr bwMode="auto">
          <a:xfrm>
            <a:off x="3635375" y="2636838"/>
            <a:ext cx="10588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600" b="1">
                <a:solidFill>
                  <a:srgbClr val="CC0000"/>
                </a:solidFill>
              </a:rPr>
              <a:t>62;</a:t>
            </a:r>
            <a:r>
              <a:rPr lang="ru-RU" sz="3200"/>
              <a:t> </a:t>
            </a:r>
          </a:p>
        </p:txBody>
      </p:sp>
      <p:sp>
        <p:nvSpPr>
          <p:cNvPr id="125960" name="Rectangle 8"/>
          <p:cNvSpPr>
            <a:spLocks noChangeArrowheads="1"/>
          </p:cNvSpPr>
          <p:nvPr/>
        </p:nvSpPr>
        <p:spPr bwMode="auto">
          <a:xfrm>
            <a:off x="4572000" y="2636838"/>
            <a:ext cx="1482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600" b="1">
                <a:solidFill>
                  <a:srgbClr val="CC0000"/>
                </a:solidFill>
                <a:cs typeface="Tahoma" pitchFamily="34" charset="0"/>
              </a:rPr>
              <a:t>– 13;</a:t>
            </a:r>
            <a:r>
              <a:rPr lang="ru-RU" sz="3200"/>
              <a:t> </a:t>
            </a:r>
          </a:p>
        </p:txBody>
      </p:sp>
      <p:sp>
        <p:nvSpPr>
          <p:cNvPr id="125961" name="Rectangle 9"/>
          <p:cNvSpPr>
            <a:spLocks noChangeArrowheads="1"/>
          </p:cNvSpPr>
          <p:nvPr/>
        </p:nvSpPr>
        <p:spPr bwMode="auto">
          <a:xfrm>
            <a:off x="6011863" y="2636838"/>
            <a:ext cx="11922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600" b="1">
                <a:solidFill>
                  <a:srgbClr val="CC0000"/>
                </a:solidFill>
                <a:cs typeface="Tahoma" pitchFamily="34" charset="0"/>
              </a:rPr>
              <a:t>– 7;</a:t>
            </a:r>
            <a:r>
              <a:rPr lang="ru-RU" sz="3200"/>
              <a:t> </a:t>
            </a:r>
          </a:p>
        </p:txBody>
      </p:sp>
      <p:sp>
        <p:nvSpPr>
          <p:cNvPr id="125962" name="Rectangle 10"/>
          <p:cNvSpPr>
            <a:spLocks noChangeArrowheads="1"/>
          </p:cNvSpPr>
          <p:nvPr/>
        </p:nvSpPr>
        <p:spPr bwMode="auto">
          <a:xfrm>
            <a:off x="7164388" y="2636838"/>
            <a:ext cx="641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600" b="1">
                <a:solidFill>
                  <a:srgbClr val="CC0000"/>
                </a:solidFill>
              </a:rPr>
              <a:t>0;</a:t>
            </a:r>
          </a:p>
        </p:txBody>
      </p:sp>
      <p:sp>
        <p:nvSpPr>
          <p:cNvPr id="125963" name="Rectangle 11"/>
          <p:cNvSpPr>
            <a:spLocks noChangeArrowheads="1"/>
          </p:cNvSpPr>
          <p:nvPr/>
        </p:nvSpPr>
        <p:spPr bwMode="auto">
          <a:xfrm>
            <a:off x="7812088" y="2636838"/>
            <a:ext cx="768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600" b="1">
                <a:solidFill>
                  <a:srgbClr val="CC0000"/>
                </a:solidFill>
              </a:rPr>
              <a:t>9;</a:t>
            </a:r>
            <a:r>
              <a:rPr lang="ru-RU" sz="3200"/>
              <a:t>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25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5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25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25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25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25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4509E-6 L -0.09688 0.1840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" y="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44509E-6 L -0.30938 0.18405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" y="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44509E-6 L -0.325 0.18405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" y="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44509E-6 L -0.32639 0.18405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" y="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44509E-6 L -0.31753 0.18405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9" y="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44509E-6 L 0.31927 0.18405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" y="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15607E-7 L 0.66493 0.19006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2" y="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44509E-6 L 0.42257 0.18405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1" y="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4" grpId="0"/>
      <p:bldP spid="125955" grpId="0" build="p"/>
      <p:bldP spid="125956" grpId="0"/>
      <p:bldP spid="125956" grpId="1"/>
      <p:bldP spid="125957" grpId="0"/>
      <p:bldP spid="125957" grpId="1"/>
      <p:bldP spid="125958" grpId="0"/>
      <p:bldP spid="125958" grpId="1"/>
      <p:bldP spid="125959" grpId="0"/>
      <p:bldP spid="125959" grpId="1"/>
      <p:bldP spid="125960" grpId="0"/>
      <p:bldP spid="125960" grpId="1"/>
      <p:bldP spid="125961" grpId="0"/>
      <p:bldP spid="125961" grpId="1"/>
      <p:bldP spid="125962" grpId="0"/>
      <p:bldP spid="125962" grpId="1"/>
      <p:bldP spid="125963" grpId="0"/>
      <p:bldP spid="125963" grpId="1"/>
      <p:bldP spid="125963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>
                <a:solidFill>
                  <a:srgbClr val="FB7DD7"/>
                </a:solidFill>
              </a:rPr>
              <a:t>«Кто внимательней?»</a:t>
            </a:r>
            <a:r>
              <a:rPr lang="ru-RU"/>
              <a:t> </a:t>
            </a:r>
          </a:p>
        </p:txBody>
      </p:sp>
      <p:sp>
        <p:nvSpPr>
          <p:cNvPr id="112645" name="Rectangle 5"/>
          <p:cNvSpPr>
            <a:spLocks noChangeArrowheads="1"/>
          </p:cNvSpPr>
          <p:nvPr/>
        </p:nvSpPr>
        <p:spPr bwMode="auto">
          <a:xfrm>
            <a:off x="1331913" y="1700213"/>
            <a:ext cx="65579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4000" b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Ответы: Λ</a:t>
            </a:r>
            <a:r>
              <a:rPr lang="en-US" sz="4000" b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_</a:t>
            </a:r>
            <a:r>
              <a:rPr lang="ru-RU" sz="4000" b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4000" b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</a:t>
            </a:r>
            <a:r>
              <a:rPr lang="el-GR" sz="4000" b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Λ</a:t>
            </a:r>
            <a:r>
              <a:rPr lang="ru-RU" sz="4000" b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000" b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_</a:t>
            </a:r>
            <a:r>
              <a:rPr lang="ru-RU" sz="4000" b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ΛΛ</a:t>
            </a:r>
            <a:r>
              <a:rPr lang="en-US" sz="4000" b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_</a:t>
            </a:r>
            <a:r>
              <a:rPr lang="ru-RU" sz="4000" b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000" b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_</a:t>
            </a:r>
            <a:r>
              <a:rPr lang="ru-RU" sz="4000" b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000" b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_</a:t>
            </a:r>
            <a:r>
              <a:rPr lang="ru-RU" sz="4000" b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Λ</a:t>
            </a:r>
          </a:p>
        </p:txBody>
      </p:sp>
      <p:graphicFrame>
        <p:nvGraphicFramePr>
          <p:cNvPr id="112716" name="Group 76"/>
          <p:cNvGraphicFramePr>
            <a:graphicFrameLocks noGrp="1"/>
          </p:cNvGraphicFramePr>
          <p:nvPr>
            <p:ph idx="1"/>
          </p:nvPr>
        </p:nvGraphicFramePr>
        <p:xfrm>
          <a:off x="457200" y="3213100"/>
          <a:ext cx="8229600" cy="2649538"/>
        </p:xfrm>
        <a:graphic>
          <a:graphicData uri="http://schemas.openxmlformats.org/drawingml/2006/table">
            <a:tbl>
              <a:tblPr/>
              <a:tblGrid>
                <a:gridCol w="1646238"/>
                <a:gridCol w="1646237"/>
                <a:gridCol w="1644650"/>
                <a:gridCol w="1646238"/>
                <a:gridCol w="1646237"/>
              </a:tblGrid>
              <a:tr h="14414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Кол-во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ошибок</a:t>
                      </a:r>
                      <a:endParaRPr kumimoji="0" lang="ru-RU" sz="4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 – 2</a:t>
                      </a:r>
                      <a:endParaRPr kumimoji="0" lang="ru-RU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 – 4</a:t>
                      </a:r>
                      <a:endParaRPr kumimoji="0" lang="ru-RU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Более 4</a:t>
                      </a:r>
                      <a:endParaRPr kumimoji="0" lang="ru-RU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80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Оценка </a:t>
                      </a:r>
                      <a:endParaRPr kumimoji="0" lang="ru-RU" sz="4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«5»</a:t>
                      </a:r>
                      <a:endParaRPr kumimoji="0" lang="ru-RU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«4»</a:t>
                      </a:r>
                      <a:endParaRPr kumimoji="0" lang="ru-RU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«3»</a:t>
                      </a:r>
                      <a:endParaRPr kumimoji="0" lang="ru-RU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«2»</a:t>
                      </a:r>
                      <a:endParaRPr kumimoji="0" lang="ru-RU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dissolve/>
    <p:sndAc>
      <p:stSnd>
        <p:snd r:embed="rId2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2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/>
      <p:bldP spid="1126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371600"/>
          </a:xfrm>
        </p:spPr>
        <p:txBody>
          <a:bodyPr/>
          <a:lstStyle/>
          <a:p>
            <a:r>
              <a:rPr lang="ru-RU" sz="6000" b="1">
                <a:solidFill>
                  <a:srgbClr val="33CC33"/>
                </a:solidFill>
              </a:rPr>
              <a:t>«Кто быстрее?»</a:t>
            </a:r>
            <a:r>
              <a:rPr lang="ru-RU"/>
              <a:t> </a:t>
            </a:r>
          </a:p>
        </p:txBody>
      </p:sp>
      <p:graphicFrame>
        <p:nvGraphicFramePr>
          <p:cNvPr id="115184" name="Group 496"/>
          <p:cNvGraphicFramePr>
            <a:graphicFrameLocks noGrp="1"/>
          </p:cNvGraphicFramePr>
          <p:nvPr>
            <p:ph idx="1"/>
          </p:nvPr>
        </p:nvGraphicFramePr>
        <p:xfrm>
          <a:off x="468313" y="1412875"/>
          <a:ext cx="8229600" cy="5120640"/>
        </p:xfrm>
        <a:graphic>
          <a:graphicData uri="http://schemas.openxmlformats.org/drawingml/2006/table">
            <a:tbl>
              <a:tblPr/>
              <a:tblGrid>
                <a:gridCol w="830262"/>
                <a:gridCol w="830263"/>
                <a:gridCol w="830262"/>
                <a:gridCol w="830263"/>
                <a:gridCol w="830262"/>
                <a:gridCol w="1038225"/>
                <a:gridCol w="1012825"/>
                <a:gridCol w="1014413"/>
                <a:gridCol w="1012825"/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4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3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2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1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у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у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о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ч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но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о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ч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но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ж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ж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ж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ж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1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та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та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2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3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ие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ие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ие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ие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ие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ие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strips dir="rd"/>
    <p:sndAc>
      <p:stSnd>
        <p:snd r:embed="rId2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5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5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5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229600" cy="1371600"/>
          </a:xfrm>
        </p:spPr>
        <p:txBody>
          <a:bodyPr/>
          <a:lstStyle/>
          <a:p>
            <a:r>
              <a:rPr lang="ru-RU" sz="6000" b="1">
                <a:solidFill>
                  <a:schemeClr val="accent1"/>
                </a:solidFill>
              </a:rPr>
              <a:t>«Кто умнее?»</a:t>
            </a:r>
            <a:r>
              <a:rPr lang="ru-RU"/>
              <a:t> </a:t>
            </a:r>
          </a:p>
        </p:txBody>
      </p:sp>
      <p:graphicFrame>
        <p:nvGraphicFramePr>
          <p:cNvPr id="116925" name="Group 189"/>
          <p:cNvGraphicFramePr>
            <a:graphicFrameLocks noGrp="1"/>
          </p:cNvGraphicFramePr>
          <p:nvPr>
            <p:ph idx="1"/>
          </p:nvPr>
        </p:nvGraphicFramePr>
        <p:xfrm>
          <a:off x="468313" y="1341438"/>
          <a:ext cx="8229600" cy="2211389"/>
        </p:xfrm>
        <a:graphic>
          <a:graphicData uri="http://schemas.openxmlformats.org/drawingml/2006/table">
            <a:tbl>
              <a:tblPr/>
              <a:tblGrid>
                <a:gridCol w="1738312"/>
                <a:gridCol w="863600"/>
                <a:gridCol w="865188"/>
                <a:gridCol w="863600"/>
                <a:gridCol w="863600"/>
                <a:gridCol w="865187"/>
                <a:gridCol w="792163"/>
                <a:gridCol w="1377950"/>
              </a:tblGrid>
              <a:tr h="792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А1</a:t>
                      </a:r>
                      <a:endParaRPr kumimoji="0" lang="ru-RU" sz="4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А2</a:t>
                      </a:r>
                      <a:endParaRPr kumimoji="0" lang="ru-RU" sz="4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А3</a:t>
                      </a:r>
                      <a:endParaRPr kumimoji="0" lang="ru-RU" sz="4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А4</a:t>
                      </a:r>
                      <a:endParaRPr kumimoji="0" lang="ru-RU" sz="4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В1</a:t>
                      </a:r>
                      <a:endParaRPr kumimoji="0" lang="ru-RU" sz="4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В2</a:t>
                      </a:r>
                      <a:endParaRPr kumimoji="0" lang="ru-RU" sz="4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С1 </a:t>
                      </a:r>
                      <a:endParaRPr kumimoji="0" lang="ru-RU" sz="4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Вариант 1</a:t>
                      </a: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Вариант 2</a:t>
                      </a:r>
                      <a:endParaRPr kumimoji="0" lang="ru-RU" sz="1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6895" name="Rectangle 159"/>
          <p:cNvSpPr>
            <a:spLocks noChangeArrowheads="1"/>
          </p:cNvSpPr>
          <p:nvPr/>
        </p:nvSpPr>
        <p:spPr bwMode="auto">
          <a:xfrm>
            <a:off x="2339975" y="2205038"/>
            <a:ext cx="554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6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16896" name="Rectangle 160"/>
          <p:cNvSpPr>
            <a:spLocks noChangeArrowheads="1"/>
          </p:cNvSpPr>
          <p:nvPr/>
        </p:nvSpPr>
        <p:spPr bwMode="auto">
          <a:xfrm>
            <a:off x="4067175" y="2205038"/>
            <a:ext cx="554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6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16897" name="Rectangle 161"/>
          <p:cNvSpPr>
            <a:spLocks noChangeArrowheads="1"/>
          </p:cNvSpPr>
          <p:nvPr/>
        </p:nvSpPr>
        <p:spPr bwMode="auto">
          <a:xfrm>
            <a:off x="3203575" y="2205038"/>
            <a:ext cx="5461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6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ru-RU"/>
              <a:t> </a:t>
            </a:r>
          </a:p>
        </p:txBody>
      </p:sp>
      <p:sp>
        <p:nvSpPr>
          <p:cNvPr id="116898" name="Rectangle 162"/>
          <p:cNvSpPr>
            <a:spLocks noChangeArrowheads="1"/>
          </p:cNvSpPr>
          <p:nvPr/>
        </p:nvSpPr>
        <p:spPr bwMode="auto">
          <a:xfrm>
            <a:off x="2411413" y="2924175"/>
            <a:ext cx="5461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6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ru-RU"/>
              <a:t> </a:t>
            </a:r>
          </a:p>
        </p:txBody>
      </p:sp>
      <p:sp>
        <p:nvSpPr>
          <p:cNvPr id="116899" name="Rectangle 163"/>
          <p:cNvSpPr>
            <a:spLocks noChangeArrowheads="1"/>
          </p:cNvSpPr>
          <p:nvPr/>
        </p:nvSpPr>
        <p:spPr bwMode="auto">
          <a:xfrm>
            <a:off x="4932363" y="2924175"/>
            <a:ext cx="5461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6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ru-RU"/>
              <a:t> </a:t>
            </a:r>
          </a:p>
        </p:txBody>
      </p:sp>
      <p:sp>
        <p:nvSpPr>
          <p:cNvPr id="116900" name="Rectangle 164"/>
          <p:cNvSpPr>
            <a:spLocks noChangeArrowheads="1"/>
          </p:cNvSpPr>
          <p:nvPr/>
        </p:nvSpPr>
        <p:spPr bwMode="auto">
          <a:xfrm>
            <a:off x="4067175" y="2924175"/>
            <a:ext cx="6016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6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ru-RU" sz="3200">
                <a:solidFill>
                  <a:schemeClr val="folHlink"/>
                </a:solidFill>
              </a:rPr>
              <a:t> </a:t>
            </a:r>
          </a:p>
        </p:txBody>
      </p:sp>
      <p:sp>
        <p:nvSpPr>
          <p:cNvPr id="116901" name="Rectangle 165"/>
          <p:cNvSpPr>
            <a:spLocks noChangeArrowheads="1"/>
          </p:cNvSpPr>
          <p:nvPr/>
        </p:nvSpPr>
        <p:spPr bwMode="auto">
          <a:xfrm>
            <a:off x="3203575" y="2924175"/>
            <a:ext cx="6016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6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ru-RU" sz="3200">
                <a:solidFill>
                  <a:schemeClr val="folHlink"/>
                </a:solidFill>
              </a:rPr>
              <a:t> </a:t>
            </a:r>
          </a:p>
        </p:txBody>
      </p:sp>
      <p:sp>
        <p:nvSpPr>
          <p:cNvPr id="116902" name="Rectangle 166"/>
          <p:cNvSpPr>
            <a:spLocks noChangeArrowheads="1"/>
          </p:cNvSpPr>
          <p:nvPr/>
        </p:nvSpPr>
        <p:spPr bwMode="auto">
          <a:xfrm>
            <a:off x="5724525" y="2205038"/>
            <a:ext cx="7731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2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42</a:t>
            </a: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16903" name="Rectangle 167"/>
          <p:cNvSpPr>
            <a:spLocks noChangeArrowheads="1"/>
          </p:cNvSpPr>
          <p:nvPr/>
        </p:nvSpPr>
        <p:spPr bwMode="auto">
          <a:xfrm>
            <a:off x="6516688" y="2205038"/>
            <a:ext cx="7731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2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13</a:t>
            </a: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16904" name="Rectangle 168"/>
          <p:cNvSpPr>
            <a:spLocks noChangeArrowheads="1"/>
          </p:cNvSpPr>
          <p:nvPr/>
        </p:nvSpPr>
        <p:spPr bwMode="auto">
          <a:xfrm>
            <a:off x="7451725" y="2205038"/>
            <a:ext cx="10874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2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363</a:t>
            </a:r>
            <a:r>
              <a:rPr lang="ru-RU" sz="32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16907" name="Rectangle 171"/>
          <p:cNvSpPr>
            <a:spLocks noChangeArrowheads="1"/>
          </p:cNvSpPr>
          <p:nvPr/>
        </p:nvSpPr>
        <p:spPr bwMode="auto">
          <a:xfrm>
            <a:off x="4932363" y="2205038"/>
            <a:ext cx="5461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6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16908" name="Rectangle 172"/>
          <p:cNvSpPr>
            <a:spLocks noChangeArrowheads="1"/>
          </p:cNvSpPr>
          <p:nvPr/>
        </p:nvSpPr>
        <p:spPr bwMode="auto">
          <a:xfrm>
            <a:off x="5651500" y="2924175"/>
            <a:ext cx="81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2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51</a:t>
            </a:r>
            <a:r>
              <a:rPr lang="ru-RU" sz="2800">
                <a:solidFill>
                  <a:schemeClr val="folHlink"/>
                </a:solidFill>
              </a:rPr>
              <a:t> </a:t>
            </a:r>
          </a:p>
        </p:txBody>
      </p:sp>
      <p:sp>
        <p:nvSpPr>
          <p:cNvPr id="116909" name="Rectangle 173"/>
          <p:cNvSpPr>
            <a:spLocks noChangeArrowheads="1"/>
          </p:cNvSpPr>
          <p:nvPr/>
        </p:nvSpPr>
        <p:spPr bwMode="auto">
          <a:xfrm>
            <a:off x="6516688" y="2924175"/>
            <a:ext cx="81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2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17</a:t>
            </a:r>
            <a:r>
              <a:rPr lang="ru-RU" sz="2800">
                <a:solidFill>
                  <a:schemeClr val="folHlink"/>
                </a:solidFill>
              </a:rPr>
              <a:t> </a:t>
            </a:r>
          </a:p>
        </p:txBody>
      </p:sp>
      <p:sp>
        <p:nvSpPr>
          <p:cNvPr id="116910" name="Rectangle 174"/>
          <p:cNvSpPr>
            <a:spLocks noChangeArrowheads="1"/>
          </p:cNvSpPr>
          <p:nvPr/>
        </p:nvSpPr>
        <p:spPr bwMode="auto">
          <a:xfrm>
            <a:off x="7308850" y="2924175"/>
            <a:ext cx="1330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2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3900</a:t>
            </a:r>
            <a:r>
              <a:rPr lang="ru-RU" sz="2800">
                <a:solidFill>
                  <a:schemeClr val="folHlink"/>
                </a:solidFill>
              </a:rPr>
              <a:t> </a:t>
            </a:r>
          </a:p>
        </p:txBody>
      </p:sp>
      <p:sp>
        <p:nvSpPr>
          <p:cNvPr id="116926" name="Rectangle 190"/>
          <p:cNvSpPr>
            <a:spLocks noChangeArrowheads="1"/>
          </p:cNvSpPr>
          <p:nvPr/>
        </p:nvSpPr>
        <p:spPr bwMode="auto">
          <a:xfrm>
            <a:off x="393700" y="3667125"/>
            <a:ext cx="8043863" cy="173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ru-RU" sz="2400" b="1">
                <a:solidFill>
                  <a:srgbClr val="CC0000"/>
                </a:solidFill>
              </a:rPr>
              <a:t>Критерии оценивания: </a:t>
            </a:r>
          </a:p>
          <a:p>
            <a:pPr algn="ctr">
              <a:tabLst>
                <a:tab pos="457200" algn="l"/>
              </a:tabLst>
            </a:pPr>
            <a:r>
              <a:rPr lang="ru-RU" sz="2400" b="1">
                <a:solidFill>
                  <a:srgbClr val="CC0000"/>
                </a:solidFill>
              </a:rPr>
              <a:t>каждое задание группы </a:t>
            </a:r>
            <a:r>
              <a:rPr lang="ru-RU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</a:t>
            </a:r>
            <a:r>
              <a:rPr lang="ru-RU" sz="2400" b="1">
                <a:solidFill>
                  <a:srgbClr val="CC0000"/>
                </a:solidFill>
              </a:rPr>
              <a:t> оценивается в </a:t>
            </a:r>
            <a:r>
              <a:rPr lang="ru-RU" sz="28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ru-RU" sz="2400" b="1">
                <a:solidFill>
                  <a:srgbClr val="CC0000"/>
                </a:solidFill>
              </a:rPr>
              <a:t> балл;</a:t>
            </a:r>
          </a:p>
          <a:p>
            <a:pPr algn="ctr">
              <a:tabLst>
                <a:tab pos="457200" algn="l"/>
              </a:tabLst>
            </a:pPr>
            <a:r>
              <a:rPr lang="ru-RU" sz="2400" b="1">
                <a:solidFill>
                  <a:srgbClr val="CC0000"/>
                </a:solidFill>
              </a:rPr>
              <a:t>каждое задания уровня </a:t>
            </a:r>
            <a:r>
              <a:rPr lang="ru-RU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</a:t>
            </a:r>
            <a:r>
              <a:rPr lang="ru-RU" sz="2400" b="1">
                <a:solidFill>
                  <a:srgbClr val="CC0000"/>
                </a:solidFill>
              </a:rPr>
              <a:t> – в </a:t>
            </a:r>
            <a:r>
              <a:rPr lang="ru-RU" sz="28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ru-RU" sz="2400" b="1">
                <a:solidFill>
                  <a:srgbClr val="FF00FF"/>
                </a:solidFill>
              </a:rPr>
              <a:t> </a:t>
            </a:r>
            <a:r>
              <a:rPr lang="ru-RU" sz="2400" b="1">
                <a:solidFill>
                  <a:srgbClr val="CC0000"/>
                </a:solidFill>
              </a:rPr>
              <a:t>балла;</a:t>
            </a:r>
          </a:p>
          <a:p>
            <a:pPr algn="ctr">
              <a:tabLst>
                <a:tab pos="457200" algn="l"/>
              </a:tabLst>
            </a:pPr>
            <a:r>
              <a:rPr lang="ru-RU" sz="2400" b="1">
                <a:solidFill>
                  <a:srgbClr val="CC0000"/>
                </a:solidFill>
              </a:rPr>
              <a:t>задание уровня</a:t>
            </a:r>
            <a:r>
              <a:rPr lang="ru-RU" sz="2400" b="1">
                <a:solidFill>
                  <a:schemeClr val="folHlink"/>
                </a:solidFill>
              </a:rPr>
              <a:t> </a:t>
            </a:r>
            <a:r>
              <a:rPr lang="ru-RU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</a:t>
            </a:r>
            <a:r>
              <a:rPr lang="ru-RU" sz="2400" b="1">
                <a:solidFill>
                  <a:schemeClr val="folHlink"/>
                </a:solidFill>
              </a:rPr>
              <a:t> </a:t>
            </a:r>
            <a:r>
              <a:rPr lang="ru-RU" sz="2400" b="1">
                <a:solidFill>
                  <a:srgbClr val="CC0000"/>
                </a:solidFill>
              </a:rPr>
              <a:t>– в </a:t>
            </a:r>
            <a:r>
              <a:rPr lang="ru-RU" sz="28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ru-RU" sz="2400" b="1">
                <a:solidFill>
                  <a:srgbClr val="CC0000"/>
                </a:solidFill>
              </a:rPr>
              <a:t> балла.</a:t>
            </a:r>
          </a:p>
        </p:txBody>
      </p:sp>
      <p:sp>
        <p:nvSpPr>
          <p:cNvPr id="116927" name="Rectangle 191"/>
          <p:cNvSpPr>
            <a:spLocks noChangeArrowheads="1"/>
          </p:cNvSpPr>
          <p:nvPr/>
        </p:nvSpPr>
        <p:spPr bwMode="auto">
          <a:xfrm>
            <a:off x="1476375" y="3860800"/>
            <a:ext cx="5892800" cy="246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ru-RU" sz="2800" b="1">
                <a:solidFill>
                  <a:srgbClr val="CC0000"/>
                </a:solidFill>
              </a:rPr>
              <a:t>Нормы оценок:</a:t>
            </a:r>
          </a:p>
          <a:p>
            <a:pPr algn="ctr">
              <a:tabLst>
                <a:tab pos="457200" algn="l"/>
              </a:tabLst>
            </a:pPr>
            <a:r>
              <a:rPr lang="ru-RU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 – 11</a:t>
            </a:r>
            <a:r>
              <a:rPr lang="ru-RU" sz="2800" b="1">
                <a:solidFill>
                  <a:srgbClr val="CC0000"/>
                </a:solidFill>
              </a:rPr>
              <a:t> баллов – оценка </a:t>
            </a:r>
            <a:r>
              <a:rPr lang="ru-RU" sz="32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«5»</a:t>
            </a:r>
            <a:r>
              <a:rPr lang="ru-RU" sz="2800" b="1">
                <a:solidFill>
                  <a:srgbClr val="CC0000"/>
                </a:solidFill>
              </a:rPr>
              <a:t>;</a:t>
            </a:r>
          </a:p>
          <a:p>
            <a:pPr algn="ctr">
              <a:tabLst>
                <a:tab pos="457200" algn="l"/>
              </a:tabLst>
            </a:pPr>
            <a:r>
              <a:rPr lang="ru-RU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7, 8</a:t>
            </a:r>
            <a:r>
              <a:rPr lang="ru-RU" sz="2800" b="1">
                <a:solidFill>
                  <a:srgbClr val="CC0000"/>
                </a:solidFill>
              </a:rPr>
              <a:t> баллов – оценка </a:t>
            </a:r>
            <a:r>
              <a:rPr lang="ru-RU" sz="32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«4»</a:t>
            </a:r>
            <a:r>
              <a:rPr lang="ru-RU" sz="2800" b="1">
                <a:solidFill>
                  <a:srgbClr val="CC0000"/>
                </a:solidFill>
              </a:rPr>
              <a:t>;</a:t>
            </a:r>
          </a:p>
          <a:p>
            <a:pPr algn="ctr">
              <a:tabLst>
                <a:tab pos="457200" algn="l"/>
              </a:tabLst>
            </a:pPr>
            <a:r>
              <a:rPr lang="ru-RU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– 6</a:t>
            </a:r>
            <a:r>
              <a:rPr lang="ru-RU" sz="2800" b="1">
                <a:solidFill>
                  <a:srgbClr val="CC0000"/>
                </a:solidFill>
              </a:rPr>
              <a:t> баллов – оценка </a:t>
            </a:r>
            <a:r>
              <a:rPr lang="ru-RU" sz="32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«3»</a:t>
            </a:r>
            <a:r>
              <a:rPr lang="ru-RU" sz="2800" b="1">
                <a:solidFill>
                  <a:srgbClr val="CC0000"/>
                </a:solidFill>
              </a:rPr>
              <a:t>;</a:t>
            </a:r>
          </a:p>
          <a:p>
            <a:pPr algn="ctr">
              <a:tabLst>
                <a:tab pos="457200" algn="l"/>
              </a:tabLst>
            </a:pPr>
            <a:r>
              <a:rPr lang="ru-RU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менее 4</a:t>
            </a:r>
            <a:r>
              <a:rPr lang="ru-RU" sz="2800" b="1">
                <a:solidFill>
                  <a:srgbClr val="CC0000"/>
                </a:solidFill>
              </a:rPr>
              <a:t> баллов – оценка </a:t>
            </a:r>
            <a:r>
              <a:rPr lang="ru-RU" sz="32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«2»</a:t>
            </a:r>
            <a:r>
              <a:rPr lang="ru-RU" sz="2800" b="1">
                <a:solidFill>
                  <a:srgbClr val="CC0000"/>
                </a:solidFill>
              </a:rPr>
              <a:t>.</a:t>
            </a:r>
          </a:p>
        </p:txBody>
      </p:sp>
    </p:spTree>
  </p:cSld>
  <p:clrMapOvr>
    <a:masterClrMapping/>
  </p:clrMapOvr>
  <p:transition spd="med">
    <p:wheel spokes="8"/>
    <p:sndAc>
      <p:stSnd>
        <p:snd r:embed="rId2" name="coi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67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6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6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6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116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116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116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16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1168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168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116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0" fill="hold"/>
                                        <p:tgtEl>
                                          <p:spTgt spid="116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116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116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0" fill="hold"/>
                                        <p:tgtEl>
                                          <p:spTgt spid="116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116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0" fill="hold"/>
                                        <p:tgtEl>
                                          <p:spTgt spid="1169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0" fill="hold"/>
                                        <p:tgtEl>
                                          <p:spTgt spid="1169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0" fill="hold"/>
                                        <p:tgtEl>
                                          <p:spTgt spid="116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0" fill="hold"/>
                                        <p:tgtEl>
                                          <p:spTgt spid="116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0" fill="hold"/>
                                        <p:tgtEl>
                                          <p:spTgt spid="116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0" fill="hold"/>
                                        <p:tgtEl>
                                          <p:spTgt spid="116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0" fill="hold"/>
                                        <p:tgtEl>
                                          <p:spTgt spid="116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0" fill="hold"/>
                                        <p:tgtEl>
                                          <p:spTgt spid="116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0" fill="hold"/>
                                        <p:tgtEl>
                                          <p:spTgt spid="1168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0" fill="hold"/>
                                        <p:tgtEl>
                                          <p:spTgt spid="1168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0" fill="hold"/>
                                        <p:tgtEl>
                                          <p:spTgt spid="1169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0" fill="hold"/>
                                        <p:tgtEl>
                                          <p:spTgt spid="1169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0" fill="hold"/>
                                        <p:tgtEl>
                                          <p:spTgt spid="1169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0" fill="hold"/>
                                        <p:tgtEl>
                                          <p:spTgt spid="1169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0" fill="hold"/>
                                        <p:tgtEl>
                                          <p:spTgt spid="116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0" fill="hold"/>
                                        <p:tgtEl>
                                          <p:spTgt spid="116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16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6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16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116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116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1169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6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16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16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16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8" grpId="0"/>
      <p:bldP spid="116895" grpId="0"/>
      <p:bldP spid="116896" grpId="0"/>
      <p:bldP spid="116897" grpId="0"/>
      <p:bldP spid="116898" grpId="0"/>
      <p:bldP spid="116899" grpId="0"/>
      <p:bldP spid="116900" grpId="0"/>
      <p:bldP spid="116901" grpId="0"/>
      <p:bldP spid="116902" grpId="0"/>
      <p:bldP spid="116903" grpId="0"/>
      <p:bldP spid="116904" grpId="0"/>
      <p:bldP spid="116907" grpId="0"/>
      <p:bldP spid="116908" grpId="0"/>
      <p:bldP spid="116909" grpId="0"/>
      <p:bldP spid="116910" grpId="0"/>
      <p:bldP spid="116926" grpId="0"/>
      <p:bldP spid="116926" grpId="1"/>
      <p:bldP spid="1169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-171450"/>
            <a:ext cx="8229600" cy="1371600"/>
          </a:xfrm>
        </p:spPr>
        <p:txBody>
          <a:bodyPr/>
          <a:lstStyle/>
          <a:p>
            <a:r>
              <a:rPr lang="ru-RU" sz="4800" b="1">
                <a:solidFill>
                  <a:srgbClr val="33CC33"/>
                </a:solidFill>
              </a:rPr>
              <a:t>«Для любознательных»</a:t>
            </a:r>
            <a:r>
              <a:rPr lang="ru-RU"/>
              <a:t> </a:t>
            </a:r>
          </a:p>
        </p:txBody>
      </p:sp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-268288" y="981075"/>
            <a:ext cx="9601201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3200" b="1">
                <a:solidFill>
                  <a:schemeClr val="tx2"/>
                </a:solidFill>
              </a:rPr>
              <a:t>1)</a:t>
            </a:r>
            <a:r>
              <a:rPr lang="ru-RU" sz="3200" b="1">
                <a:solidFill>
                  <a:schemeClr val="bg1"/>
                </a:solidFill>
              </a:rPr>
              <a:t> </a:t>
            </a:r>
            <a:r>
              <a:rPr lang="ru-RU" sz="3200" b="1" i="1">
                <a:solidFill>
                  <a:schemeClr val="bg1"/>
                </a:solidFill>
              </a:rPr>
              <a:t>(34 </a:t>
            </a:r>
            <a:r>
              <a:rPr lang="ru-RU" sz="3200" b="1">
                <a:solidFill>
                  <a:schemeClr val="bg1"/>
                </a:solidFill>
              </a:rPr>
              <a:t>– </a:t>
            </a:r>
            <a:r>
              <a:rPr lang="ru-RU" sz="3200" b="1" i="1">
                <a:solidFill>
                  <a:schemeClr val="bg1"/>
                </a:solidFill>
              </a:rPr>
              <a:t>( 51)) : (78 </a:t>
            </a:r>
            <a:r>
              <a:rPr lang="ru-RU" sz="3200" b="1">
                <a:solidFill>
                  <a:schemeClr val="bg1"/>
                </a:solidFill>
              </a:rPr>
              <a:t>– </a:t>
            </a:r>
            <a:r>
              <a:rPr lang="ru-RU" sz="3200" b="1" i="1">
                <a:solidFill>
                  <a:schemeClr val="bg1"/>
                </a:solidFill>
              </a:rPr>
              <a:t>95).</a:t>
            </a:r>
            <a:endParaRPr lang="ru-RU" sz="3200" b="1">
              <a:solidFill>
                <a:schemeClr val="bg1"/>
              </a:solidFill>
            </a:endParaRPr>
          </a:p>
          <a:p>
            <a:pPr algn="ctr"/>
            <a:r>
              <a:rPr lang="ru-RU" sz="32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</a:t>
            </a:r>
            <a:r>
              <a:rPr lang="ru-RU" sz="3200" b="1"/>
              <a:t>  </a:t>
            </a:r>
            <a:r>
              <a:rPr lang="ru-RU" sz="32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ru-RU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b="1"/>
              <a:t>       </a:t>
            </a:r>
            <a:r>
              <a:rPr lang="ru-RU" sz="32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</a:t>
            </a:r>
            <a:r>
              <a:rPr lang="ru-RU" sz="3200" b="1"/>
              <a:t>  </a:t>
            </a:r>
            <a:r>
              <a:rPr lang="ru-RU" sz="32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ru-RU" sz="3200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b="1"/>
              <a:t>        </a:t>
            </a:r>
            <a:r>
              <a:rPr lang="ru-RU" sz="32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Й</a:t>
            </a:r>
            <a:r>
              <a:rPr lang="ru-RU" sz="3200" b="1"/>
              <a:t> </a:t>
            </a:r>
            <a:r>
              <a:rPr lang="ru-RU" sz="3200" b="1" i="1"/>
              <a:t>− </a:t>
            </a:r>
            <a:r>
              <a:rPr lang="ru-RU" sz="32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ru-RU" sz="3200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b="1"/>
              <a:t>         </a:t>
            </a:r>
            <a:r>
              <a:rPr lang="ru-RU" sz="32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</a:t>
            </a:r>
            <a:r>
              <a:rPr lang="ru-RU" sz="3200" b="1"/>
              <a:t> </a:t>
            </a:r>
            <a:r>
              <a:rPr lang="ru-RU" sz="3200" b="1" i="1"/>
              <a:t>– </a:t>
            </a:r>
            <a:r>
              <a:rPr lang="ru-RU" sz="32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ru-RU" sz="3200" b="1"/>
              <a:t> </a:t>
            </a:r>
          </a:p>
          <a:p>
            <a:pPr algn="ctr"/>
            <a:r>
              <a:rPr lang="ru-RU" sz="3200" b="1">
                <a:solidFill>
                  <a:schemeClr val="tx2"/>
                </a:solidFill>
              </a:rPr>
              <a:t>2)</a:t>
            </a:r>
            <a:r>
              <a:rPr lang="ru-RU" sz="3200" b="1">
                <a:solidFill>
                  <a:schemeClr val="bg1"/>
                </a:solidFill>
              </a:rPr>
              <a:t> </a:t>
            </a:r>
            <a:r>
              <a:rPr lang="ru-RU" sz="3200" b="1" i="1">
                <a:solidFill>
                  <a:schemeClr val="bg1"/>
                </a:solidFill>
              </a:rPr>
              <a:t>(58 </a:t>
            </a:r>
            <a:r>
              <a:rPr lang="ru-RU" sz="3200" b="1">
                <a:solidFill>
                  <a:schemeClr val="bg1"/>
                </a:solidFill>
              </a:rPr>
              <a:t>– </a:t>
            </a:r>
            <a:r>
              <a:rPr lang="ru-RU" sz="3200" b="1" i="1">
                <a:solidFill>
                  <a:schemeClr val="bg1"/>
                </a:solidFill>
              </a:rPr>
              <a:t> 85) : (45 − 54).</a:t>
            </a:r>
            <a:endParaRPr lang="ru-RU" sz="3200" b="1">
              <a:solidFill>
                <a:schemeClr val="bg1"/>
              </a:solidFill>
            </a:endParaRPr>
          </a:p>
          <a:p>
            <a:pPr algn="ctr"/>
            <a:r>
              <a:rPr lang="ru-RU" sz="32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</a:t>
            </a:r>
            <a:r>
              <a:rPr lang="ru-RU" sz="3200" b="1"/>
              <a:t> – </a:t>
            </a:r>
            <a:r>
              <a:rPr lang="ru-RU" sz="32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  <a:r>
              <a:rPr lang="ru-RU" sz="3200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b="1"/>
              <a:t>         </a:t>
            </a:r>
            <a:r>
              <a:rPr lang="ru-RU" sz="32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Е</a:t>
            </a:r>
            <a:r>
              <a:rPr lang="ru-RU" sz="3200" b="1"/>
              <a:t> </a:t>
            </a:r>
            <a:r>
              <a:rPr lang="ru-RU"/>
              <a:t> </a:t>
            </a:r>
            <a:r>
              <a:rPr lang="ru-RU" sz="32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ru-RU" sz="3200" b="1" i="1"/>
              <a:t> </a:t>
            </a:r>
            <a:r>
              <a:rPr lang="ru-RU" sz="3200" b="1"/>
              <a:t>         </a:t>
            </a:r>
            <a:r>
              <a:rPr lang="ru-RU" sz="32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</a:t>
            </a:r>
            <a:r>
              <a:rPr lang="ru-RU" sz="3200" b="1"/>
              <a:t>  </a:t>
            </a:r>
            <a:r>
              <a:rPr lang="ru-RU" sz="32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  <a:r>
              <a:rPr lang="ru-RU" sz="3200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b="1"/>
              <a:t>          </a:t>
            </a:r>
            <a:r>
              <a:rPr lang="ru-RU" sz="32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Л</a:t>
            </a:r>
            <a:r>
              <a:rPr lang="ru-RU" sz="3200" b="1"/>
              <a:t> </a:t>
            </a:r>
            <a:r>
              <a:rPr lang="ru-RU" sz="3200" b="1" i="1"/>
              <a:t>– </a:t>
            </a:r>
            <a:r>
              <a:rPr lang="ru-RU" sz="32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pPr algn="ctr"/>
            <a:r>
              <a:rPr lang="ru-RU" sz="3200" b="1">
                <a:solidFill>
                  <a:schemeClr val="tx2"/>
                </a:solidFill>
              </a:rPr>
              <a:t>3)</a:t>
            </a:r>
            <a:r>
              <a:rPr lang="ru-RU" sz="3200" b="1"/>
              <a:t> </a:t>
            </a:r>
            <a:r>
              <a:rPr lang="ru-RU" sz="3200" b="1" i="1">
                <a:solidFill>
                  <a:schemeClr val="bg1"/>
                </a:solidFill>
              </a:rPr>
              <a:t>(</a:t>
            </a:r>
            <a:r>
              <a:rPr lang="ru-RU" sz="3200" b="1">
                <a:solidFill>
                  <a:schemeClr val="bg1"/>
                </a:solidFill>
              </a:rPr>
              <a:t>– </a:t>
            </a:r>
            <a:r>
              <a:rPr lang="ru-RU" sz="3200" b="1" i="1">
                <a:solidFill>
                  <a:schemeClr val="bg1"/>
                </a:solidFill>
              </a:rPr>
              <a:t>28  </a:t>
            </a:r>
            <a:r>
              <a:rPr lang="ru-RU" sz="3200" b="1">
                <a:solidFill>
                  <a:schemeClr val="bg1"/>
                </a:solidFill>
              </a:rPr>
              <a:t>– </a:t>
            </a:r>
            <a:r>
              <a:rPr lang="ru-RU" sz="3200" b="1" i="1">
                <a:solidFill>
                  <a:schemeClr val="bg1"/>
                </a:solidFill>
              </a:rPr>
              <a:t>(− 49)) : (47 </a:t>
            </a:r>
            <a:r>
              <a:rPr lang="ru-RU" sz="3200" b="1">
                <a:solidFill>
                  <a:schemeClr val="bg1"/>
                </a:solidFill>
              </a:rPr>
              <a:t>– </a:t>
            </a:r>
            <a:r>
              <a:rPr lang="ru-RU" sz="3200" b="1" i="1">
                <a:solidFill>
                  <a:schemeClr val="bg1"/>
                </a:solidFill>
              </a:rPr>
              <a:t> 68)</a:t>
            </a:r>
            <a:r>
              <a:rPr lang="ru-RU" sz="3200" b="1">
                <a:solidFill>
                  <a:schemeClr val="bg1"/>
                </a:solidFill>
              </a:rPr>
              <a:t>.</a:t>
            </a:r>
            <a:r>
              <a:rPr lang="ru-RU" sz="3200" b="1"/>
              <a:t> </a:t>
            </a:r>
          </a:p>
          <a:p>
            <a:pPr algn="ctr"/>
            <a:r>
              <a:rPr lang="ru-RU" sz="3200" b="1"/>
              <a:t>      </a:t>
            </a:r>
            <a:r>
              <a:rPr lang="ru-RU" sz="32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Г </a:t>
            </a:r>
            <a:r>
              <a:rPr lang="ru-RU" sz="3200" b="1"/>
              <a:t> </a:t>
            </a:r>
            <a:r>
              <a:rPr lang="ru-RU" sz="3200" b="1" i="1"/>
              <a:t>– </a:t>
            </a:r>
            <a:r>
              <a:rPr lang="ru-RU" sz="32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  <a:r>
              <a:rPr lang="ru-RU" sz="3200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b="1"/>
              <a:t>        </a:t>
            </a:r>
            <a:r>
              <a:rPr lang="ru-RU" sz="32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</a:t>
            </a:r>
            <a:r>
              <a:rPr lang="ru-RU" sz="3200" b="1"/>
              <a:t>  – </a:t>
            </a:r>
            <a:r>
              <a:rPr lang="ru-RU" sz="3200" b="1" i="1"/>
              <a:t> </a:t>
            </a:r>
            <a:r>
              <a:rPr lang="ru-RU" sz="32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ru-RU" sz="3200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b="1"/>
              <a:t>        </a:t>
            </a:r>
            <a:r>
              <a:rPr lang="ru-RU" sz="32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</a:t>
            </a:r>
            <a:r>
              <a:rPr lang="ru-RU" sz="3200" b="1"/>
              <a:t>  </a:t>
            </a:r>
            <a:r>
              <a:rPr lang="ru-RU" sz="32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ru-RU" sz="3200" b="1"/>
              <a:t>          </a:t>
            </a:r>
            <a:r>
              <a:rPr lang="ru-RU" sz="32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</a:t>
            </a:r>
            <a:r>
              <a:rPr lang="ru-RU" sz="3200" b="1"/>
              <a:t> </a:t>
            </a:r>
            <a:r>
              <a:rPr lang="ru-RU" sz="3200" b="1" i="1"/>
              <a:t>– </a:t>
            </a:r>
            <a:r>
              <a:rPr lang="ru-RU" sz="32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ru-RU" sz="3200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b="1"/>
              <a:t>       </a:t>
            </a:r>
          </a:p>
          <a:p>
            <a:pPr algn="ctr"/>
            <a:r>
              <a:rPr lang="ru-RU" sz="3200" b="1"/>
              <a:t> </a:t>
            </a:r>
            <a:r>
              <a:rPr lang="ru-RU" sz="3200" b="1">
                <a:solidFill>
                  <a:schemeClr val="tx2"/>
                </a:solidFill>
              </a:rPr>
              <a:t>4)</a:t>
            </a:r>
            <a:r>
              <a:rPr lang="ru-RU" sz="3200" b="1"/>
              <a:t> </a:t>
            </a:r>
            <a:r>
              <a:rPr lang="ru-RU" sz="3200" b="1" i="1">
                <a:solidFill>
                  <a:schemeClr val="bg1"/>
                </a:solidFill>
              </a:rPr>
              <a:t>(</a:t>
            </a:r>
            <a:r>
              <a:rPr lang="ru-RU" sz="3200" b="1">
                <a:solidFill>
                  <a:schemeClr val="bg1"/>
                </a:solidFill>
              </a:rPr>
              <a:t>– </a:t>
            </a:r>
            <a:r>
              <a:rPr lang="ru-RU" sz="3200" b="1" i="1">
                <a:solidFill>
                  <a:schemeClr val="bg1"/>
                </a:solidFill>
              </a:rPr>
              <a:t>42 − 24) : (18 –  51).</a:t>
            </a:r>
            <a:endParaRPr lang="ru-RU" sz="3200" b="1">
              <a:solidFill>
                <a:schemeClr val="bg1"/>
              </a:solidFill>
            </a:endParaRPr>
          </a:p>
          <a:p>
            <a:pPr algn="ctr"/>
            <a:r>
              <a:rPr lang="ru-RU" sz="32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 </a:t>
            </a:r>
            <a:r>
              <a:rPr lang="ru-RU" sz="3200" b="1"/>
              <a:t> – </a:t>
            </a:r>
            <a:r>
              <a:rPr lang="ru-RU" sz="3200" b="1" i="1"/>
              <a:t> </a:t>
            </a:r>
            <a:r>
              <a:rPr lang="ru-RU" sz="32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ru-RU" sz="3200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b="1"/>
              <a:t>        </a:t>
            </a:r>
            <a:r>
              <a:rPr lang="ru-RU" sz="32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 </a:t>
            </a:r>
            <a:r>
              <a:rPr lang="ru-RU" sz="3200" b="1"/>
              <a:t> </a:t>
            </a:r>
            <a:r>
              <a:rPr lang="ru-RU" sz="3200" b="1" i="1"/>
              <a:t>− </a:t>
            </a:r>
            <a:r>
              <a:rPr lang="ru-RU" sz="32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ru-RU" sz="3200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ru-RU" sz="3200" b="1"/>
              <a:t>        </a:t>
            </a:r>
            <a:r>
              <a:rPr lang="ru-RU" sz="32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</a:t>
            </a:r>
            <a:r>
              <a:rPr lang="ru-RU" sz="3200" b="1"/>
              <a:t> </a:t>
            </a:r>
            <a:r>
              <a:rPr lang="ru-RU" sz="3200" b="1" i="1"/>
              <a:t>– </a:t>
            </a:r>
            <a:r>
              <a:rPr lang="ru-RU" sz="32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ru-RU" sz="3200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b="1"/>
              <a:t>         </a:t>
            </a:r>
            <a:r>
              <a:rPr lang="ru-RU" sz="32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Е</a:t>
            </a:r>
            <a:r>
              <a:rPr lang="ru-RU" sz="3200" b="1"/>
              <a:t>  </a:t>
            </a:r>
            <a:r>
              <a:rPr lang="ru-RU" sz="32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ru-RU" sz="3200" b="1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lang="ru-RU" sz="3200" b="1">
                <a:solidFill>
                  <a:schemeClr val="tx2"/>
                </a:solidFill>
              </a:rPr>
              <a:t>5)</a:t>
            </a:r>
            <a:r>
              <a:rPr lang="ru-RU" sz="3200" b="1"/>
              <a:t> </a:t>
            </a:r>
            <a:r>
              <a:rPr lang="ru-RU" sz="3200" b="1" i="1">
                <a:solidFill>
                  <a:schemeClr val="bg1"/>
                </a:solidFill>
              </a:rPr>
              <a:t>( − 8 ) · (− 14) : (16 − 44).</a:t>
            </a:r>
            <a:endParaRPr lang="ru-RU" sz="3200" b="1">
              <a:solidFill>
                <a:schemeClr val="bg1"/>
              </a:solidFill>
            </a:endParaRPr>
          </a:p>
          <a:p>
            <a:pPr algn="ctr"/>
            <a:r>
              <a:rPr lang="ru-RU" sz="32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</a:t>
            </a:r>
            <a:r>
              <a:rPr lang="ru-RU" sz="3200" b="1"/>
              <a:t> </a:t>
            </a:r>
            <a:r>
              <a:rPr lang="ru-RU" sz="3200" b="1" i="1"/>
              <a:t>– </a:t>
            </a:r>
            <a:r>
              <a:rPr lang="ru-RU" sz="32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ru-RU" sz="3200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b="1"/>
              <a:t>         </a:t>
            </a:r>
            <a:r>
              <a:rPr lang="ru-RU" sz="32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Л </a:t>
            </a:r>
            <a:r>
              <a:rPr lang="ru-RU" sz="3200" b="1" i="1"/>
              <a:t>– </a:t>
            </a:r>
            <a:r>
              <a:rPr lang="ru-RU" sz="32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ru-RU" sz="3200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ru-RU" sz="3200" b="1"/>
              <a:t>          </a:t>
            </a:r>
            <a:r>
              <a:rPr lang="ru-RU" sz="32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</a:t>
            </a:r>
            <a:r>
              <a:rPr lang="ru-RU" sz="3200" b="1"/>
              <a:t>  </a:t>
            </a:r>
            <a:r>
              <a:rPr lang="ru-RU" sz="32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ru-RU" sz="3200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ru-RU" sz="3200" b="1"/>
              <a:t>        </a:t>
            </a:r>
            <a:r>
              <a:rPr lang="ru-RU" sz="32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</a:t>
            </a:r>
            <a:r>
              <a:rPr lang="ru-RU" sz="3200" b="1"/>
              <a:t>  </a:t>
            </a:r>
            <a:r>
              <a:rPr lang="ru-RU" sz="32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118789" name="Rectangle 5"/>
          <p:cNvSpPr>
            <a:spLocks noChangeArrowheads="1"/>
          </p:cNvSpPr>
          <p:nvPr/>
        </p:nvSpPr>
        <p:spPr bwMode="auto">
          <a:xfrm>
            <a:off x="3059113" y="6091238"/>
            <a:ext cx="33972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800" b="1"/>
              <a:t>О т в е т</a:t>
            </a:r>
            <a:r>
              <a:rPr lang="ru-RU" sz="2800"/>
              <a:t>: </a:t>
            </a:r>
            <a:r>
              <a:rPr lang="ru-RU" sz="28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ЙЕМЕН.</a:t>
            </a:r>
            <a:r>
              <a:rPr lang="ru-RU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ransition spd="med">
    <p:diamond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87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87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87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87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8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8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8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87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87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87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87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87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87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87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87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87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87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87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87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87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87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87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87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87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87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187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87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87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187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/>
      <p:bldP spid="11878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folHlink"/>
                </a:solidFill>
              </a:rPr>
              <a:t>«Для трудолюбивых»</a:t>
            </a:r>
            <a:r>
              <a:rPr lang="ru-RU"/>
              <a:t> 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16637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/>
              <a:t>Домашнее задание: </a:t>
            </a:r>
            <a:r>
              <a:rPr lang="ru-RU" b="1" i="1">
                <a:solidFill>
                  <a:srgbClr val="00FFFF"/>
                </a:solidFill>
              </a:rPr>
              <a:t>стр. 185</a:t>
            </a:r>
            <a:r>
              <a:rPr lang="ru-RU" b="1">
                <a:solidFill>
                  <a:srgbClr val="00FFFF"/>
                </a:solidFill>
              </a:rPr>
              <a:t>, «Решение задач с помощью кругов Эйлера»</a:t>
            </a:r>
            <a:r>
              <a:rPr lang="ru-RU" b="1"/>
              <a:t> (для тех кому интересно).</a:t>
            </a:r>
          </a:p>
        </p:txBody>
      </p:sp>
      <p:sp>
        <p:nvSpPr>
          <p:cNvPr id="120836" name="Rectangle 4"/>
          <p:cNvSpPr>
            <a:spLocks noChangeArrowheads="1"/>
          </p:cNvSpPr>
          <p:nvPr/>
        </p:nvSpPr>
        <p:spPr bwMode="auto">
          <a:xfrm>
            <a:off x="1362075" y="1560513"/>
            <a:ext cx="72136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8000" b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Всем – </a:t>
            </a:r>
          </a:p>
          <a:p>
            <a:pPr algn="ctr"/>
            <a:r>
              <a:rPr lang="ru-RU" sz="8000" b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спасибо </a:t>
            </a:r>
          </a:p>
          <a:p>
            <a:pPr algn="ctr"/>
            <a:r>
              <a:rPr lang="ru-RU" sz="8000" b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 внимание!</a:t>
            </a:r>
          </a:p>
        </p:txBody>
      </p:sp>
    </p:spTree>
  </p:cSld>
  <p:clrMapOvr>
    <a:masterClrMapping/>
  </p:clrMapOvr>
  <p:transition spd="med">
    <p:checker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208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208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208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 tmFilter="0,0; .5, 1; 1, 1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4" grpId="0"/>
      <p:bldP spid="120834" grpId="1"/>
      <p:bldP spid="120835" grpId="0" build="p"/>
      <p:bldP spid="120836" grpId="0"/>
    </p:bldLst>
  </p:timing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327</TotalTime>
  <Words>518</Words>
  <Application>Microsoft Office PowerPoint</Application>
  <PresentationFormat>Экран (4:3)</PresentationFormat>
  <Paragraphs>168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Текстура</vt:lpstr>
      <vt:lpstr>Целые числа  и  действия с ними</vt:lpstr>
      <vt:lpstr>Слайд 2</vt:lpstr>
      <vt:lpstr>«Для разминки»</vt:lpstr>
      <vt:lpstr>«Кто внимательней?» </vt:lpstr>
      <vt:lpstr>«Кто быстрее?» </vt:lpstr>
      <vt:lpstr>«Кто умнее?» </vt:lpstr>
      <vt:lpstr>«Для любознательных» </vt:lpstr>
      <vt:lpstr>«Для трудолюбивых»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Целые числа  и  действия с ними</dc:title>
  <dc:creator>АЛЕКСЕЙ</dc:creator>
  <cp:lastModifiedBy>re</cp:lastModifiedBy>
  <cp:revision>10</cp:revision>
  <cp:lastPrinted>1601-01-01T00:00:00Z</cp:lastPrinted>
  <dcterms:created xsi:type="dcterms:W3CDTF">2012-03-11T17:36:30Z</dcterms:created>
  <dcterms:modified xsi:type="dcterms:W3CDTF">2014-03-07T18:25:24Z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