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7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A408892-2DFD-4F5B-9C04-2405957C4750}" type="datetimeFigureOut">
              <a:rPr lang="ru-RU"/>
              <a:pPr>
                <a:defRPr/>
              </a:pPr>
              <a:t>07.03.2014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8151E2A-C0A1-41E5-A867-53165D1320B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p:spPr>
      </p:sp>
      <p:sp>
        <p:nvSpPr>
          <p:cNvPr id="23555"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В Москве в ГБОУ ЦДТ «Свиблово» с 2009 года существует детская анимационная студия «Стрекоза», где с ребятами работают профессиональные художники-мультипликаторы, прошедшие педагогическую  и психологическую подготовку.  Дети получают возможность познакомиться с таким видом искусства как анимация и получить бесценный опыт, который в дальнейшем  пригодится им как в учебе, так и в  выборе будущей профессии. Здесь ребятами создаются анимационные, научно-популярные, учебные, документальные фильмы, а также музыкальные видеоклипы и видео-зарисовки.</a:t>
            </a:r>
          </a:p>
          <a:p>
            <a:pPr>
              <a:spcBef>
                <a:spcPct val="0"/>
              </a:spcBef>
            </a:pPr>
            <a:r>
              <a:rPr lang="ru-RU" smtClean="0"/>
              <a:t>В этой статье демонстрируются этапы создания анимационного фильма с детьми и то, каким образом лучше организовать учебный процесс для наиболее полного усвоения обучающимися практического материала.</a:t>
            </a:r>
          </a:p>
          <a:p>
            <a:pPr>
              <a:spcBef>
                <a:spcPct val="0"/>
              </a:spcBef>
            </a:pPr>
            <a:endParaRPr lang="ru-RU" smtClean="0"/>
          </a:p>
        </p:txBody>
      </p:sp>
      <p:sp>
        <p:nvSpPr>
          <p:cNvPr id="2355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AD59F0-A8C8-4D19-BD76-E77087D70550}" type="slidenum">
              <a:rPr lang="ru-RU"/>
              <a:pPr fontAlgn="base">
                <a:spcBef>
                  <a:spcPct val="0"/>
                </a:spcBef>
                <a:spcAft>
                  <a:spcPct val="0"/>
                </a:spcAft>
              </a:pPr>
              <a:t>2</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p:cNvSpPr>
            <a:spLocks noGrp="1" noRot="1" noChangeAspect="1" noTextEdit="1"/>
          </p:cNvSpPr>
          <p:nvPr>
            <p:ph type="sldImg"/>
          </p:nvPr>
        </p:nvSpPr>
        <p:spPr bwMode="auto">
          <a:noFill/>
          <a:ln>
            <a:solidFill>
              <a:srgbClr val="000000"/>
            </a:solidFill>
            <a:miter lim="800000"/>
            <a:headEnd/>
            <a:tailEnd/>
          </a:ln>
        </p:spPr>
      </p:sp>
      <p:sp>
        <p:nvSpPr>
          <p:cNvPr id="32771"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Если у вас, как и у нас, нет специально оборудованной звукозаписывающей студии, нужно добиваться отсутствия хотя бы таких посторонних звуков, таких  как шум компьютера, гудение лампы дневного света, пробежек учеников в коридоре, шуршания бумаги и т.д. </a:t>
            </a:r>
          </a:p>
        </p:txBody>
      </p:sp>
      <p:sp>
        <p:nvSpPr>
          <p:cNvPr id="3277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35A441-403B-415D-9BC8-F00742C7024C}" type="slidenum">
              <a:rPr lang="ru-RU"/>
              <a:pPr fontAlgn="base">
                <a:spcBef>
                  <a:spcPct val="0"/>
                </a:spcBef>
                <a:spcAft>
                  <a:spcPct val="0"/>
                </a:spcAft>
              </a:pPr>
              <a:t>11</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bwMode="auto">
          <a:noFill/>
          <a:ln>
            <a:solidFill>
              <a:srgbClr val="000000"/>
            </a:solidFill>
            <a:miter lim="800000"/>
            <a:headEnd/>
            <a:tailEnd/>
          </a:ln>
        </p:spPr>
      </p:sp>
      <p:sp>
        <p:nvSpPr>
          <p:cNvPr id="33795"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Если сделан качественный аниматик, и вам все в нем нравится, сняты все сцены, предусмотренные раскадровкой, записан звук, подобрана музыка, не забудьте про титры. </a:t>
            </a:r>
            <a:r>
              <a:rPr lang="ru-RU" i="1" smtClean="0"/>
              <a:t>Титры</a:t>
            </a:r>
            <a:r>
              <a:rPr lang="ru-RU" smtClean="0"/>
              <a:t> должны быть начальные (перед мультфильмом)  и конечные (после того как на экране появилась последняя сцена).  В начальных титрах стоит указать учреждение, в котором был снят мультфильм, название студии, кружка. Хорошо, если у вашей студии есть заставка. В конечных титрах следует указать имена и фамилии всех авторов мультфильма, а также авторов музыкальных произведений. Мы не придерживаемся строгих правил, но последовательность указания авторов в детском мультфильме приблизительно такова: режиссер, художник-постановщик, аниматоры, музыка, руководители студии, год съемки. Или: взрослые, дети, автор музыки, год съемки. Можно указать также всех, кто помогал делать мультфильм, выразить благодарность, посвящение и т.д. Используйте только ту музыку, на которую у вас есть разрешение от авторов! Если у вас нет возможности получить авторскую музыку, попробуйте сотрудничать с детскими музыкальными творческими коллективами, которые есть у вас в учреждении, и потом обязательно укажите в титрах всех исполнителей. </a:t>
            </a:r>
          </a:p>
          <a:p>
            <a:pPr>
              <a:spcBef>
                <a:spcPct val="0"/>
              </a:spcBef>
            </a:pPr>
            <a:endParaRPr lang="ru-RU" smtClean="0"/>
          </a:p>
        </p:txBody>
      </p:sp>
      <p:sp>
        <p:nvSpPr>
          <p:cNvPr id="3379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765A91-7264-4B2D-A530-A0A014DD304D}" type="slidenum">
              <a:rPr lang="ru-RU"/>
              <a:pPr fontAlgn="base">
                <a:spcBef>
                  <a:spcPct val="0"/>
                </a:spcBef>
                <a:spcAft>
                  <a:spcPct val="0"/>
                </a:spcAft>
              </a:pPr>
              <a:t>12</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p:spPr>
      </p:sp>
      <p:sp>
        <p:nvSpPr>
          <p:cNvPr id="3481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Наконец мультфильм снят! Теперь стоит показать его всем участникам творческой группы и, желательно, на большом экране. У нас для этой цели в кабинете есть экран и проектор. На большом экране фильм воспринимается совсем по-другому, чем на мониторе: интересней, видны все шероховатости, замечаются ошибки, очевидней сценарные ляпы. Нельзя ругать ребят, если вам что-то не нравится, лучше оформить критику в виде подсказок, наводящих вопросов и пр. Ученики теперь «старше еще на один мультфильм» и уже гораздо больше понимают и видят сами. </a:t>
            </a:r>
          </a:p>
        </p:txBody>
      </p:sp>
      <p:sp>
        <p:nvSpPr>
          <p:cNvPr id="3482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02D6AA7-E4B4-413E-85F9-6F712B346D94}" type="slidenum">
              <a:rPr lang="ru-RU"/>
              <a:pPr fontAlgn="base">
                <a:spcBef>
                  <a:spcPct val="0"/>
                </a:spcBef>
                <a:spcAft>
                  <a:spcPct val="0"/>
                </a:spcAft>
              </a:pPr>
              <a:t>13</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bwMode="auto">
          <a:noFill/>
          <a:ln>
            <a:solidFill>
              <a:srgbClr val="000000"/>
            </a:solidFill>
            <a:miter lim="800000"/>
            <a:headEnd/>
            <a:tailEnd/>
          </a:ln>
        </p:spPr>
      </p:sp>
      <p:sp>
        <p:nvSpPr>
          <p:cNvPr id="3584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3584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A79B7E-FF11-447D-A9BE-D4FA1DA442EB}" type="slidenum">
              <a:rPr lang="ru-RU"/>
              <a:pPr fontAlgn="base">
                <a:spcBef>
                  <a:spcPct val="0"/>
                </a:spcBef>
                <a:spcAft>
                  <a:spcPct val="0"/>
                </a:spcAft>
              </a:pPr>
              <a:t>14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p:spPr>
      </p:sp>
      <p:sp>
        <p:nvSpPr>
          <p:cNvPr id="2457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Событие истории вызывает значимое изменение в жизни персонажа, которое выражается и воспринимается в соответствии с его ценностью и проявляется через конфликт. В основе мультфильма лежит идея. Идея может посетить вас с любом месте и в любое время. Очень хорошо, если вы сразу запишете ее. Приучайте учеников записывать идеи. На занятиях детям можно предложить, в качестве поиска идеи, работу с проективными карточками. Для этого можно раздать по одной карточке всем членам группы и придумать по ним сказку или историю. Также можно сразу дать тему для мультфильма, например, придумать историю с тремя персонажами или историю про рыбок и т.д. Объясните детям, что очень сложно технически снять мультфильм с множеством главных персонажей и ограничьте их количество до трех или пяти.</a:t>
            </a:r>
          </a:p>
        </p:txBody>
      </p:sp>
      <p:sp>
        <p:nvSpPr>
          <p:cNvPr id="2458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7EE740-38FC-44BC-950B-39DF96775D1F}" type="slidenum">
              <a:rPr lang="ru-RU"/>
              <a:pPr fontAlgn="base">
                <a:spcBef>
                  <a:spcPct val="0"/>
                </a:spcBef>
                <a:spcAft>
                  <a:spcPct val="0"/>
                </a:spcAft>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p:spPr>
      </p:sp>
      <p:sp>
        <p:nvSpPr>
          <p:cNvPr id="2560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После того как идея созрела, необходимо написать сценарий. В качестве основы для сценария можно взять сказку, стихотворение, историю и пр. Залог хорошего мультфильма-интересная идея и крепкий сценарий. Даже если изобразительное решение не на высоте, если сценарий хорош - мультфильм будет интересен зрителю. И, в то же время, при замечательном визуальном оформлении и недоработанном сценарии вряд ли зрителю понравится конечный результат. История жизни любого персонажа представляет нам широчайшие возможности для творчества, простираясь от мгновения до вечности, от внутренних переживаний до космических событий. Мастерство сценариста в том и состоит, чтобы, выбрав всего лишь несколько мгновений, показать жизнь героя во всей его полноте.</a:t>
            </a:r>
          </a:p>
        </p:txBody>
      </p:sp>
      <p:sp>
        <p:nvSpPr>
          <p:cNvPr id="2560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92347B-4283-43EB-A2B4-01A9BD78B430}" type="slidenum">
              <a:rPr lang="ru-RU"/>
              <a:pPr fontAlgn="base">
                <a:spcBef>
                  <a:spcPct val="0"/>
                </a:spcBef>
                <a:spcAft>
                  <a:spcPct val="0"/>
                </a:spcAft>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p:spPr>
      </p:sp>
      <p:sp>
        <p:nvSpPr>
          <p:cNvPr id="26627"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После того как сценарий готов, нужно обязательно сделать раскадровку. Что такое раскадровка? Это рассказ о фильме в серии рисунков, визуальная модель времени… это позволяет увидеть фильм в целом, разработать первоначальную концепцию монтажа, композицию кадров, мизансцены. Кадр-это изменение отношений между персонажами в рамках их действий и реакций. Кадр за кадром меняющиеся взаимоотношения формируют развитие сцены. Сцена-это действие, выраженное через конфликт, происходящее в определенном пространстве на протяжении более или менее продолжительного периода времени и обладающее в данный момент жизни персонажа хотя бы одной достаточно значимой ценностью. Теоретически любая сцена является событием истории. Если объяснять детям, что такое раскадровка, можно сказать, что это - история в картинках, как комикс, с той разницей, что в комиксах на изображении может присутствовать текст, а в раскадровке все должно быть понятно без слов. Приучайте детей рисовать как можно больше раскадровок. Некоторые дети «мыслят раскадровками» сразу, это визуалы, которые изначально «видят картинку», а потом записывают то, что видят; другие дети переносят свои мысли в рисунки. Учите их рисовать подробные раскадровки, на которых будет видно место действия (место действия является фоном, а эскиз фона уже на этапе раскадровки позволяет понять, сколько вообще фонов нужно для работы. Иногда фона могут повторяться. Незачем рисовать более крупный план фона, если можно сделать «выборку» из уже готового. Опыт работы показывает, что первоначальные раскадровки учеников включают не более 7-12 рисунков, что, безусловно, чрезвычайно мало для подробного описания действия в мультфмильме. Уже позднее, кода ребенок начинает снимать свой мультфильм и понимает, что, если он ограничится двумя-тремя фонами, предусмотренными его раскадровкой, то в процессе выяснится, что этого мало.</a:t>
            </a:r>
          </a:p>
          <a:p>
            <a:pPr>
              <a:spcBef>
                <a:spcPct val="0"/>
              </a:spcBef>
            </a:pPr>
            <a:endParaRPr lang="ru-RU" smtClean="0"/>
          </a:p>
        </p:txBody>
      </p:sp>
      <p:sp>
        <p:nvSpPr>
          <p:cNvPr id="2662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CA0467-6CC4-4247-9317-1B680DB59A7A}" type="slidenum">
              <a:rPr lang="ru-RU"/>
              <a:pPr fontAlgn="base">
                <a:spcBef>
                  <a:spcPct val="0"/>
                </a:spcBef>
                <a:spcAft>
                  <a:spcPct val="0"/>
                </a:spcAft>
              </a:pPr>
              <a:t>5</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p:spPr>
      </p:sp>
      <p:sp>
        <p:nvSpPr>
          <p:cNvPr id="27651"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Раскадровка нужна также для этапа съемки. Если она висит перед глазами, то можно снимать с любого места действия. Например: вы снимаете мультфильм про то, как от девочки убежал котенок. В первой сцене котенок сидит в комнате, а во второй он уже на улице. В последней сцене мы снова видим котенка в той же самой комнате. Если вы закрепили первый фон (котенок сидит в комнате) и сняли его, то вы можете сразу снять последнюю сцену с этим же фоном. А потом просто отметить в раскадровке снятые сцены и приступить к съемке сцены с другим фоном. </a:t>
            </a:r>
          </a:p>
          <a:p>
            <a:pPr>
              <a:spcBef>
                <a:spcPct val="0"/>
              </a:spcBef>
            </a:pPr>
            <a:endParaRPr lang="ru-RU" smtClean="0"/>
          </a:p>
        </p:txBody>
      </p:sp>
      <p:sp>
        <p:nvSpPr>
          <p:cNvPr id="2765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17D812F-5C12-44D7-AD63-4DA1F164F493}" type="slidenum">
              <a:rPr lang="ru-RU"/>
              <a:pPr fontAlgn="base">
                <a:spcBef>
                  <a:spcPct val="0"/>
                </a:spcBef>
                <a:spcAft>
                  <a:spcPct val="0"/>
                </a:spcAft>
              </a:pPr>
              <a:t>6</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p:spPr>
      </p:sp>
      <p:sp>
        <p:nvSpPr>
          <p:cNvPr id="28675"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На уровне аниматика можно оценить мультфильм, а также изменить монтажные планы, убрать или включить сцены и т.д. Гораздо обидней убирать уже снятые сцены, если был пропущен этап создания аниматика. Что касается монтажных программ, то мы используем, в основном, две програмы: </a:t>
            </a:r>
            <a:r>
              <a:rPr lang="en-US" smtClean="0"/>
              <a:t>EDIUS </a:t>
            </a:r>
            <a:r>
              <a:rPr lang="ru-RU" smtClean="0"/>
              <a:t>и </a:t>
            </a:r>
            <a:r>
              <a:rPr lang="en-US" smtClean="0"/>
              <a:t>Adobe Premier</a:t>
            </a:r>
            <a:r>
              <a:rPr lang="ru-RU" smtClean="0"/>
              <a:t>. Первая программа более проста в использовании и включает необходимый минимум готовых эффектов.</a:t>
            </a:r>
          </a:p>
          <a:p>
            <a:pPr>
              <a:spcBef>
                <a:spcPct val="0"/>
              </a:spcBef>
            </a:pPr>
            <a:endParaRPr lang="ru-RU" smtClean="0"/>
          </a:p>
        </p:txBody>
      </p:sp>
      <p:sp>
        <p:nvSpPr>
          <p:cNvPr id="2867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01BCB9-E7CA-4590-A2A7-CA133A33E934}" type="slidenum">
              <a:rPr lang="ru-RU"/>
              <a:pPr fontAlgn="base">
                <a:spcBef>
                  <a:spcPct val="0"/>
                </a:spcBef>
                <a:spcAft>
                  <a:spcPct val="0"/>
                </a:spcAft>
              </a:pPr>
              <a:t>7</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p:spPr>
      </p:sp>
      <p:sp>
        <p:nvSpPr>
          <p:cNvPr id="2969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Вот, подготовительные этапы пройдены, и можно начинать рисовать или лепить, или другим способом изготавливать персонажей и фона. Мы предлагаем детям использовать следующие </a:t>
            </a:r>
            <a:r>
              <a:rPr lang="ru-RU" i="1" smtClean="0"/>
              <a:t>анимационные технологии</a:t>
            </a:r>
            <a:r>
              <a:rPr lang="ru-RU" smtClean="0"/>
              <a:t>: анимация предметов и объектов, кукольная (объемная) анимация, песочная анимация, рисованная перекладка (</a:t>
            </a:r>
            <a:r>
              <a:rPr lang="ru-RU" i="1" smtClean="0"/>
              <a:t>перекладка</a:t>
            </a:r>
            <a:r>
              <a:rPr lang="ru-RU" smtClean="0"/>
              <a:t> – технология анимации, в основе которой лежит плоская марионетка. Персонажи вырезаются из плотной бумаги, целлулоида, двигаются (анимируются) непосредственно под камерой, пластилиновая анимация, силуэтная анимация). Этот этап работы очень нравится детям. Если среди обучающихся есть умеющие неплохо рисовать, можно поручить им рисовать фона. </a:t>
            </a:r>
          </a:p>
          <a:p>
            <a:pPr>
              <a:spcBef>
                <a:spcPct val="0"/>
              </a:spcBef>
            </a:pPr>
            <a:endParaRPr lang="ru-RU" smtClean="0"/>
          </a:p>
        </p:txBody>
      </p:sp>
      <p:sp>
        <p:nvSpPr>
          <p:cNvPr id="2970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7D2A26-0433-4E91-B097-CBB0106437F3}" type="slidenum">
              <a:rPr lang="ru-RU"/>
              <a:pPr fontAlgn="base">
                <a:spcBef>
                  <a:spcPct val="0"/>
                </a:spcBef>
                <a:spcAft>
                  <a:spcPct val="0"/>
                </a:spcAft>
              </a:pPr>
              <a:t>8</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p:spPr>
      </p:sp>
      <p:sp>
        <p:nvSpPr>
          <p:cNvPr id="3072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Этот этап нужен, если задуман мультфильм, который будет полностью выполнен на компьютере. Например, снятый в технике компьютерной перекладки с использованием графического редактора. Мы предпочитаем работать в программе </a:t>
            </a:r>
            <a:r>
              <a:rPr lang="en-US" smtClean="0"/>
              <a:t>Adobe Photoshop</a:t>
            </a:r>
            <a:r>
              <a:rPr lang="ru-RU" smtClean="0"/>
              <a:t>. Рисунки сканируются (или фотографируются) и уже, в зависимости от творческих задач, обрабатываются. </a:t>
            </a:r>
          </a:p>
          <a:p>
            <a:pPr>
              <a:spcBef>
                <a:spcPct val="0"/>
              </a:spcBef>
            </a:pPr>
            <a:endParaRPr lang="ru-RU" smtClean="0"/>
          </a:p>
        </p:txBody>
      </p:sp>
      <p:sp>
        <p:nvSpPr>
          <p:cNvPr id="3072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4A8D3B-CEF5-46B1-8275-0A3A7D833441}" type="slidenum">
              <a:rPr lang="ru-RU"/>
              <a:pPr fontAlgn="base">
                <a:spcBef>
                  <a:spcPct val="0"/>
                </a:spcBef>
                <a:spcAft>
                  <a:spcPct val="0"/>
                </a:spcAft>
              </a:pPr>
              <a:t>9</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p:spPr>
      </p:sp>
      <p:sp>
        <p:nvSpPr>
          <p:cNvPr id="31747"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mtClean="0"/>
              <a:t>На стол кладется </a:t>
            </a:r>
            <a:r>
              <a:rPr lang="ru-RU" i="1" smtClean="0"/>
              <a:t>хромакейный фон</a:t>
            </a:r>
            <a:r>
              <a:rPr lang="ru-RU" smtClean="0"/>
              <a:t>. Это зеленый или синий фон, который применяют при фото- или видеосъемке в студии с целью дальнейшей обтравки объекта съемки и замены фона. Зеленый и синий цвета обусловлены тем, что их легко выделить при обработке. Хромакейные фоны бывают как бумажные, так и тканевые. При совмещении в кадре объекта с фоном во время записи сцены или при монтаже вместо фона можно поместить другое изображение. Сверху, на подставках, помещается прозрачное стекло. Если необходимо снять плоское изображение (например, плоскую пластилиновую марионетку), кладем персонажа на стекло, а фон помещаем под стекло. Важно так выставить свет, чтобы не было бликов. На рисунке изображены обычные настольные лампы. Лучше, конечно,  использовать профессиональное осветительное оборудование, но если нет возможности его приобрести, то ставим обычные настольные лампы. Есть одно правило: света должно быть много. Мы снимаем на зеркальный фотоаппарат. Его обязательно нужно закрепить на штативе. Фотоаппарат можно расположить сверху, если нужно решение фильма плоскостное или сбоку-если нужно снять объемную анимацию.</a:t>
            </a:r>
          </a:p>
          <a:p>
            <a:pPr>
              <a:spcBef>
                <a:spcPct val="0"/>
              </a:spcBef>
            </a:pPr>
            <a:endParaRPr lang="ru-RU" smtClean="0"/>
          </a:p>
        </p:txBody>
      </p:sp>
      <p:sp>
        <p:nvSpPr>
          <p:cNvPr id="3174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0DB458-AD41-45E5-B9A6-057C78E8EDD7}" type="slidenum">
              <a:rPr lang="ru-RU"/>
              <a:pPr fontAlgn="base">
                <a:spcBef>
                  <a:spcPct val="0"/>
                </a:spcBef>
                <a:spcAft>
                  <a:spcPct val="0"/>
                </a:spcAft>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7"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8"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9"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10" name="Freeform 10"/>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pPr>
              <a:defRPr/>
            </a:pPr>
            <a:fld id="{A4D788AD-C086-4E87-81F2-762344745A29}" type="datetimeFigureOut">
              <a:rPr lang="ru-RU"/>
              <a:pPr>
                <a:defRPr/>
              </a:pPr>
              <a:t>07.03.2014</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CF2B8997-0D5B-40D4-A5BC-E64A14390DD2}"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1A716CCA-233F-4410-976F-17BD54B29A05}" type="datetimeFigureOut">
              <a:rPr lang="ru-RU"/>
              <a:pPr>
                <a:defRPr/>
              </a:pPr>
              <a:t>07.03.2014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E23158F4-EC1E-44B9-B93C-0A3086CB51A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7"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8"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9"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10" name="Freeform 19"/>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Date Placeholder 3"/>
          <p:cNvSpPr>
            <a:spLocks noGrp="1"/>
          </p:cNvSpPr>
          <p:nvPr>
            <p:ph type="dt" sz="half" idx="10"/>
          </p:nvPr>
        </p:nvSpPr>
        <p:spPr/>
        <p:txBody>
          <a:bodyPr/>
          <a:lstStyle>
            <a:lvl1pPr>
              <a:defRPr/>
            </a:lvl1pPr>
          </a:lstStyle>
          <a:p>
            <a:pPr>
              <a:defRPr/>
            </a:pPr>
            <a:fld id="{C979E50B-0286-4DA4-90AB-91453F376832}" type="datetimeFigureOut">
              <a:rPr lang="ru-RU"/>
              <a:pPr>
                <a:defRPr/>
              </a:pPr>
              <a:t>07.03.2014</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619EDC54-9424-4784-920A-97F5F6624A9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3EB9EFB3-9B07-4383-B340-EF9A18B4ED97}" type="datetimeFigureOut">
              <a:rPr lang="ru-RU"/>
              <a:pPr>
                <a:defRPr/>
              </a:pPr>
              <a:t>07.03.2014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50DC5EE-ADD3-4055-817B-E505E07AF52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6" name="Freeform 18"/>
          <p:cNvSpPr>
            <a:spLocks/>
          </p:cNvSpPr>
          <p:nvPr/>
        </p:nvSpPr>
        <p:spPr bwMode="hidden">
          <a:xfrm>
            <a:off x="2619375" y="4075113"/>
            <a:ext cx="5545138" cy="850900"/>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7" name="Freeform 22"/>
          <p:cNvSpPr>
            <a:spLocks/>
          </p:cNvSpPr>
          <p:nvPr/>
        </p:nvSpPr>
        <p:spPr bwMode="hidden">
          <a:xfrm>
            <a:off x="2828925" y="4087813"/>
            <a:ext cx="5467350" cy="77470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8" name="Freeform 26"/>
          <p:cNvSpPr>
            <a:spLocks/>
          </p:cNvSpPr>
          <p:nvPr/>
        </p:nvSpPr>
        <p:spPr bwMode="hidden">
          <a:xfrm>
            <a:off x="5610225" y="4073525"/>
            <a:ext cx="3306763" cy="652463"/>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9" name="Freeform 10"/>
          <p:cNvSpPr>
            <a:spLocks/>
          </p:cNvSpPr>
          <p:nvPr/>
        </p:nvSpPr>
        <p:spPr bwMode="hidden">
          <a:xfrm>
            <a:off x="211138" y="4059238"/>
            <a:ext cx="8723312" cy="1328737"/>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0" name="Date Placeholder 3"/>
          <p:cNvSpPr>
            <a:spLocks noGrp="1"/>
          </p:cNvSpPr>
          <p:nvPr>
            <p:ph type="dt" sz="half" idx="10"/>
          </p:nvPr>
        </p:nvSpPr>
        <p:spPr/>
        <p:txBody>
          <a:bodyPr/>
          <a:lstStyle>
            <a:lvl1pPr>
              <a:defRPr/>
            </a:lvl1pPr>
          </a:lstStyle>
          <a:p>
            <a:pPr>
              <a:defRPr/>
            </a:pPr>
            <a:fld id="{32048B2F-79F3-431F-A355-15CED22A40B0}" type="datetimeFigureOut">
              <a:rPr lang="ru-RU"/>
              <a:pPr>
                <a:defRPr/>
              </a:pPr>
              <a:t>07.03.2014</a:t>
            </a:fld>
            <a:endParaRPr lang="ru-RU"/>
          </a:p>
        </p:txBody>
      </p:sp>
      <p:sp>
        <p:nvSpPr>
          <p:cNvPr id="11" name="Footer Placeholder 4"/>
          <p:cNvSpPr>
            <a:spLocks noGrp="1"/>
          </p:cNvSpPr>
          <p:nvPr>
            <p:ph type="ftr" sz="quarter" idx="11"/>
          </p:nvPr>
        </p:nvSpPr>
        <p:spPr/>
        <p:txBody>
          <a:bodyPr/>
          <a:lstStyle>
            <a:lvl1pPr>
              <a:defRPr/>
            </a:lvl1pPr>
          </a:lstStyle>
          <a:p>
            <a:pPr>
              <a:defRPr/>
            </a:pPr>
            <a:endParaRPr lang="ru-RU"/>
          </a:p>
        </p:txBody>
      </p:sp>
      <p:sp>
        <p:nvSpPr>
          <p:cNvPr id="12" name="Slide Number Placeholder 5"/>
          <p:cNvSpPr>
            <a:spLocks noGrp="1"/>
          </p:cNvSpPr>
          <p:nvPr>
            <p:ph type="sldNum" sz="quarter" idx="12"/>
          </p:nvPr>
        </p:nvSpPr>
        <p:spPr/>
        <p:txBody>
          <a:bodyPr/>
          <a:lstStyle>
            <a:lvl1pPr>
              <a:defRPr/>
            </a:lvl1pPr>
          </a:lstStyle>
          <a:p>
            <a:pPr>
              <a:defRPr/>
            </a:pPr>
            <a:fld id="{701E41F7-8F21-40BC-B87D-A5656F7FF94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BCDED8F9-DBE3-4439-A233-6A8B2B7C5588}" type="datetimeFigureOut">
              <a:rPr lang="ru-RU"/>
              <a:pPr>
                <a:defRPr/>
              </a:pPr>
              <a:t>07.03.2014</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4C988780-FFFE-4E01-A992-D3C79708E37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DA9A783C-98FA-4CE1-B76C-D44A4E6EB4EF}" type="datetimeFigureOut">
              <a:rPr lang="ru-RU"/>
              <a:pPr>
                <a:defRPr/>
              </a:pPr>
              <a:t>07.03.2014</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42B06BDB-5740-462F-AA01-6F688F62353E}"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C53B5219-CE74-4478-AA61-D680EE6E4815}" type="datetimeFigureOut">
              <a:rPr lang="ru-RU"/>
              <a:pPr>
                <a:defRPr/>
              </a:pPr>
              <a:t>07.03.2014</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416C43E8-76DA-4959-A459-48869C767C6B}"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5"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6"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7"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8" name="Freeform 10"/>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9" name="Date Placeholder 1"/>
          <p:cNvSpPr>
            <a:spLocks noGrp="1"/>
          </p:cNvSpPr>
          <p:nvPr>
            <p:ph type="dt" sz="half" idx="10"/>
          </p:nvPr>
        </p:nvSpPr>
        <p:spPr/>
        <p:txBody>
          <a:bodyPr/>
          <a:lstStyle>
            <a:lvl1pPr>
              <a:defRPr/>
            </a:lvl1pPr>
          </a:lstStyle>
          <a:p>
            <a:pPr>
              <a:defRPr/>
            </a:pPr>
            <a:fld id="{F159F8F0-1CE9-4947-B9D8-1A98B27F049A}" type="datetimeFigureOut">
              <a:rPr lang="ru-RU"/>
              <a:pPr>
                <a:defRPr/>
              </a:pPr>
              <a:t>07.03.2014</a:t>
            </a:fld>
            <a:endParaRPr lang="ru-RU"/>
          </a:p>
        </p:txBody>
      </p:sp>
      <p:sp>
        <p:nvSpPr>
          <p:cNvPr id="10" name="Footer Placeholder 2"/>
          <p:cNvSpPr>
            <a:spLocks noGrp="1"/>
          </p:cNvSpPr>
          <p:nvPr>
            <p:ph type="ftr" sz="quarter" idx="11"/>
          </p:nvPr>
        </p:nvSpPr>
        <p:spPr/>
        <p:txBody>
          <a:bodyPr/>
          <a:lstStyle>
            <a:lvl1pPr>
              <a:defRPr/>
            </a:lvl1pPr>
          </a:lstStyle>
          <a:p>
            <a:pPr>
              <a:defRPr/>
            </a:pPr>
            <a:endParaRPr lang="ru-RU"/>
          </a:p>
        </p:txBody>
      </p:sp>
      <p:sp>
        <p:nvSpPr>
          <p:cNvPr id="11" name="Slide Number Placeholder 3"/>
          <p:cNvSpPr>
            <a:spLocks noGrp="1"/>
          </p:cNvSpPr>
          <p:nvPr>
            <p:ph type="sldNum" sz="quarter" idx="12"/>
          </p:nvPr>
        </p:nvSpPr>
        <p:spPr/>
        <p:txBody>
          <a:bodyPr/>
          <a:lstStyle>
            <a:lvl1pPr>
              <a:defRPr/>
            </a:lvl1pPr>
          </a:lstStyle>
          <a:p>
            <a:pPr>
              <a:defRPr/>
            </a:pPr>
            <a:fld id="{5D2389DA-F608-4D15-9331-96D53DB7622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8"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9"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10"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11" name="Freeform 28"/>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Date Placeholder 4"/>
          <p:cNvSpPr>
            <a:spLocks noGrp="1"/>
          </p:cNvSpPr>
          <p:nvPr>
            <p:ph type="dt" sz="half" idx="10"/>
          </p:nvPr>
        </p:nvSpPr>
        <p:spPr/>
        <p:txBody>
          <a:bodyPr/>
          <a:lstStyle>
            <a:lvl1pPr>
              <a:defRPr/>
            </a:lvl1pPr>
          </a:lstStyle>
          <a:p>
            <a:pPr>
              <a:defRPr/>
            </a:pPr>
            <a:fld id="{6FDB307D-BD2C-4E22-88CA-CED56A51C8C6}" type="datetimeFigureOut">
              <a:rPr lang="ru-RU"/>
              <a:pPr>
                <a:defRPr/>
              </a:pPr>
              <a:t>07.03.2014</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DC77E2E0-97A2-4DE5-9F22-53D501C89EA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8"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9"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10"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11" name="Freeform 10"/>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12" name="Date Placeholder 4"/>
          <p:cNvSpPr>
            <a:spLocks noGrp="1"/>
          </p:cNvSpPr>
          <p:nvPr>
            <p:ph type="dt" sz="half" idx="10"/>
          </p:nvPr>
        </p:nvSpPr>
        <p:spPr/>
        <p:txBody>
          <a:bodyPr/>
          <a:lstStyle>
            <a:lvl1pPr>
              <a:defRPr/>
            </a:lvl1pPr>
          </a:lstStyle>
          <a:p>
            <a:pPr>
              <a:defRPr/>
            </a:pPr>
            <a:fld id="{1C7F4612-0C80-484D-909E-5895FC03BDEF}" type="datetimeFigureOut">
              <a:rPr lang="ru-RU"/>
              <a:pPr>
                <a:defRPr/>
              </a:pPr>
              <a:t>07.03.2014</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06092428-E37A-4727-8915-9491DDA14A4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125" y="4500563"/>
              <a:ext cx="4295775" cy="1016000"/>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ru-RU"/>
            </a:p>
          </p:txBody>
        </p:sp>
        <p:sp>
          <p:nvSpPr>
            <p:cNvPr id="1034" name="Freeform 18"/>
            <p:cNvSpPr>
              <a:spLocks/>
            </p:cNvSpPr>
            <p:nvPr/>
          </p:nvSpPr>
          <p:spPr bwMode="hidden">
            <a:xfrm>
              <a:off x="-309563" y="4318000"/>
              <a:ext cx="8280401" cy="1209675"/>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ru-RU"/>
            </a:p>
          </p:txBody>
        </p:sp>
        <p:sp>
          <p:nvSpPr>
            <p:cNvPr id="1035" name="Freeform 22"/>
            <p:cNvSpPr>
              <a:spLocks/>
            </p:cNvSpPr>
            <p:nvPr/>
          </p:nvSpPr>
          <p:spPr bwMode="hidden">
            <a:xfrm>
              <a:off x="3175" y="4335463"/>
              <a:ext cx="8166100" cy="1101725"/>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ru-RU"/>
            </a:p>
          </p:txBody>
        </p:sp>
        <p:sp>
          <p:nvSpPr>
            <p:cNvPr id="1036" name="Freeform 26"/>
            <p:cNvSpPr>
              <a:spLocks/>
            </p:cNvSpPr>
            <p:nvPr/>
          </p:nvSpPr>
          <p:spPr bwMode="hidden">
            <a:xfrm>
              <a:off x="4156075" y="4316413"/>
              <a:ext cx="4940300" cy="927100"/>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ru-RU"/>
            </a:p>
          </p:txBody>
        </p:sp>
        <p:sp useBgFill="1">
          <p:nvSpPr>
            <p:cNvPr id="1037" name="Freeform 10"/>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ru-RU"/>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cs typeface="+mn-cs"/>
              </a:defRPr>
            </a:lvl1pPr>
          </a:lstStyle>
          <a:p>
            <a:pPr>
              <a:defRPr/>
            </a:pPr>
            <a:fld id="{847B6879-D9D7-48CC-A8F9-D0FB0A83F599}" type="datetimeFigureOut">
              <a:rPr lang="ru-RU"/>
              <a:pPr>
                <a:defRPr/>
              </a:pPr>
              <a:t>07.03.2014</a:t>
            </a:fld>
            <a:endParaRPr lang="ru-RU"/>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cs typeface="+mn-cs"/>
              </a:defRPr>
            </a:lvl1pPr>
          </a:lstStyle>
          <a:p>
            <a:pPr>
              <a:defRPr/>
            </a:pPr>
            <a:fld id="{51E4F9F4-BEA2-40A3-BD1A-09E8E1AA590B}" type="slidenum">
              <a:rPr lang="ru-RU"/>
              <a:pPr>
                <a:defRPr/>
              </a:pPr>
              <a:t>‹#›</a:t>
            </a:fld>
            <a:endParaRPr lang="ru-RU"/>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lt1" tx1="dk1" bg2="lt2" tx2="dk2" accent1="accent1" accent2="accent2" accent3="accent3" accent4="accent4" accent5="accent5" accent6="accent6" hlink="hlink" folHlink="folHlink"/>
  <p:sldLayoutIdLst>
    <p:sldLayoutId id="2147483683" r:id="rId1"/>
    <p:sldLayoutId id="2147483678" r:id="rId2"/>
    <p:sldLayoutId id="2147483684" r:id="rId3"/>
    <p:sldLayoutId id="2147483679" r:id="rId4"/>
    <p:sldLayoutId id="2147483680" r:id="rId5"/>
    <p:sldLayoutId id="2147483681" r:id="rId6"/>
    <p:sldLayoutId id="2147483685" r:id="rId7"/>
    <p:sldLayoutId id="2147483686" r:id="rId8"/>
    <p:sldLayoutId id="2147483687" r:id="rId9"/>
    <p:sldLayoutId id="2147483682" r:id="rId10"/>
    <p:sldLayoutId id="2147483688" r:id="rId11"/>
  </p:sldLayoutIdLst>
  <p:txStyles>
    <p:titleStyle>
      <a:lvl1pPr algn="ctr" rtl="0" fontAlgn="base">
        <a:spcBef>
          <a:spcPct val="0"/>
        </a:spcBef>
        <a:spcAft>
          <a:spcPct val="0"/>
        </a:spcAft>
        <a:defRPr sz="4400" kern="1200">
          <a:solidFill>
            <a:srgbClr val="FFFFFF"/>
          </a:solidFill>
          <a:latin typeface="+mj-lt"/>
          <a:ea typeface="+mj-ea"/>
          <a:cs typeface="+mj-cs"/>
        </a:defRPr>
      </a:lvl1pPr>
      <a:lvl2pPr algn="ctr" rtl="0" fontAlgn="base">
        <a:spcBef>
          <a:spcPct val="0"/>
        </a:spcBef>
        <a:spcAft>
          <a:spcPct val="0"/>
        </a:spcAft>
        <a:defRPr sz="4400">
          <a:solidFill>
            <a:srgbClr val="FFFFFF"/>
          </a:solidFill>
          <a:latin typeface="Candara" pitchFamily="34" charset="0"/>
        </a:defRPr>
      </a:lvl2pPr>
      <a:lvl3pPr algn="ctr" rtl="0" fontAlgn="base">
        <a:spcBef>
          <a:spcPct val="0"/>
        </a:spcBef>
        <a:spcAft>
          <a:spcPct val="0"/>
        </a:spcAft>
        <a:defRPr sz="4400">
          <a:solidFill>
            <a:srgbClr val="FFFFFF"/>
          </a:solidFill>
          <a:latin typeface="Candara" pitchFamily="34" charset="0"/>
        </a:defRPr>
      </a:lvl3pPr>
      <a:lvl4pPr algn="ctr" rtl="0" fontAlgn="base">
        <a:spcBef>
          <a:spcPct val="0"/>
        </a:spcBef>
        <a:spcAft>
          <a:spcPct val="0"/>
        </a:spcAft>
        <a:defRPr sz="4400">
          <a:solidFill>
            <a:srgbClr val="FFFFFF"/>
          </a:solidFill>
          <a:latin typeface="Candara" pitchFamily="34" charset="0"/>
        </a:defRPr>
      </a:lvl4pPr>
      <a:lvl5pPr algn="ctr" rtl="0" fontAlgn="base">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ctrTitle"/>
          </p:nvPr>
        </p:nvSpPr>
        <p:spPr>
          <a:xfrm>
            <a:off x="685800" y="476250"/>
            <a:ext cx="7772400" cy="1439863"/>
          </a:xfrm>
        </p:spPr>
        <p:txBody>
          <a:bodyPr/>
          <a:lstStyle/>
          <a:p>
            <a:r>
              <a:rPr lang="ru-RU" sz="3200" b="1" smtClean="0">
                <a:solidFill>
                  <a:srgbClr val="FFFF00"/>
                </a:solidFill>
                <a:latin typeface="Times New Roman" pitchFamily="18" charset="0"/>
                <a:cs typeface="Times New Roman" pitchFamily="18" charset="0"/>
              </a:rPr>
              <a:t>Создание мультфильма на уроке. Последовательность этапов работы.</a:t>
            </a:r>
            <a:r>
              <a:rPr lang="ru-RU" sz="2000" smtClean="0"/>
              <a:t/>
            </a:r>
            <a:br>
              <a:rPr lang="ru-RU" sz="2000" smtClean="0"/>
            </a:br>
            <a:endParaRPr lang="ru-RU" sz="2000" smtClean="0"/>
          </a:p>
        </p:txBody>
      </p:sp>
      <p:sp>
        <p:nvSpPr>
          <p:cNvPr id="3" name="Подзаголовок 2"/>
          <p:cNvSpPr>
            <a:spLocks noGrp="1"/>
          </p:cNvSpPr>
          <p:nvPr>
            <p:ph type="subTitle" idx="1"/>
          </p:nvPr>
        </p:nvSpPr>
        <p:spPr>
          <a:xfrm>
            <a:off x="611188" y="1557338"/>
            <a:ext cx="7993062" cy="1079500"/>
          </a:xfrm>
        </p:spPr>
        <p:txBody>
          <a:bodyPr rtlCol="0">
            <a:normAutofit fontScale="55000" lnSpcReduction="20000"/>
          </a:bodyPr>
          <a:lstStyle/>
          <a:p>
            <a:pPr fontAlgn="auto">
              <a:spcAft>
                <a:spcPts val="0"/>
              </a:spcAft>
              <a:defRPr/>
            </a:pPr>
            <a:r>
              <a:rPr lang="ru-RU" sz="2900" b="1" dirty="0" smtClean="0">
                <a:latin typeface="Times New Roman" panose="02020603050405020304" pitchFamily="18" charset="0"/>
                <a:cs typeface="Times New Roman" panose="02020603050405020304" pitchFamily="18" charset="0"/>
              </a:rPr>
              <a:t>Авторы:</a:t>
            </a:r>
          </a:p>
          <a:p>
            <a:pPr fontAlgn="auto">
              <a:spcAft>
                <a:spcPts val="0"/>
              </a:spcAft>
              <a:defRPr/>
            </a:pPr>
            <a:r>
              <a:rPr lang="ru-RU" sz="2900" b="1" dirty="0" smtClean="0">
                <a:latin typeface="Times New Roman" panose="02020603050405020304" pitchFamily="18" charset="0"/>
                <a:cs typeface="Times New Roman" panose="02020603050405020304" pitchFamily="18" charset="0"/>
              </a:rPr>
              <a:t>Зайцев А.Я, Кузнецова М.В.</a:t>
            </a:r>
          </a:p>
          <a:p>
            <a:pPr fontAlgn="auto">
              <a:spcAft>
                <a:spcPts val="0"/>
              </a:spcAft>
              <a:defRPr/>
            </a:pPr>
            <a:r>
              <a:rPr lang="ru-RU" sz="2900" b="1" dirty="0" smtClean="0">
                <a:latin typeface="Times New Roman" panose="02020603050405020304" pitchFamily="18" charset="0"/>
                <a:cs typeface="Times New Roman" panose="02020603050405020304" pitchFamily="18" charset="0"/>
              </a:rPr>
              <a:t>ГБОУ ЦДТ «СВИБЛОВО</a:t>
            </a:r>
          </a:p>
          <a:p>
            <a:pPr fontAlgn="auto">
              <a:spcAft>
                <a:spcPts val="0"/>
              </a:spcAft>
              <a:defRPr/>
            </a:pPr>
            <a:r>
              <a:rPr lang="ru-RU" sz="2900" b="1" dirty="0" smtClean="0">
                <a:latin typeface="Times New Roman" panose="02020603050405020304" pitchFamily="18" charset="0"/>
                <a:cs typeface="Times New Roman" panose="02020603050405020304" pitchFamily="18" charset="0"/>
              </a:rPr>
              <a:t>2014</a:t>
            </a:r>
            <a:endParaRPr lang="ru-RU" sz="2900" b="1" dirty="0">
              <a:latin typeface="Times New Roman" panose="02020603050405020304" pitchFamily="18" charset="0"/>
              <a:cs typeface="Times New Roman" panose="02020603050405020304" pitchFamily="18" charset="0"/>
            </a:endParaRPr>
          </a:p>
          <a:p>
            <a:pPr fontAlgn="auto">
              <a:spcAft>
                <a:spcPts val="0"/>
              </a:spcAft>
              <a:defRPr/>
            </a:pPr>
            <a:endParaRPr lang="ru-RU" dirty="0"/>
          </a:p>
        </p:txBody>
      </p:sp>
      <p:pic>
        <p:nvPicPr>
          <p:cNvPr id="5" name="Рисунок 4"/>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1808623" y="2708920"/>
            <a:ext cx="5715705" cy="38164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692150"/>
            <a:ext cx="7772400" cy="576263"/>
          </a:xfrm>
        </p:spPr>
        <p:txBody>
          <a:bodyPr rtlCol="0">
            <a:normAutofit fontScale="90000"/>
          </a:bodyPr>
          <a:lstStyle/>
          <a:p>
            <a:pPr fontAlgn="auto">
              <a:spcAft>
                <a:spcPts val="0"/>
              </a:spcAft>
              <a:defRPr/>
            </a:pPr>
            <a:r>
              <a:rPr lang="ru-RU" b="1" dirty="0" smtClean="0">
                <a:solidFill>
                  <a:srgbClr val="FFFF00"/>
                </a:solidFill>
                <a:latin typeface="Times New Roman" panose="02020603050405020304" pitchFamily="18" charset="0"/>
                <a:cs typeface="Times New Roman" panose="02020603050405020304" pitchFamily="18" charset="0"/>
              </a:rPr>
              <a:t>СЪЕМКА</a:t>
            </a:r>
            <a:endParaRPr lang="ru-RU" b="1" dirty="0">
              <a:solidFill>
                <a:srgbClr val="FFFF00"/>
              </a:solidFill>
              <a:latin typeface="Times New Roman" panose="02020603050405020304" pitchFamily="18" charset="0"/>
              <a:cs typeface="Times New Roman" panose="02020603050405020304" pitchFamily="18" charset="0"/>
            </a:endParaRPr>
          </a:p>
        </p:txBody>
      </p:sp>
      <p:sp>
        <p:nvSpPr>
          <p:cNvPr id="17411" name="Подзаголовок 2"/>
          <p:cNvSpPr>
            <a:spLocks noGrp="1"/>
          </p:cNvSpPr>
          <p:nvPr>
            <p:ph type="subTitle" idx="1"/>
          </p:nvPr>
        </p:nvSpPr>
        <p:spPr>
          <a:xfrm>
            <a:off x="468313" y="1268413"/>
            <a:ext cx="8135937" cy="1439862"/>
          </a:xfrm>
        </p:spPr>
        <p:txBody>
          <a:bodyPr/>
          <a:lstStyle/>
          <a:p>
            <a:pPr algn="just"/>
            <a:r>
              <a:rPr lang="ru-RU" smtClean="0">
                <a:latin typeface="Times New Roman" pitchFamily="18" charset="0"/>
                <a:cs typeface="Times New Roman" pitchFamily="18" charset="0"/>
              </a:rPr>
              <a:t>Очень хорошо иметь оборудованное место с мультстанком для работы. Но, если станка нет, можно сделать его самостоятельно из подручных материалов. На рисунке ниже схематически представлено, как можно самостоятельно сделать мультипликационный станок для съемки.</a:t>
            </a:r>
          </a:p>
        </p:txBody>
      </p:sp>
      <p:pic>
        <p:nvPicPr>
          <p:cNvPr id="17412" name="Рисунок 3"/>
          <p:cNvPicPr>
            <a:picLocks noChangeAspect="1"/>
          </p:cNvPicPr>
          <p:nvPr/>
        </p:nvPicPr>
        <p:blipFill>
          <a:blip r:embed="rId3" cstate="email"/>
          <a:srcRect/>
          <a:stretch>
            <a:fillRect/>
          </a:stretch>
        </p:blipFill>
        <p:spPr bwMode="auto">
          <a:xfrm>
            <a:off x="2051050" y="2852738"/>
            <a:ext cx="5094288" cy="3732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713"/>
            <a:ext cx="7772400" cy="647700"/>
          </a:xfrm>
        </p:spPr>
        <p:txBody>
          <a:bodyPr rtlCol="0">
            <a:normAutofit fontScale="90000"/>
          </a:bodyPr>
          <a:lstStyle/>
          <a:p>
            <a:pPr fontAlgn="auto">
              <a:spcAft>
                <a:spcPts val="0"/>
              </a:spcAft>
              <a:defRPr/>
            </a:pPr>
            <a:r>
              <a:rPr lang="ru-RU" b="1" dirty="0" smtClean="0">
                <a:solidFill>
                  <a:srgbClr val="FFFF00"/>
                </a:solidFill>
                <a:latin typeface="Times New Roman" panose="02020603050405020304" pitchFamily="18" charset="0"/>
                <a:cs typeface="Times New Roman" panose="02020603050405020304" pitchFamily="18" charset="0"/>
              </a:rPr>
              <a:t>ОЗВУЧИВАНИЕ</a:t>
            </a:r>
            <a:endParaRPr lang="ru-RU" b="1" dirty="0">
              <a:solidFill>
                <a:srgbClr val="FFFF00"/>
              </a:solidFill>
              <a:latin typeface="Times New Roman" panose="02020603050405020304" pitchFamily="18" charset="0"/>
              <a:cs typeface="Times New Roman" panose="02020603050405020304" pitchFamily="18" charset="0"/>
            </a:endParaRPr>
          </a:p>
        </p:txBody>
      </p:sp>
      <p:sp>
        <p:nvSpPr>
          <p:cNvPr id="18435" name="Подзаголовок 2"/>
          <p:cNvSpPr>
            <a:spLocks noGrp="1"/>
          </p:cNvSpPr>
          <p:nvPr>
            <p:ph type="subTitle" idx="1"/>
          </p:nvPr>
        </p:nvSpPr>
        <p:spPr>
          <a:xfrm>
            <a:off x="539750" y="1268413"/>
            <a:ext cx="7920038" cy="1584325"/>
          </a:xfrm>
        </p:spPr>
        <p:txBody>
          <a:bodyPr/>
          <a:lstStyle/>
          <a:p>
            <a:pPr algn="just"/>
            <a:r>
              <a:rPr lang="ru-RU" b="1" smtClean="0">
                <a:latin typeface="Times New Roman" pitchFamily="18" charset="0"/>
                <a:cs typeface="Times New Roman" pitchFamily="18" charset="0"/>
              </a:rPr>
              <a:t>Запись голоса, если это предусмотрено задачей мультфильма,  необходимо делать в помещении, куда не поступают посторонние звуки.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2411760" y="2708920"/>
            <a:ext cx="4320054" cy="386104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ctrTitle"/>
          </p:nvPr>
        </p:nvSpPr>
        <p:spPr>
          <a:xfrm>
            <a:off x="685800" y="476250"/>
            <a:ext cx="7772400" cy="792163"/>
          </a:xfrm>
        </p:spPr>
        <p:txBody>
          <a:bodyPr/>
          <a:lstStyle/>
          <a:p>
            <a:r>
              <a:rPr lang="ru-RU" b="1" smtClean="0">
                <a:solidFill>
                  <a:srgbClr val="FFFF00"/>
                </a:solidFill>
                <a:latin typeface="Times New Roman" pitchFamily="18" charset="0"/>
                <a:cs typeface="Times New Roman" pitchFamily="18" charset="0"/>
              </a:rPr>
              <a:t>МОНТАЖ. ТИТРЫ</a:t>
            </a:r>
          </a:p>
        </p:txBody>
      </p:sp>
      <p:sp>
        <p:nvSpPr>
          <p:cNvPr id="19459" name="Подзаголовок 2"/>
          <p:cNvSpPr>
            <a:spLocks noGrp="1"/>
          </p:cNvSpPr>
          <p:nvPr>
            <p:ph type="subTitle" idx="1"/>
          </p:nvPr>
        </p:nvSpPr>
        <p:spPr>
          <a:xfrm>
            <a:off x="755650" y="1268413"/>
            <a:ext cx="7632700" cy="1439862"/>
          </a:xfrm>
        </p:spPr>
        <p:txBody>
          <a:bodyPr/>
          <a:lstStyle/>
          <a:p>
            <a:pPr algn="just"/>
            <a:r>
              <a:rPr lang="ru-RU" b="1" smtClean="0">
                <a:latin typeface="Times New Roman" pitchFamily="18" charset="0"/>
                <a:cs typeface="Times New Roman" pitchFamily="18" charset="0"/>
              </a:rPr>
              <a:t>Если сделан качественный аниматик, и вам все в нем нравится, сняты все сцены, предусмотренные раскадровкой, записан звук, подобрана музыка, не забудьте про титры.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1691680" y="2491318"/>
            <a:ext cx="5760640" cy="38138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ctrTitle"/>
          </p:nvPr>
        </p:nvSpPr>
        <p:spPr>
          <a:xfrm>
            <a:off x="685800" y="260350"/>
            <a:ext cx="7772400" cy="1008063"/>
          </a:xfrm>
        </p:spPr>
        <p:txBody>
          <a:bodyPr/>
          <a:lstStyle/>
          <a:p>
            <a:r>
              <a:rPr lang="ru-RU" b="1" smtClean="0">
                <a:solidFill>
                  <a:srgbClr val="FFFF00"/>
                </a:solidFill>
                <a:latin typeface="Times New Roman" pitchFamily="18" charset="0"/>
                <a:cs typeface="Times New Roman" pitchFamily="18" charset="0"/>
              </a:rPr>
              <a:t>ДЕМОНСТРАЦИЯ</a:t>
            </a:r>
          </a:p>
        </p:txBody>
      </p:sp>
      <p:sp>
        <p:nvSpPr>
          <p:cNvPr id="20483" name="Подзаголовок 2"/>
          <p:cNvSpPr>
            <a:spLocks noGrp="1"/>
          </p:cNvSpPr>
          <p:nvPr>
            <p:ph type="subTitle" idx="1"/>
          </p:nvPr>
        </p:nvSpPr>
        <p:spPr>
          <a:xfrm>
            <a:off x="611188" y="1268413"/>
            <a:ext cx="7848600" cy="1512887"/>
          </a:xfrm>
        </p:spPr>
        <p:txBody>
          <a:bodyPr/>
          <a:lstStyle/>
          <a:p>
            <a:pPr algn="just"/>
            <a:r>
              <a:rPr lang="ru-RU" b="1" smtClean="0">
                <a:latin typeface="Times New Roman" pitchFamily="18" charset="0"/>
                <a:cs typeface="Times New Roman" pitchFamily="18" charset="0"/>
              </a:rPr>
              <a:t>Наконец мультфильм снят! Теперь стоит показать его всем участникам творческой группы и, желательно, на большом экране.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1835696" y="2564904"/>
            <a:ext cx="5364088" cy="369339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a:solidFill>
                  <a:srgbClr val="FFFF00"/>
                </a:solidFill>
                <a:latin typeface="Times New Roman" panose="02020603050405020304" pitchFamily="18" charset="0"/>
                <a:cs typeface="Times New Roman" panose="02020603050405020304" pitchFamily="18" charset="0"/>
              </a:rPr>
              <a:t>Желаем вам творческих успехов! </a:t>
            </a:r>
          </a:p>
        </p:txBody>
      </p:sp>
      <p:pic>
        <p:nvPicPr>
          <p:cNvPr id="21507" name="Рисунок 2"/>
          <p:cNvPicPr>
            <a:picLocks noChangeAspect="1"/>
          </p:cNvPicPr>
          <p:nvPr/>
        </p:nvPicPr>
        <p:blipFill>
          <a:blip r:embed="rId3" cstate="email"/>
          <a:srcRect/>
          <a:stretch>
            <a:fillRect/>
          </a:stretch>
        </p:blipFill>
        <p:spPr bwMode="auto">
          <a:xfrm>
            <a:off x="1227138" y="2708275"/>
            <a:ext cx="6657975" cy="3744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4873625" y="338138"/>
            <a:ext cx="3813175" cy="1795462"/>
          </a:xfrm>
        </p:spPr>
        <p:txBody>
          <a:bodyPr/>
          <a:lstStyle/>
          <a:p>
            <a:pPr algn="ctr"/>
            <a:r>
              <a:rPr lang="ru-RU" sz="3200" b="1" smtClean="0">
                <a:solidFill>
                  <a:srgbClr val="FFFF00"/>
                </a:solidFill>
                <a:latin typeface="Times New Roman" pitchFamily="18" charset="0"/>
                <a:cs typeface="Times New Roman" pitchFamily="18" charset="0"/>
              </a:rPr>
              <a:t>Основные этапы</a:t>
            </a:r>
            <a:br>
              <a:rPr lang="ru-RU" sz="3200" b="1" smtClean="0">
                <a:solidFill>
                  <a:srgbClr val="FFFF00"/>
                </a:solidFill>
                <a:latin typeface="Times New Roman" pitchFamily="18" charset="0"/>
                <a:cs typeface="Times New Roman" pitchFamily="18" charset="0"/>
              </a:rPr>
            </a:br>
            <a:r>
              <a:rPr lang="ru-RU" sz="3200" b="1" smtClean="0">
                <a:solidFill>
                  <a:srgbClr val="FFFF00"/>
                </a:solidFill>
                <a:latin typeface="Times New Roman" pitchFamily="18" charset="0"/>
                <a:cs typeface="Times New Roman" pitchFamily="18" charset="0"/>
              </a:rPr>
              <a:t>создания мультфильма</a:t>
            </a:r>
          </a:p>
        </p:txBody>
      </p:sp>
      <p:sp>
        <p:nvSpPr>
          <p:cNvPr id="3" name="Текст 2"/>
          <p:cNvSpPr>
            <a:spLocks noGrp="1"/>
          </p:cNvSpPr>
          <p:nvPr>
            <p:ph type="body" sz="half" idx="2"/>
          </p:nvPr>
        </p:nvSpPr>
        <p:spPr>
          <a:xfrm>
            <a:off x="4868863" y="2276475"/>
            <a:ext cx="3817937" cy="4248150"/>
          </a:xfrm>
        </p:spPr>
        <p:txBody>
          <a:bodyPr rtlCol="0">
            <a:normAutofit fontScale="92500" lnSpcReduction="10000"/>
          </a:bodyPr>
          <a:lstStyle/>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Идея</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Сценарий</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err="1" smtClean="0">
                <a:solidFill>
                  <a:srgbClr val="002060"/>
                </a:solidFill>
                <a:latin typeface="Times New Roman" panose="02020603050405020304" pitchFamily="18" charset="0"/>
                <a:cs typeface="Times New Roman" panose="02020603050405020304" pitchFamily="18" charset="0"/>
              </a:rPr>
              <a:t>Раскадровка</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err="1" smtClean="0">
                <a:solidFill>
                  <a:srgbClr val="002060"/>
                </a:solidFill>
                <a:latin typeface="Times New Roman" panose="02020603050405020304" pitchFamily="18" charset="0"/>
                <a:cs typeface="Times New Roman" panose="02020603050405020304" pitchFamily="18" charset="0"/>
              </a:rPr>
              <a:t>Аниматик</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a:solidFill>
                  <a:srgbClr val="002060"/>
                </a:solidFill>
                <a:latin typeface="Times New Roman" panose="02020603050405020304" pitchFamily="18" charset="0"/>
                <a:cs typeface="Times New Roman" panose="02020603050405020304" pitchFamily="18" charset="0"/>
              </a:rPr>
              <a:t>Изготовление фонов и </a:t>
            </a:r>
            <a:r>
              <a:rPr lang="ru-RU" sz="2000" b="1" dirty="0" smtClean="0">
                <a:solidFill>
                  <a:srgbClr val="002060"/>
                </a:solidFill>
                <a:latin typeface="Times New Roman" panose="02020603050405020304" pitchFamily="18" charset="0"/>
                <a:cs typeface="Times New Roman" panose="02020603050405020304" pitchFamily="18" charset="0"/>
              </a:rPr>
              <a:t>персонажей</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a:solidFill>
                  <a:srgbClr val="002060"/>
                </a:solidFill>
                <a:latin typeface="Times New Roman" panose="02020603050405020304" pitchFamily="18" charset="0"/>
                <a:cs typeface="Times New Roman" panose="02020603050405020304" pitchFamily="18" charset="0"/>
              </a:rPr>
              <a:t>Сканирование, графическая обработка </a:t>
            </a:r>
            <a:r>
              <a:rPr lang="ru-RU" sz="2000" b="1" dirty="0" smtClean="0">
                <a:solidFill>
                  <a:srgbClr val="002060"/>
                </a:solidFill>
                <a:latin typeface="Times New Roman" panose="02020603050405020304" pitchFamily="18" charset="0"/>
                <a:cs typeface="Times New Roman" panose="02020603050405020304" pitchFamily="18" charset="0"/>
              </a:rPr>
              <a:t>материалов</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Съемка</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Озвучивание</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Монтаж</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Титры</a:t>
            </a:r>
            <a:endParaRPr lang="ru-RU" sz="2000" b="1" dirty="0">
              <a:solidFill>
                <a:srgbClr val="002060"/>
              </a:solidFill>
              <a:latin typeface="Times New Roman" panose="02020603050405020304" pitchFamily="18" charset="0"/>
              <a:cs typeface="Times New Roman" panose="02020603050405020304" pitchFamily="18" charset="0"/>
            </a:endParaRPr>
          </a:p>
          <a:p>
            <a:pPr algn="ctr" fontAlgn="auto">
              <a:spcAft>
                <a:spcPts val="0"/>
              </a:spcAft>
              <a:defRPr/>
            </a:pPr>
            <a:r>
              <a:rPr lang="ru-RU" sz="2000" b="1" dirty="0" smtClean="0">
                <a:solidFill>
                  <a:srgbClr val="002060"/>
                </a:solidFill>
                <a:latin typeface="Times New Roman" panose="02020603050405020304" pitchFamily="18" charset="0"/>
                <a:cs typeface="Times New Roman" panose="02020603050405020304" pitchFamily="18" charset="0"/>
              </a:rPr>
              <a:t>Демонстрация</a:t>
            </a:r>
            <a:endParaRPr lang="ru-RU" sz="2000" b="1" dirty="0">
              <a:solidFill>
                <a:srgbClr val="002060"/>
              </a:solidFill>
              <a:latin typeface="Times New Roman" panose="02020603050405020304" pitchFamily="18" charset="0"/>
              <a:cs typeface="Times New Roman" panose="02020603050405020304" pitchFamily="18" charset="0"/>
            </a:endParaRPr>
          </a:p>
          <a:p>
            <a:pPr fontAlgn="auto">
              <a:spcAft>
                <a:spcPts val="0"/>
              </a:spcAft>
              <a:defRPr/>
            </a:pPr>
            <a:endParaRPr lang="ru-RU" dirty="0">
              <a:solidFill>
                <a:srgbClr val="002060"/>
              </a:solidFill>
            </a:endParaRPr>
          </a:p>
        </p:txBody>
      </p:sp>
      <p:pic>
        <p:nvPicPr>
          <p:cNvPr id="11" name="Рисунок 10"/>
          <p:cNvPicPr>
            <a:picLocks noGrp="1" noChangeAspect="1"/>
          </p:cNvPicPr>
          <p:nvPr>
            <p:ph type="pic" idx="1"/>
          </p:nvPr>
        </p:nvPicPr>
        <p:blipFill>
          <a:blip r:embed="rId3" cstate="email">
            <a:extLst>
              <a:ext uri="{28A0092B-C50C-407E-A947-70E740481C1C}">
                <a14:useLocalDpi xmlns:a14="http://schemas.microsoft.com/office/drawing/2010/main" xmlns="" val="0"/>
              </a:ext>
            </a:extLst>
          </a:blip>
          <a:srcRect/>
          <a:stretch>
            <a:fillRect/>
          </a:stretch>
        </p:blip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4716463" y="1392238"/>
            <a:ext cx="3816350" cy="5229225"/>
          </a:xfrm>
        </p:spPr>
        <p:txBody>
          <a:bodyPr/>
          <a:lstStyle/>
          <a:p>
            <a:pPr algn="l"/>
            <a:r>
              <a:rPr lang="ru-RU" sz="2800" b="1" smtClean="0">
                <a:solidFill>
                  <a:srgbClr val="002060"/>
                </a:solidFill>
                <a:latin typeface="Times New Roman" pitchFamily="18" charset="0"/>
                <a:cs typeface="Times New Roman" pitchFamily="18" charset="0"/>
              </a:rPr>
              <a:t>Событие истории вызывает значимое изменение в жизни персонажа, которое выражается и воспринимается в соответствии с его ценностью и проявляется через конфликт. </a:t>
            </a:r>
            <a:r>
              <a:rPr lang="en-US" sz="2800" b="1" i="1" smtClean="0">
                <a:solidFill>
                  <a:srgbClr val="002060"/>
                </a:solidFill>
                <a:latin typeface="Times New Roman" pitchFamily="18" charset="0"/>
                <a:cs typeface="Times New Roman" pitchFamily="18" charset="0"/>
              </a:rPr>
              <a:t> </a:t>
            </a:r>
            <a:r>
              <a:rPr lang="ru-RU" sz="2800" b="1" smtClean="0">
                <a:solidFill>
                  <a:srgbClr val="002060"/>
                </a:solidFill>
                <a:latin typeface="Times New Roman" pitchFamily="18" charset="0"/>
                <a:cs typeface="Times New Roman" pitchFamily="18" charset="0"/>
              </a:rPr>
              <a:t>В основе мультфильма лежит идея. </a:t>
            </a:r>
            <a:endParaRPr lang="ru-RU" sz="2800" b="1" smtClean="0">
              <a:solidFill>
                <a:srgbClr val="002060"/>
              </a:solidFill>
            </a:endParaRPr>
          </a:p>
        </p:txBody>
      </p:sp>
      <p:sp>
        <p:nvSpPr>
          <p:cNvPr id="10243" name="Текст 2"/>
          <p:cNvSpPr>
            <a:spLocks noGrp="1"/>
          </p:cNvSpPr>
          <p:nvPr>
            <p:ph type="body" idx="1"/>
          </p:nvPr>
        </p:nvSpPr>
        <p:spPr>
          <a:xfrm>
            <a:off x="1366838" y="476250"/>
            <a:ext cx="6418262" cy="792163"/>
          </a:xfrm>
        </p:spPr>
        <p:txBody>
          <a:bodyPr/>
          <a:lstStyle/>
          <a:p>
            <a:r>
              <a:rPr lang="ru-RU" sz="4400" b="1" smtClean="0">
                <a:solidFill>
                  <a:srgbClr val="FFFF00"/>
                </a:solidFill>
                <a:latin typeface="Times New Roman" pitchFamily="18" charset="0"/>
                <a:cs typeface="Times New Roman" pitchFamily="18" charset="0"/>
              </a:rPr>
              <a:t>ИДЕЯ</a:t>
            </a:r>
          </a:p>
        </p:txBody>
      </p:sp>
      <p:pic>
        <p:nvPicPr>
          <p:cNvPr id="10244" name="Рисунок 4"/>
          <p:cNvPicPr>
            <a:picLocks noChangeAspect="1"/>
          </p:cNvPicPr>
          <p:nvPr/>
        </p:nvPicPr>
        <p:blipFill>
          <a:blip r:embed="rId3" cstate="email"/>
          <a:srcRect/>
          <a:stretch>
            <a:fillRect/>
          </a:stretch>
        </p:blipFill>
        <p:spPr bwMode="auto">
          <a:xfrm>
            <a:off x="666750" y="1943100"/>
            <a:ext cx="3338513" cy="4581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ctrTitle"/>
          </p:nvPr>
        </p:nvSpPr>
        <p:spPr>
          <a:xfrm>
            <a:off x="755650" y="333375"/>
            <a:ext cx="7772400" cy="935038"/>
          </a:xfrm>
        </p:spPr>
        <p:txBody>
          <a:bodyPr/>
          <a:lstStyle/>
          <a:p>
            <a:r>
              <a:rPr lang="ru-RU" b="1" smtClean="0">
                <a:solidFill>
                  <a:srgbClr val="FFFF00"/>
                </a:solidFill>
                <a:latin typeface="Times New Roman" pitchFamily="18" charset="0"/>
                <a:cs typeface="Times New Roman" pitchFamily="18" charset="0"/>
              </a:rPr>
              <a:t>СЦЕНАРИЙ</a:t>
            </a:r>
          </a:p>
        </p:txBody>
      </p:sp>
      <p:sp>
        <p:nvSpPr>
          <p:cNvPr id="11267" name="Подзаголовок 2"/>
          <p:cNvSpPr>
            <a:spLocks noGrp="1"/>
          </p:cNvSpPr>
          <p:nvPr>
            <p:ph type="subTitle" idx="1"/>
          </p:nvPr>
        </p:nvSpPr>
        <p:spPr>
          <a:xfrm>
            <a:off x="4787900" y="1268413"/>
            <a:ext cx="3744913" cy="5219700"/>
          </a:xfrm>
        </p:spPr>
        <p:txBody>
          <a:bodyPr/>
          <a:lstStyle/>
          <a:p>
            <a:pPr algn="l"/>
            <a:r>
              <a:rPr lang="ru-RU" sz="2800" b="1" smtClean="0">
                <a:solidFill>
                  <a:srgbClr val="002060"/>
                </a:solidFill>
                <a:latin typeface="Times New Roman" pitchFamily="18" charset="0"/>
                <a:cs typeface="Times New Roman" pitchFamily="18" charset="0"/>
              </a:rPr>
              <a:t>Залог хорошего мультфильма-интересная идея и крепкий сценарий. Даже если изобразительное решение не на высоте, если сценарий хорош - мультфильм будет интересен зрителю.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683568" y="1484784"/>
            <a:ext cx="3539004" cy="5003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ctrTitle"/>
          </p:nvPr>
        </p:nvSpPr>
        <p:spPr>
          <a:xfrm>
            <a:off x="685800" y="404813"/>
            <a:ext cx="7772400" cy="863600"/>
          </a:xfrm>
        </p:spPr>
        <p:txBody>
          <a:bodyPr/>
          <a:lstStyle/>
          <a:p>
            <a:r>
              <a:rPr lang="ru-RU" b="1" smtClean="0">
                <a:solidFill>
                  <a:srgbClr val="FFFF00"/>
                </a:solidFill>
                <a:latin typeface="Times New Roman" pitchFamily="18" charset="0"/>
                <a:cs typeface="Times New Roman" pitchFamily="18" charset="0"/>
              </a:rPr>
              <a:t>РАСКАДРОВКА</a:t>
            </a:r>
          </a:p>
        </p:txBody>
      </p:sp>
      <p:sp>
        <p:nvSpPr>
          <p:cNvPr id="12291" name="Подзаголовок 2"/>
          <p:cNvSpPr>
            <a:spLocks noGrp="1"/>
          </p:cNvSpPr>
          <p:nvPr>
            <p:ph type="subTitle" idx="1"/>
          </p:nvPr>
        </p:nvSpPr>
        <p:spPr>
          <a:xfrm>
            <a:off x="684213" y="1268413"/>
            <a:ext cx="7848600" cy="2160587"/>
          </a:xfrm>
        </p:spPr>
        <p:txBody>
          <a:bodyPr/>
          <a:lstStyle/>
          <a:p>
            <a:pPr algn="just"/>
            <a:r>
              <a:rPr lang="ru-RU" sz="2400" b="1" smtClean="0">
                <a:latin typeface="Times New Roman" pitchFamily="18" charset="0"/>
                <a:cs typeface="Times New Roman" pitchFamily="18" charset="0"/>
              </a:rPr>
              <a:t>Это рассказ о фильме в серии рисунков, визуальная модель времени… это позволяет увидеть фильм в целом, разработать первоначальную концепцию монтажа, композицию кадров, мизансцены.</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323529" y="3141936"/>
            <a:ext cx="4248472" cy="35492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Рисунок 5"/>
          <p:cNvPicPr>
            <a:picLocks noChangeAspect="1"/>
          </p:cNvPicPr>
          <p:nvPr/>
        </p:nvPicPr>
        <p:blipFill>
          <a:blip r:embed="rId4" cstate="email">
            <a:extLst>
              <a:ext uri="{28A0092B-C50C-407E-A947-70E740481C1C}">
                <a14:useLocalDpi xmlns:a14="http://schemas.microsoft.com/office/drawing/2010/main" xmlns="" val="0"/>
              </a:ext>
            </a:extLst>
          </a:blip>
          <a:stretch>
            <a:fillRect/>
          </a:stretch>
        </p:blipFill>
        <p:spPr>
          <a:xfrm>
            <a:off x="4860032" y="3539404"/>
            <a:ext cx="3672409" cy="27543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r>
              <a:rPr lang="ru-RU" sz="2800" b="1" smtClean="0">
                <a:latin typeface="Times New Roman" pitchFamily="18" charset="0"/>
                <a:cs typeface="Times New Roman" pitchFamily="18" charset="0"/>
              </a:rPr>
              <a:t>Раскадровка нужна также для этапа съемки. Если она висит перед глазами, то можно снимать с любого места действия.</a:t>
            </a:r>
          </a:p>
        </p:txBody>
      </p:sp>
      <p:pic>
        <p:nvPicPr>
          <p:cNvPr id="13315" name="Рисунок 2"/>
          <p:cNvPicPr>
            <a:picLocks noChangeAspect="1"/>
          </p:cNvPicPr>
          <p:nvPr/>
        </p:nvPicPr>
        <p:blipFill>
          <a:blip r:embed="rId3" cstate="email"/>
          <a:srcRect/>
          <a:stretch>
            <a:fillRect/>
          </a:stretch>
        </p:blipFill>
        <p:spPr bwMode="auto">
          <a:xfrm>
            <a:off x="1476375" y="2636838"/>
            <a:ext cx="4338638" cy="3579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49275"/>
            <a:ext cx="7772400" cy="719138"/>
          </a:xfrm>
        </p:spPr>
        <p:txBody>
          <a:bodyPr rtlCol="0">
            <a:normAutofit fontScale="90000"/>
          </a:bodyPr>
          <a:lstStyle/>
          <a:p>
            <a:pPr fontAlgn="auto">
              <a:spcAft>
                <a:spcPts val="0"/>
              </a:spcAft>
              <a:defRPr/>
            </a:pPr>
            <a:r>
              <a:rPr lang="ru-RU" b="1" dirty="0" smtClean="0">
                <a:solidFill>
                  <a:srgbClr val="FFFF00"/>
                </a:solidFill>
                <a:latin typeface="Times New Roman" panose="02020603050405020304" pitchFamily="18" charset="0"/>
                <a:cs typeface="Times New Roman" panose="02020603050405020304" pitchFamily="18" charset="0"/>
              </a:rPr>
              <a:t>АНИМАТИК</a:t>
            </a:r>
            <a:endParaRPr lang="ru-RU" b="1" dirty="0">
              <a:solidFill>
                <a:srgbClr val="FFFF00"/>
              </a:solidFill>
              <a:latin typeface="Times New Roman" panose="02020603050405020304" pitchFamily="18" charset="0"/>
              <a:cs typeface="Times New Roman" panose="02020603050405020304" pitchFamily="18" charset="0"/>
            </a:endParaRPr>
          </a:p>
        </p:txBody>
      </p:sp>
      <p:sp>
        <p:nvSpPr>
          <p:cNvPr id="14339" name="Подзаголовок 2"/>
          <p:cNvSpPr>
            <a:spLocks noGrp="1"/>
          </p:cNvSpPr>
          <p:nvPr>
            <p:ph type="subTitle" idx="1"/>
          </p:nvPr>
        </p:nvSpPr>
        <p:spPr>
          <a:xfrm>
            <a:off x="539750" y="1268413"/>
            <a:ext cx="8064500" cy="1512887"/>
          </a:xfrm>
        </p:spPr>
        <p:txBody>
          <a:bodyPr/>
          <a:lstStyle/>
          <a:p>
            <a:pPr algn="just"/>
            <a:r>
              <a:rPr lang="ru-RU" b="1" smtClean="0">
                <a:latin typeface="Times New Roman" pitchFamily="18" charset="0"/>
                <a:cs typeface="Times New Roman" pitchFamily="18" charset="0"/>
              </a:rPr>
              <a:t>Это анимированная раскадровка, включающая основные монтажные приемы будущего фильма: расположение объектов в кадре, движение камеры и т.п., и снятая в хронометраже будущих сцен, с репликами, музыкальными фрагментами и пр.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2027719" y="2924945"/>
            <a:ext cx="4848537" cy="36364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ctrTitle"/>
          </p:nvPr>
        </p:nvSpPr>
        <p:spPr>
          <a:xfrm>
            <a:off x="684213" y="476250"/>
            <a:ext cx="7772400" cy="1223963"/>
          </a:xfrm>
        </p:spPr>
        <p:txBody>
          <a:bodyPr/>
          <a:lstStyle/>
          <a:p>
            <a:r>
              <a:rPr lang="ru-RU" sz="3600" b="1" smtClean="0">
                <a:solidFill>
                  <a:srgbClr val="FFFF00"/>
                </a:solidFill>
                <a:latin typeface="Times New Roman" pitchFamily="18" charset="0"/>
                <a:cs typeface="Times New Roman" pitchFamily="18" charset="0"/>
              </a:rPr>
              <a:t>ИЗГОТОВЛЕНИЕ ФОНОВ И ПЕРСОНАЖЕЙ</a:t>
            </a:r>
          </a:p>
        </p:txBody>
      </p:sp>
      <p:sp>
        <p:nvSpPr>
          <p:cNvPr id="3" name="Подзаголовок 2"/>
          <p:cNvSpPr>
            <a:spLocks noGrp="1"/>
          </p:cNvSpPr>
          <p:nvPr>
            <p:ph type="subTitle" idx="1"/>
          </p:nvPr>
        </p:nvSpPr>
        <p:spPr>
          <a:xfrm>
            <a:off x="5435600" y="1700213"/>
            <a:ext cx="3240088" cy="4897437"/>
          </a:xfrm>
        </p:spPr>
        <p:txBody>
          <a:bodyPr rtlCol="0">
            <a:normAutofit lnSpcReduction="10000"/>
          </a:bodyPr>
          <a:lstStyle/>
          <a:p>
            <a:pPr algn="l" fontAlgn="auto">
              <a:spcAft>
                <a:spcPts val="0"/>
              </a:spcAft>
              <a:defRPr/>
            </a:pPr>
            <a:r>
              <a:rPr lang="ru-RU" dirty="0">
                <a:solidFill>
                  <a:srgbClr val="002060"/>
                </a:solidFill>
                <a:latin typeface="Times New Roman" panose="02020603050405020304" pitchFamily="18" charset="0"/>
                <a:cs typeface="Times New Roman" panose="02020603050405020304" pitchFamily="18" charset="0"/>
              </a:rPr>
              <a:t>Вот, подготовительные этапы пройдены, и можно начинать рисовать или лепить, или другим способом изготавливать персонажей и фона. Мы предлагаем детям использовать следующие </a:t>
            </a:r>
            <a:r>
              <a:rPr lang="ru-RU" i="1" dirty="0">
                <a:solidFill>
                  <a:srgbClr val="002060"/>
                </a:solidFill>
                <a:latin typeface="Times New Roman" panose="02020603050405020304" pitchFamily="18" charset="0"/>
                <a:cs typeface="Times New Roman" panose="02020603050405020304" pitchFamily="18" charset="0"/>
              </a:rPr>
              <a:t>анимационные технологии</a:t>
            </a:r>
            <a:r>
              <a:rPr lang="ru-RU" dirty="0">
                <a:solidFill>
                  <a:srgbClr val="002060"/>
                </a:solidFill>
                <a:latin typeface="Times New Roman" panose="02020603050405020304" pitchFamily="18" charset="0"/>
                <a:cs typeface="Times New Roman" panose="02020603050405020304" pitchFamily="18" charset="0"/>
              </a:rPr>
              <a:t>: анимация предметов и объектов, кукольная (объемная) анимация, песочная анимация, рисованная перекладка (</a:t>
            </a:r>
            <a:r>
              <a:rPr lang="ru-RU" i="1" dirty="0">
                <a:solidFill>
                  <a:srgbClr val="002060"/>
                </a:solidFill>
                <a:latin typeface="Times New Roman" panose="02020603050405020304" pitchFamily="18" charset="0"/>
                <a:cs typeface="Times New Roman" panose="02020603050405020304" pitchFamily="18" charset="0"/>
              </a:rPr>
              <a:t>перекладка</a:t>
            </a:r>
            <a:r>
              <a:rPr lang="ru-RU" dirty="0">
                <a:solidFill>
                  <a:srgbClr val="002060"/>
                </a:solidFill>
                <a:latin typeface="Times New Roman" panose="02020603050405020304" pitchFamily="18" charset="0"/>
                <a:cs typeface="Times New Roman" panose="02020603050405020304" pitchFamily="18" charset="0"/>
              </a:rPr>
              <a:t> – технология анимации, в основе которой лежит плоская марионетка.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323528" y="2236154"/>
            <a:ext cx="5020050" cy="282377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65175"/>
            <a:ext cx="7772400" cy="863600"/>
          </a:xfrm>
        </p:spPr>
        <p:txBody>
          <a:bodyPr rtlCol="0">
            <a:normAutofit fontScale="90000"/>
          </a:bodyPr>
          <a:lstStyle/>
          <a:p>
            <a:pPr fontAlgn="auto">
              <a:spcAft>
                <a:spcPts val="0"/>
              </a:spcAft>
              <a:defRPr/>
            </a:pPr>
            <a:r>
              <a:rPr lang="ru-RU" sz="3600" b="1" dirty="0" smtClean="0">
                <a:solidFill>
                  <a:srgbClr val="FFFF00"/>
                </a:solidFill>
                <a:latin typeface="Times New Roman" panose="02020603050405020304" pitchFamily="18" charset="0"/>
                <a:cs typeface="Times New Roman" panose="02020603050405020304" pitchFamily="18" charset="0"/>
              </a:rPr>
              <a:t>СКАНИРОВАНИЕ.</a:t>
            </a:r>
            <a:br>
              <a:rPr lang="ru-RU" sz="3600" b="1" dirty="0" smtClean="0">
                <a:solidFill>
                  <a:srgbClr val="FFFF00"/>
                </a:solidFill>
                <a:latin typeface="Times New Roman" panose="02020603050405020304" pitchFamily="18" charset="0"/>
                <a:cs typeface="Times New Roman" panose="02020603050405020304" pitchFamily="18" charset="0"/>
              </a:rPr>
            </a:br>
            <a:r>
              <a:rPr lang="ru-RU" sz="3600" b="1" dirty="0" smtClean="0">
                <a:solidFill>
                  <a:srgbClr val="FFFF00"/>
                </a:solidFill>
                <a:latin typeface="Times New Roman" panose="02020603050405020304" pitchFamily="18" charset="0"/>
                <a:cs typeface="Times New Roman" panose="02020603050405020304" pitchFamily="18" charset="0"/>
              </a:rPr>
              <a:t>ГРАФИЧЕСКАЯ ОБРАБОТКА</a:t>
            </a:r>
            <a:endParaRPr lang="ru-RU" sz="3600" b="1" dirty="0">
              <a:solidFill>
                <a:srgbClr val="FFFF00"/>
              </a:solidFill>
              <a:latin typeface="Times New Roman" panose="02020603050405020304" pitchFamily="18" charset="0"/>
              <a:cs typeface="Times New Roman" panose="02020603050405020304" pitchFamily="18" charset="0"/>
            </a:endParaRPr>
          </a:p>
        </p:txBody>
      </p:sp>
      <p:sp>
        <p:nvSpPr>
          <p:cNvPr id="16387" name="Подзаголовок 2"/>
          <p:cNvSpPr>
            <a:spLocks noGrp="1"/>
          </p:cNvSpPr>
          <p:nvPr>
            <p:ph type="subTitle" idx="1"/>
          </p:nvPr>
        </p:nvSpPr>
        <p:spPr>
          <a:xfrm>
            <a:off x="3995738" y="2997200"/>
            <a:ext cx="4537075" cy="2447925"/>
          </a:xfrm>
        </p:spPr>
        <p:txBody>
          <a:bodyPr/>
          <a:lstStyle/>
          <a:p>
            <a:pPr algn="just"/>
            <a:r>
              <a:rPr lang="ru-RU" sz="2400" b="1" smtClean="0">
                <a:latin typeface="Times New Roman" pitchFamily="18" charset="0"/>
                <a:cs typeface="Times New Roman" pitchFamily="18" charset="0"/>
              </a:rPr>
              <a:t>Этот этап нужен, если задуман мультфильм, который будет полностью выполнен на компьютере. </a:t>
            </a:r>
          </a:p>
        </p:txBody>
      </p:sp>
      <p:pic>
        <p:nvPicPr>
          <p:cNvPr id="4" name="Рисунок 3"/>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611560" y="2348880"/>
            <a:ext cx="3111810" cy="41490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54</TotalTime>
  <Words>1919</Words>
  <Application>Microsoft Office PowerPoint</Application>
  <PresentationFormat>Экран (4:3)</PresentationFormat>
  <Paragraphs>65</Paragraphs>
  <Slides>14</Slides>
  <Notes>13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Candara</vt:lpstr>
      <vt:lpstr>Arial</vt:lpstr>
      <vt:lpstr>Symbol</vt:lpstr>
      <vt:lpstr>Calibri</vt:lpstr>
      <vt:lpstr>Times New Roman</vt:lpstr>
      <vt:lpstr>Волна</vt:lpstr>
      <vt:lpstr>Создание мультфильма на уроке. Последовательность этапов работы. </vt:lpstr>
      <vt:lpstr>Основные этапы создания мультфильма</vt:lpstr>
      <vt:lpstr>Событие истории вызывает значимое изменение в жизни персонажа, которое выражается и воспринимается в соответствии с его ценностью и проявляется через конфликт.  В основе мультфильма лежит идея. </vt:lpstr>
      <vt:lpstr>СЦЕНАРИЙ</vt:lpstr>
      <vt:lpstr>РАСКАДРОВКА</vt:lpstr>
      <vt:lpstr>Раскадровка нужна также для этапа съемки. Если она висит перед глазами, то можно снимать с любого места действия.</vt:lpstr>
      <vt:lpstr>АНИМАТИК</vt:lpstr>
      <vt:lpstr>ИЗГОТОВЛЕНИЕ ФОНОВ И ПЕРСОНАЖЕЙ</vt:lpstr>
      <vt:lpstr>СКАНИРОВАНИЕ. ГРАФИЧЕСКАЯ ОБРАБОТКА</vt:lpstr>
      <vt:lpstr>СЪЕМКА</vt:lpstr>
      <vt:lpstr>ОЗВУЧИВАНИЕ</vt:lpstr>
      <vt:lpstr>МОНТАЖ. ТИТРЫ</vt:lpstr>
      <vt:lpstr>ДЕМОНСТРАЦИЯ</vt:lpstr>
      <vt:lpstr>Желаем вам творческих успехов!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Создание мультфильма на уроке. Последовательность этапов работы.</dc:title>
  <dc:creator>user</dc:creator>
  <cp:lastModifiedBy>re</cp:lastModifiedBy>
  <cp:revision>15</cp:revision>
  <dcterms:created xsi:type="dcterms:W3CDTF">2014-01-03T18:14:52Z</dcterms:created>
  <dcterms:modified xsi:type="dcterms:W3CDTF">2014-03-07T18:20:33Z</dcterms:modified>
</cp:coreProperties>
</file>