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4" r:id="rId3"/>
    <p:sldId id="315" r:id="rId4"/>
    <p:sldId id="336" r:id="rId5"/>
    <p:sldId id="325" r:id="rId6"/>
    <p:sldId id="329" r:id="rId7"/>
    <p:sldId id="330" r:id="rId8"/>
    <p:sldId id="331" r:id="rId9"/>
    <p:sldId id="338" r:id="rId10"/>
    <p:sldId id="332" r:id="rId11"/>
    <p:sldId id="333" r:id="rId12"/>
    <p:sldId id="259" r:id="rId13"/>
    <p:sldId id="326" r:id="rId14"/>
    <p:sldId id="334" r:id="rId15"/>
    <p:sldId id="327" r:id="rId16"/>
    <p:sldId id="335" r:id="rId17"/>
    <p:sldId id="328" r:id="rId18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CC00FF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2" autoAdjust="0"/>
    <p:restoredTop sz="93250" autoAdjust="0"/>
  </p:normalViewPr>
  <p:slideViewPr>
    <p:cSldViewPr>
      <p:cViewPr varScale="1">
        <p:scale>
          <a:sx n="44" d="100"/>
          <a:sy n="44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AF4F289-47A1-4F8D-AFE2-8A99A69B702A}" type="datetimeFigureOut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426A4FB-5E8D-4B46-85B0-20A2612B20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2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2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3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4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5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6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7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8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9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0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rgbClr val="454545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BD0E2-38D1-439E-B341-8F4085DD0A97}" type="datetime1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804C5-7F0A-4AC4-B239-F5BBB9AF8E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0A633-C936-41EE-85FD-2B57DAAB981F}" type="datetime1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F0E85-4F4F-454F-935B-4646732690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A397A-37C0-4179-94BF-52CE3D724BDF}" type="datetime1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D15AC-2ECA-4336-92A7-64E14FAACE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290A4-11C2-46B3-BCC9-BC800B3C05ED}" type="datetime1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E4CE5-C1E3-4AF2-AA63-8C13D13C1A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22184-9002-40C8-9B3F-3E5A413DA378}" type="datetime1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FAF99-C256-4F55-BD65-7488BF8619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14414" y="1600200"/>
            <a:ext cx="328138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35063-17AE-4A7C-A22F-B5CF88FF5785}" type="datetime1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67C39-D5E6-44A8-A75B-07899EB26B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57290" y="1535113"/>
            <a:ext cx="314009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357290" y="2174875"/>
            <a:ext cx="314009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E4F56-CAF8-47E9-8969-55F2D54B3A32}" type="datetime1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C9D68-77C8-4BBC-82D3-E4AF38787D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2E028-3B4C-4B0C-A5E2-3FFD0AF6263E}" type="datetime1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4C639-2665-4718-A9B3-1C3898490C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B0B5F-5A41-4CA7-B435-992922339741}" type="datetime1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CAB6E-43AB-4A0D-B514-3EED4101EA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000240"/>
            <a:ext cx="236537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71538" y="3214686"/>
            <a:ext cx="2393975" cy="29114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C2A39-748C-4FF3-B1C6-450215DE56DC}" type="datetime1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E04CC-C40B-4AE0-9870-2AEE5E48CB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B3C78-3974-4B83-9792-7B69D05A4BFE}" type="datetime1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A44B4-6AED-4E82-9756-E021B71DAB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ip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email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813" y="274638"/>
            <a:ext cx="790098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1285875" y="1600200"/>
            <a:ext cx="74009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D9D9D9"/>
                </a:solidFill>
                <a:latin typeface="Cansellarist"/>
              </a:defRPr>
            </a:lvl1pPr>
          </a:lstStyle>
          <a:p>
            <a:pPr>
              <a:defRPr/>
            </a:pPr>
            <a:fld id="{F7CCD081-38D5-49AC-82E0-D89CAD4988E1}" type="datetime1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D9D9D9"/>
                </a:solidFill>
                <a:latin typeface="Cansellaris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9D9D9"/>
                </a:solidFill>
                <a:latin typeface="Cansellarist"/>
              </a:defRPr>
            </a:lvl1pPr>
          </a:lstStyle>
          <a:p>
            <a:pPr>
              <a:defRPr/>
            </a:pPr>
            <a:fld id="{055B8882-AB68-4E4A-B3C6-2062FE0C5C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>
    <p:wipe/>
    <p:sndAc>
      <p:stSnd>
        <p:snd r:embed="rId13" name="chimes.wav"/>
      </p:stSnd>
    </p:sndAc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6000" b="1" kern="1200">
          <a:solidFill>
            <a:srgbClr val="C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C00000"/>
          </a:solidFill>
          <a:latin typeface="ArtScript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C00000"/>
          </a:solidFill>
          <a:latin typeface="ArtScript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C00000"/>
          </a:solidFill>
          <a:latin typeface="ArtScript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C00000"/>
          </a:solidFill>
          <a:latin typeface="ArtScript"/>
        </a:defRPr>
      </a:lvl5pPr>
      <a:lvl6pPr marL="457200" algn="ctr" rtl="0" fontAlgn="base">
        <a:spcBef>
          <a:spcPct val="0"/>
        </a:spcBef>
        <a:spcAft>
          <a:spcPct val="0"/>
        </a:spcAft>
        <a:defRPr sz="6000" b="1">
          <a:solidFill>
            <a:srgbClr val="C00000"/>
          </a:solidFill>
          <a:latin typeface="ArtScript"/>
        </a:defRPr>
      </a:lvl6pPr>
      <a:lvl7pPr marL="914400" algn="ctr" rtl="0" fontAlgn="base">
        <a:spcBef>
          <a:spcPct val="0"/>
        </a:spcBef>
        <a:spcAft>
          <a:spcPct val="0"/>
        </a:spcAft>
        <a:defRPr sz="6000" b="1">
          <a:solidFill>
            <a:srgbClr val="C00000"/>
          </a:solidFill>
          <a:latin typeface="ArtScript"/>
        </a:defRPr>
      </a:lvl7pPr>
      <a:lvl8pPr marL="1371600" algn="ctr" rtl="0" fontAlgn="base">
        <a:spcBef>
          <a:spcPct val="0"/>
        </a:spcBef>
        <a:spcAft>
          <a:spcPct val="0"/>
        </a:spcAft>
        <a:defRPr sz="6000" b="1">
          <a:solidFill>
            <a:srgbClr val="C00000"/>
          </a:solidFill>
          <a:latin typeface="ArtScript"/>
        </a:defRPr>
      </a:lvl8pPr>
      <a:lvl9pPr marL="1828800" algn="ctr" rtl="0" fontAlgn="base">
        <a:spcBef>
          <a:spcPct val="0"/>
        </a:spcBef>
        <a:spcAft>
          <a:spcPct val="0"/>
        </a:spcAft>
        <a:defRPr sz="6000" b="1">
          <a:solidFill>
            <a:srgbClr val="C00000"/>
          </a:solidFill>
          <a:latin typeface="ArtScript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1"/>
          <p:cNvSpPr txBox="1">
            <a:spLocks noChangeArrowheads="1"/>
          </p:cNvSpPr>
          <p:nvPr/>
        </p:nvSpPr>
        <p:spPr bwMode="auto">
          <a:xfrm>
            <a:off x="1643063" y="1714500"/>
            <a:ext cx="7072312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ru-RU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Урок литературы</a:t>
            </a:r>
          </a:p>
          <a:p>
            <a:pPr algn="ctr">
              <a:defRPr/>
            </a:pPr>
            <a:r>
              <a:rPr lang="ru-RU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8 «б» класс</a:t>
            </a:r>
          </a:p>
          <a:p>
            <a:pPr algn="ctr">
              <a:defRPr/>
            </a:pPr>
            <a:r>
              <a:rPr lang="ru-RU" sz="44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Режим </a:t>
            </a:r>
            <a:r>
              <a:rPr lang="ru-RU" sz="44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РкМчп</a:t>
            </a:r>
            <a:endParaRPr lang="ru-RU" sz="4400" b="1" cap="all" dirty="0" smtClean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2357438" y="285750"/>
            <a:ext cx="6215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 eaLnBrk="1" hangingPunct="1"/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Средняя школа №7</a:t>
            </a:r>
          </a:p>
          <a:p>
            <a:pPr algn="ctr" defTabSz="912813" eaLnBrk="1" hangingPunct="1"/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г.Каражал</a:t>
            </a:r>
            <a:endParaRPr lang="ru-RU">
              <a:solidFill>
                <a:srgbClr val="002060"/>
              </a:solidFill>
              <a:latin typeface="Cansellarist"/>
            </a:endParaRP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3000375" y="6292850"/>
            <a:ext cx="5572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2813" eaLnBrk="1" hangingPunct="1"/>
            <a:r>
              <a:rPr lang="ru-RU">
                <a:solidFill>
                  <a:srgbClr val="002060"/>
                </a:solidFill>
                <a:latin typeface="Cansellarist"/>
              </a:rPr>
              <a:t>Учитель Черноколенко И.Н.</a:t>
            </a:r>
          </a:p>
        </p:txBody>
      </p:sp>
    </p:spTree>
  </p:cSld>
  <p:clrMapOvr>
    <a:masterClrMapping/>
  </p:clrMapOvr>
  <p:transition spd="slow" advClick="0"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1"/>
          <p:cNvSpPr>
            <a:spLocks noChangeArrowheads="1"/>
          </p:cNvSpPr>
          <p:nvPr/>
        </p:nvSpPr>
        <p:spPr bwMode="auto">
          <a:xfrm>
            <a:off x="468313" y="1063625"/>
            <a:ext cx="8351837" cy="474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0000"/>
                </a:solidFill>
              </a:rPr>
              <a:t>Тест для эрудитов.</a:t>
            </a:r>
          </a:p>
          <a:p>
            <a:pPr algn="ctr"/>
            <a:endParaRPr lang="ru-RU" sz="3200">
              <a:solidFill>
                <a:srgbClr val="FF0000"/>
              </a:solidFill>
            </a:endParaRPr>
          </a:p>
          <a:p>
            <a:r>
              <a:rPr lang="ru-RU" sz="2000"/>
              <a:t>Ваша задача ответить на вопрос: Кто не мог оказаться на этом званом обеде?</a:t>
            </a:r>
          </a:p>
          <a:p>
            <a:r>
              <a:rPr lang="ru-RU" sz="2000"/>
              <a:t>На обед по поводу выхода в свет второй,  сентиментальной повести в русской литературе были приглашены Карамзин, Жуковский, Муравьев, Ломоносов, Державин. Туда же явился и Эраст, довольно бедный  дворянин, живший в Москве.</a:t>
            </a:r>
          </a:p>
          <a:p>
            <a:r>
              <a:rPr lang="ru-RU" sz="2000"/>
              <a:t>Приехали и родители Лизы, они прибыли из Симонова монастыря. По казенной надобности была проездом и пожилая богатая вдова, влюбленная в Эраста.</a:t>
            </a:r>
          </a:p>
          <a:p>
            <a:r>
              <a:rPr lang="ru-RU" sz="2000"/>
              <a:t>Анюта, которая находилась здесь тоже, была очень грустна и печальна.</a:t>
            </a:r>
          </a:p>
          <a:p>
            <a:endParaRPr lang="ru-RU"/>
          </a:p>
        </p:txBody>
      </p:sp>
    </p:spTree>
  </p:cSld>
  <p:clrMapOvr>
    <a:masterClrMapping/>
  </p:clrMapOvr>
  <p:transition spd="slow" advClick="0"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116013" y="1249363"/>
          <a:ext cx="7416800" cy="52832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2724"/>
                <a:gridCol w="4604076"/>
              </a:tblGrid>
              <a:tr h="490727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Ландыши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Лиза продает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0727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Ландыши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Эраст покупает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5364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Сердце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Эраст, разбив сердце Лизе несчастлив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055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Сердце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Лиза трагически кончает жизнь самоубийством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5007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Деньги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Эраст покупает цветы, пытаясь заплатить за них больше, чем они того стоят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5364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Деньги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Лиза дает матери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055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Деньги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Считает, что ими можно купить даже любовь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5364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Деньги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Лиза передаст подругой матери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2318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Лучи солнце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Раскрывает душевное состояние героини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5364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Состояние природы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Даст оценку поступкам героев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5364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История любви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Написана на лоне природы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5364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Слезы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Они упоминаются в тексте несколько раз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055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 ее образе много черт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Которых, лишен он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055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Отказавшись от любви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Он не находит личного счастья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2337" name="Rectangle 1"/>
          <p:cNvSpPr>
            <a:spLocks noChangeArrowheads="1"/>
          </p:cNvSpPr>
          <p:nvPr/>
        </p:nvSpPr>
        <p:spPr bwMode="auto">
          <a:xfrm flipH="1">
            <a:off x="3059113" y="387350"/>
            <a:ext cx="360045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3200" b="1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Группировка</a:t>
            </a:r>
            <a:endParaRPr lang="ru-RU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endParaRPr lang="ru-RU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3"/>
          <p:cNvSpPr txBox="1">
            <a:spLocks noChangeArrowheads="1"/>
          </p:cNvSpPr>
          <p:nvPr/>
        </p:nvSpPr>
        <p:spPr bwMode="auto">
          <a:xfrm>
            <a:off x="3021013" y="6292850"/>
            <a:ext cx="55514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2813" eaLnBrk="1" hangingPunct="1"/>
            <a:r>
              <a:rPr lang="ru-RU">
                <a:solidFill>
                  <a:srgbClr val="002060"/>
                </a:solidFill>
                <a:latin typeface="Cansellarist"/>
              </a:rPr>
              <a:t>Учитель Черноколенко И.Н.</a:t>
            </a:r>
          </a:p>
        </p:txBody>
      </p:sp>
      <p:sp>
        <p:nvSpPr>
          <p:cNvPr id="3" name="Овал 2"/>
          <p:cNvSpPr/>
          <p:nvPr/>
        </p:nvSpPr>
        <p:spPr>
          <a:xfrm>
            <a:off x="1857375" y="571500"/>
            <a:ext cx="5857875" cy="1214438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Герои повести</a:t>
            </a:r>
          </a:p>
        </p:txBody>
      </p:sp>
      <p:sp>
        <p:nvSpPr>
          <p:cNvPr id="5" name="Овал 4"/>
          <p:cNvSpPr/>
          <p:nvPr/>
        </p:nvSpPr>
        <p:spPr>
          <a:xfrm>
            <a:off x="0" y="2071688"/>
            <a:ext cx="3071813" cy="85725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Эраст</a:t>
            </a:r>
          </a:p>
        </p:txBody>
      </p:sp>
      <p:sp>
        <p:nvSpPr>
          <p:cNvPr id="6" name="Овал 5"/>
          <p:cNvSpPr/>
          <p:nvPr/>
        </p:nvSpPr>
        <p:spPr>
          <a:xfrm>
            <a:off x="500063" y="4071938"/>
            <a:ext cx="2714625" cy="714375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мать Лизы</a:t>
            </a:r>
          </a:p>
        </p:txBody>
      </p:sp>
      <p:sp>
        <p:nvSpPr>
          <p:cNvPr id="7" name="Овал 6"/>
          <p:cNvSpPr/>
          <p:nvPr/>
        </p:nvSpPr>
        <p:spPr>
          <a:xfrm>
            <a:off x="1714500" y="5000625"/>
            <a:ext cx="2643188" cy="785813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подружка Анюта</a:t>
            </a:r>
          </a:p>
        </p:txBody>
      </p:sp>
      <p:sp>
        <p:nvSpPr>
          <p:cNvPr id="8" name="Овал 7"/>
          <p:cNvSpPr/>
          <p:nvPr/>
        </p:nvSpPr>
        <p:spPr>
          <a:xfrm>
            <a:off x="4429125" y="5572127"/>
            <a:ext cx="3214688" cy="720724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богатая вдова</a:t>
            </a:r>
          </a:p>
        </p:txBody>
      </p:sp>
      <p:sp>
        <p:nvSpPr>
          <p:cNvPr id="9" name="Овал 8"/>
          <p:cNvSpPr/>
          <p:nvPr/>
        </p:nvSpPr>
        <p:spPr>
          <a:xfrm>
            <a:off x="5857875" y="3929063"/>
            <a:ext cx="2643188" cy="85725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автор</a:t>
            </a:r>
          </a:p>
        </p:txBody>
      </p:sp>
      <p:sp>
        <p:nvSpPr>
          <p:cNvPr id="10" name="Овал 9"/>
          <p:cNvSpPr/>
          <p:nvPr/>
        </p:nvSpPr>
        <p:spPr>
          <a:xfrm>
            <a:off x="6143625" y="2286000"/>
            <a:ext cx="2714625" cy="785813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Лиза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rot="10800000" flipV="1">
            <a:off x="2143125" y="1643063"/>
            <a:ext cx="785813" cy="4286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1678782" y="2107406"/>
            <a:ext cx="2357438" cy="15716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2393156" y="3036095"/>
            <a:ext cx="3286125" cy="7858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000625" y="1785938"/>
            <a:ext cx="946150" cy="37861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4822032" y="2393156"/>
            <a:ext cx="2214562" cy="10001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6465094" y="1750219"/>
            <a:ext cx="642938" cy="571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Click="0">
    <p:wip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1835150" y="260350"/>
            <a:ext cx="69135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i="1">
                <a:solidFill>
                  <a:srgbClr val="C00000"/>
                </a:solidFill>
                <a:latin typeface="Century Schoolbook" pitchFamily="18" charset="0"/>
              </a:rPr>
              <a:t>Кто же главный герой повести? </a:t>
            </a:r>
            <a:endParaRPr lang="en-US" sz="2400" b="1" i="1">
              <a:solidFill>
                <a:srgbClr val="C00000"/>
              </a:solidFill>
              <a:latin typeface="Century Schoolbook" pitchFamily="18" charset="0"/>
            </a:endParaRPr>
          </a:p>
          <a:p>
            <a:pPr algn="ctr"/>
            <a:r>
              <a:rPr lang="ru-RU" sz="2400" b="1" i="1">
                <a:solidFill>
                  <a:srgbClr val="C00000"/>
                </a:solidFill>
                <a:latin typeface="Century Schoolbook" pitchFamily="18" charset="0"/>
              </a:rPr>
              <a:t>Какую характеристику дают ему другие герои?</a:t>
            </a:r>
          </a:p>
        </p:txBody>
      </p:sp>
      <p:sp>
        <p:nvSpPr>
          <p:cNvPr id="3" name="Овал 2"/>
          <p:cNvSpPr/>
          <p:nvPr/>
        </p:nvSpPr>
        <p:spPr>
          <a:xfrm>
            <a:off x="3214688" y="1857375"/>
            <a:ext cx="2643187" cy="785813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ЛИЗА</a:t>
            </a:r>
          </a:p>
        </p:txBody>
      </p:sp>
      <p:sp>
        <p:nvSpPr>
          <p:cNvPr id="4" name="Овал 3"/>
          <p:cNvSpPr/>
          <p:nvPr/>
        </p:nvSpPr>
        <p:spPr>
          <a:xfrm>
            <a:off x="785813" y="2643188"/>
            <a:ext cx="2000250" cy="57150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милая</a:t>
            </a:r>
          </a:p>
        </p:txBody>
      </p:sp>
      <p:sp>
        <p:nvSpPr>
          <p:cNvPr id="5" name="Овал 4"/>
          <p:cNvSpPr/>
          <p:nvPr/>
        </p:nvSpPr>
        <p:spPr>
          <a:xfrm>
            <a:off x="0" y="3786188"/>
            <a:ext cx="2214563" cy="785812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отрада старости</a:t>
            </a:r>
          </a:p>
        </p:txBody>
      </p:sp>
      <p:sp>
        <p:nvSpPr>
          <p:cNvPr id="6" name="Овал 5"/>
          <p:cNvSpPr/>
          <p:nvPr/>
        </p:nvSpPr>
        <p:spPr>
          <a:xfrm>
            <a:off x="428625" y="5072063"/>
            <a:ext cx="2500313" cy="785812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Божеская милость</a:t>
            </a:r>
          </a:p>
        </p:txBody>
      </p:sp>
      <p:sp>
        <p:nvSpPr>
          <p:cNvPr id="7" name="Овал 6"/>
          <p:cNvSpPr/>
          <p:nvPr/>
        </p:nvSpPr>
        <p:spPr>
          <a:xfrm>
            <a:off x="3071813" y="5572125"/>
            <a:ext cx="2357437" cy="64293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любезная</a:t>
            </a:r>
          </a:p>
        </p:txBody>
      </p:sp>
      <p:sp>
        <p:nvSpPr>
          <p:cNvPr id="8" name="Овал 7"/>
          <p:cNvSpPr/>
          <p:nvPr/>
        </p:nvSpPr>
        <p:spPr>
          <a:xfrm>
            <a:off x="5214938" y="4929188"/>
            <a:ext cx="2143125" cy="714375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нежная</a:t>
            </a:r>
          </a:p>
        </p:txBody>
      </p:sp>
      <p:sp>
        <p:nvSpPr>
          <p:cNvPr id="9" name="Овал 8"/>
          <p:cNvSpPr/>
          <p:nvPr/>
        </p:nvSpPr>
        <p:spPr>
          <a:xfrm>
            <a:off x="6000750" y="4071938"/>
            <a:ext cx="2643188" cy="642937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кормилица</a:t>
            </a:r>
          </a:p>
        </p:txBody>
      </p:sp>
      <p:sp>
        <p:nvSpPr>
          <p:cNvPr id="10" name="Овал 9"/>
          <p:cNvSpPr/>
          <p:nvPr/>
        </p:nvSpPr>
        <p:spPr>
          <a:xfrm>
            <a:off x="5929313" y="2643188"/>
            <a:ext cx="3214687" cy="785812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трудолюбивая</a:t>
            </a:r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 flipV="1">
            <a:off x="2492375" y="2249488"/>
            <a:ext cx="722313" cy="4778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1928813" y="2500313"/>
            <a:ext cx="1500187" cy="15001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1785938" y="3143250"/>
            <a:ext cx="2571750" cy="14287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2839244" y="4053682"/>
            <a:ext cx="2928937" cy="1079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3998119" y="3502819"/>
            <a:ext cx="2390775" cy="6715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6200000" flipH="1">
            <a:off x="5110957" y="2888456"/>
            <a:ext cx="1636712" cy="9175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786438" y="2357438"/>
            <a:ext cx="614362" cy="4000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70" name="TextBox 3"/>
          <p:cNvSpPr txBox="1">
            <a:spLocks noChangeArrowheads="1"/>
          </p:cNvSpPr>
          <p:nvPr/>
        </p:nvSpPr>
        <p:spPr bwMode="auto">
          <a:xfrm>
            <a:off x="3021013" y="6292850"/>
            <a:ext cx="55514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2813" eaLnBrk="1" hangingPunct="1"/>
            <a:r>
              <a:rPr lang="ru-RU">
                <a:solidFill>
                  <a:srgbClr val="002060"/>
                </a:solidFill>
                <a:latin typeface="Cansellarist"/>
              </a:rPr>
              <a:t>Учитель Черноколенко И.Н.</a:t>
            </a:r>
          </a:p>
        </p:txBody>
      </p:sp>
    </p:spTree>
  </p:cSld>
  <p:clrMapOvr>
    <a:masterClrMapping/>
  </p:clrMapOvr>
  <p:transition spd="slow" advClick="0">
    <p:wip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75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75"/>
                            </p:stCondLst>
                            <p:childTnLst>
                              <p:par>
                                <p:cTn id="2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675"/>
                            </p:stCondLst>
                            <p:childTnLst>
                              <p:par>
                                <p:cTn id="3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175"/>
                            </p:stCondLst>
                            <p:childTnLst>
                              <p:par>
                                <p:cTn id="4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6350"/>
                            </p:stCondLst>
                            <p:childTnLst>
                              <p:par>
                                <p:cTn id="6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6850"/>
                            </p:stCondLst>
                            <p:childTnLst>
                              <p:par>
                                <p:cTn id="6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7525"/>
                            </p:stCondLst>
                            <p:childTnLst>
                              <p:par>
                                <p:cTn id="7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8025"/>
                            </p:stCondLst>
                            <p:childTnLst>
                              <p:par>
                                <p:cTn id="8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8650"/>
                            </p:stCondLst>
                            <p:childTnLst>
                              <p:par>
                                <p:cTn id="8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9150"/>
                            </p:stCondLst>
                            <p:childTnLst>
                              <p:par>
                                <p:cTn id="9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9850"/>
                            </p:stCondLst>
                            <p:childTnLst>
                              <p:par>
                                <p:cTn id="10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0350"/>
                            </p:stCondLst>
                            <p:childTnLst>
                              <p:par>
                                <p:cTn id="10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cer\Desktop\104px-%D0%9A%D0%B8%D0%BF%D1%80%D0%B5%D0%BD%D1%81%D0%BA%D0%B8%D0%B9_%D0%B1%D0%B5%D0%B4%D0%BD%D0%B0%D1%8F_%D0%BB%D0%B8%D0%B7%D0%B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47813" y="260350"/>
            <a:ext cx="3240087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6" name="Picture 2" descr="C:\Users\ОВП\Desktop\Фото053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932363" y="1916113"/>
            <a:ext cx="3635375" cy="484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Box 2"/>
          <p:cNvSpPr txBox="1">
            <a:spLocks noChangeArrowheads="1"/>
          </p:cNvSpPr>
          <p:nvPr/>
        </p:nvSpPr>
        <p:spPr bwMode="auto">
          <a:xfrm>
            <a:off x="827088" y="4932363"/>
            <a:ext cx="38433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Орест Кипренский «Бедная Лиза»</a:t>
            </a:r>
          </a:p>
        </p:txBody>
      </p:sp>
      <p:sp>
        <p:nvSpPr>
          <p:cNvPr id="15365" name="TextBox 3"/>
          <p:cNvSpPr txBox="1">
            <a:spLocks noChangeArrowheads="1"/>
          </p:cNvSpPr>
          <p:nvPr/>
        </p:nvSpPr>
        <p:spPr bwMode="auto">
          <a:xfrm>
            <a:off x="4932363" y="987425"/>
            <a:ext cx="3989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Роксана Кордюкова «Бедная Лиза»</a:t>
            </a:r>
          </a:p>
        </p:txBody>
      </p:sp>
    </p:spTree>
  </p:cSld>
  <p:clrMapOvr>
    <a:masterClrMapping/>
  </p:clrMapOvr>
  <p:transition spd="slow" advClick="0">
    <p:wip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2268538" y="188913"/>
            <a:ext cx="65516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i="1">
                <a:solidFill>
                  <a:srgbClr val="C00000"/>
                </a:solidFill>
                <a:latin typeface="Century Schoolbook" pitchFamily="18" charset="0"/>
              </a:rPr>
              <a:t>Какую характеристику героине дает автор?</a:t>
            </a:r>
          </a:p>
        </p:txBody>
      </p:sp>
      <p:sp>
        <p:nvSpPr>
          <p:cNvPr id="16387" name="TextBox 3"/>
          <p:cNvSpPr txBox="1">
            <a:spLocks noChangeArrowheads="1"/>
          </p:cNvSpPr>
          <p:nvPr/>
        </p:nvSpPr>
        <p:spPr bwMode="auto">
          <a:xfrm>
            <a:off x="3021013" y="6292850"/>
            <a:ext cx="55514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2813" eaLnBrk="1" hangingPunct="1"/>
            <a:r>
              <a:rPr lang="ru-RU">
                <a:solidFill>
                  <a:srgbClr val="002060"/>
                </a:solidFill>
                <a:latin typeface="Cansellarist"/>
              </a:rPr>
              <a:t>Учитель Черноколенко И.Н.</a:t>
            </a:r>
          </a:p>
        </p:txBody>
      </p:sp>
      <p:sp>
        <p:nvSpPr>
          <p:cNvPr id="4" name="Овал 3"/>
          <p:cNvSpPr/>
          <p:nvPr/>
        </p:nvSpPr>
        <p:spPr>
          <a:xfrm>
            <a:off x="3071813" y="3143250"/>
            <a:ext cx="2643187" cy="785813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ЛИЗА</a:t>
            </a:r>
          </a:p>
        </p:txBody>
      </p:sp>
      <p:sp>
        <p:nvSpPr>
          <p:cNvPr id="6" name="Овал 5"/>
          <p:cNvSpPr/>
          <p:nvPr/>
        </p:nvSpPr>
        <p:spPr>
          <a:xfrm>
            <a:off x="2786063" y="1357313"/>
            <a:ext cx="2714625" cy="785812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/>
              <a:t>трудолюбивая</a:t>
            </a:r>
          </a:p>
        </p:txBody>
      </p:sp>
      <p:sp>
        <p:nvSpPr>
          <p:cNvPr id="7" name="Овал 6"/>
          <p:cNvSpPr/>
          <p:nvPr/>
        </p:nvSpPr>
        <p:spPr>
          <a:xfrm>
            <a:off x="571500" y="2071688"/>
            <a:ext cx="2286000" cy="785812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/>
              <a:t>прелестная</a:t>
            </a:r>
          </a:p>
        </p:txBody>
      </p:sp>
      <p:sp>
        <p:nvSpPr>
          <p:cNvPr id="8" name="Овал 7"/>
          <p:cNvSpPr/>
          <p:nvPr/>
        </p:nvSpPr>
        <p:spPr>
          <a:xfrm>
            <a:off x="357188" y="3714750"/>
            <a:ext cx="2143125" cy="857250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/>
              <a:t>чистая</a:t>
            </a:r>
          </a:p>
        </p:txBody>
      </p:sp>
      <p:sp>
        <p:nvSpPr>
          <p:cNvPr id="9" name="Овал 8"/>
          <p:cNvSpPr/>
          <p:nvPr/>
        </p:nvSpPr>
        <p:spPr>
          <a:xfrm>
            <a:off x="285750" y="5000625"/>
            <a:ext cx="3143250" cy="785813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/>
              <a:t>радостная душа</a:t>
            </a:r>
          </a:p>
        </p:txBody>
      </p:sp>
      <p:sp>
        <p:nvSpPr>
          <p:cNvPr id="10" name="Овал 9"/>
          <p:cNvSpPr/>
          <p:nvPr/>
        </p:nvSpPr>
        <p:spPr>
          <a:xfrm>
            <a:off x="3286125" y="5643563"/>
            <a:ext cx="3357563" cy="714374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/>
              <a:t>самоотверженная</a:t>
            </a:r>
          </a:p>
        </p:txBody>
      </p:sp>
      <p:sp>
        <p:nvSpPr>
          <p:cNvPr id="11" name="Овал 10"/>
          <p:cNvSpPr/>
          <p:nvPr/>
        </p:nvSpPr>
        <p:spPr>
          <a:xfrm>
            <a:off x="6000750" y="4572000"/>
            <a:ext cx="2500313" cy="714375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/>
              <a:t>услужливая</a:t>
            </a:r>
          </a:p>
        </p:txBody>
      </p:sp>
      <p:sp>
        <p:nvSpPr>
          <p:cNvPr id="12" name="Овал 11"/>
          <p:cNvSpPr/>
          <p:nvPr/>
        </p:nvSpPr>
        <p:spPr>
          <a:xfrm>
            <a:off x="6643688" y="3286125"/>
            <a:ext cx="2286000" cy="642938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/>
              <a:t>робкая</a:t>
            </a:r>
          </a:p>
        </p:txBody>
      </p:sp>
      <p:sp>
        <p:nvSpPr>
          <p:cNvPr id="13" name="Овал 12"/>
          <p:cNvSpPr/>
          <p:nvPr/>
        </p:nvSpPr>
        <p:spPr>
          <a:xfrm>
            <a:off x="5643563" y="1928813"/>
            <a:ext cx="3143250" cy="714375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/>
              <a:t>любила  матушку 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 flipH="1" flipV="1">
            <a:off x="3911600" y="2589213"/>
            <a:ext cx="928688" cy="365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V="1">
            <a:off x="2815432" y="2613819"/>
            <a:ext cx="614362" cy="673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0800000" flipV="1">
            <a:off x="2286000" y="3535363"/>
            <a:ext cx="785813" cy="3222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2607469" y="4036219"/>
            <a:ext cx="1214438" cy="8572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6200000" flipH="1">
            <a:off x="3983038" y="4660900"/>
            <a:ext cx="1714500" cy="2508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6200000" flipH="1">
            <a:off x="5249863" y="3892550"/>
            <a:ext cx="971550" cy="8159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5715000" y="3535363"/>
            <a:ext cx="928688" cy="730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 flipH="1" flipV="1">
            <a:off x="5249863" y="2578100"/>
            <a:ext cx="757237" cy="6016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Click="0">
    <p:wip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8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233488" y="1978025"/>
            <a:ext cx="2000250" cy="785813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Любовь к Эрасту</a:t>
            </a:r>
          </a:p>
        </p:txBody>
      </p:sp>
      <p:sp>
        <p:nvSpPr>
          <p:cNvPr id="3" name="Овал 2"/>
          <p:cNvSpPr/>
          <p:nvPr/>
        </p:nvSpPr>
        <p:spPr>
          <a:xfrm>
            <a:off x="4643438" y="250825"/>
            <a:ext cx="4143375" cy="1357313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</a:rPr>
              <a:t>Причины самоубийства Лизы</a:t>
            </a:r>
            <a:endParaRPr lang="ru-RU" sz="2400" dirty="0"/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3119438" y="1125538"/>
            <a:ext cx="1524000" cy="9731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1535113" y="3214688"/>
            <a:ext cx="2501900" cy="928687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Легкомыслие Эраста</a:t>
            </a:r>
          </a:p>
        </p:txBody>
      </p:sp>
      <p:cxnSp>
        <p:nvCxnSpPr>
          <p:cNvPr id="7" name="Прямая со стрелкой 6"/>
          <p:cNvCxnSpPr>
            <a:stCxn id="3" idx="3"/>
          </p:cNvCxnSpPr>
          <p:nvPr/>
        </p:nvCxnSpPr>
        <p:spPr>
          <a:xfrm flipH="1">
            <a:off x="3709988" y="1408113"/>
            <a:ext cx="1539875" cy="18065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2387600" y="4437063"/>
            <a:ext cx="2643188" cy="785812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Измена Эраста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4716463" y="1611313"/>
            <a:ext cx="1295400" cy="28257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>
            <a:off x="6715125" y="3427413"/>
            <a:ext cx="2357438" cy="714375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Обманутое доверие</a:t>
            </a:r>
          </a:p>
        </p:txBody>
      </p:sp>
      <p:sp>
        <p:nvSpPr>
          <p:cNvPr id="17" name="Овал 16"/>
          <p:cNvSpPr/>
          <p:nvPr/>
        </p:nvSpPr>
        <p:spPr>
          <a:xfrm>
            <a:off x="5143500" y="4830763"/>
            <a:ext cx="2571750" cy="714375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Потеря смысла жизни</a:t>
            </a:r>
          </a:p>
        </p:txBody>
      </p:sp>
      <p:cxnSp>
        <p:nvCxnSpPr>
          <p:cNvPr id="18" name="Прямая со стрелкой 17"/>
          <p:cNvCxnSpPr/>
          <p:nvPr/>
        </p:nvCxnSpPr>
        <p:spPr>
          <a:xfrm flipH="1">
            <a:off x="6011863" y="1773238"/>
            <a:ext cx="703262" cy="30575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16" idx="0"/>
          </p:cNvCxnSpPr>
          <p:nvPr/>
        </p:nvCxnSpPr>
        <p:spPr>
          <a:xfrm>
            <a:off x="7524750" y="1611313"/>
            <a:ext cx="369888" cy="1816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Click="0">
    <p:wip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2" grpId="0" animBg="1"/>
      <p:bldP spid="16" grpId="0" animBg="1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3"/>
          <p:cNvSpPr txBox="1">
            <a:spLocks noChangeArrowheads="1"/>
          </p:cNvSpPr>
          <p:nvPr/>
        </p:nvSpPr>
        <p:spPr bwMode="auto">
          <a:xfrm>
            <a:off x="3021013" y="6292850"/>
            <a:ext cx="55514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2813" eaLnBrk="1" hangingPunct="1"/>
            <a:r>
              <a:rPr lang="ru-RU">
                <a:solidFill>
                  <a:srgbClr val="002060"/>
                </a:solidFill>
                <a:latin typeface="Cansellarist"/>
              </a:rPr>
              <a:t>Учитель Черноколенко И.Н.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692275" y="260350"/>
            <a:ext cx="6480175" cy="215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4400" b="1">
                <a:solidFill>
                  <a:srgbClr val="FF0000"/>
                </a:solidFill>
              </a:rPr>
              <a:t>Домашнее задание</a:t>
            </a:r>
            <a:r>
              <a:rPr lang="ru-RU" sz="3600"/>
              <a:t> </a:t>
            </a:r>
          </a:p>
          <a:p>
            <a:pPr algn="ctr"/>
            <a:r>
              <a:rPr lang="ru-RU" sz="3600"/>
              <a:t>Написать сочинение  «Рассудок и любовь»</a:t>
            </a:r>
          </a:p>
          <a:p>
            <a:endParaRPr lang="ru-RU"/>
          </a:p>
        </p:txBody>
      </p:sp>
      <p:pic>
        <p:nvPicPr>
          <p:cNvPr id="18436" name="Picture 4" descr="C:\Users\ОВП\Desktop\Фото053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3800" y="2211388"/>
            <a:ext cx="2808288" cy="3582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ОВП\Desktop\Фото054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692275" y="2209800"/>
            <a:ext cx="2700338" cy="360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2357438" y="1"/>
            <a:ext cx="6215062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ru-RU" sz="3200" b="1" cap="all" dirty="0" smtClean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>
              <a:defRPr/>
            </a:pPr>
            <a:endParaRPr lang="ru-RU" sz="3200" b="1" cap="all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>
              <a:defRPr/>
            </a:pPr>
            <a:endParaRPr lang="ru-RU" sz="3200" b="1" cap="all" dirty="0" smtClean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>
              <a:defRPr/>
            </a:pPr>
            <a:r>
              <a:rPr lang="ru-RU" sz="32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Рассудок и любовь </a:t>
            </a:r>
          </a:p>
          <a:p>
            <a:pPr algn="ctr">
              <a:defRPr/>
            </a:pPr>
            <a:r>
              <a:rPr lang="ru-RU" sz="32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в повести </a:t>
            </a:r>
          </a:p>
          <a:p>
            <a:pPr algn="ctr">
              <a:defRPr/>
            </a:pPr>
            <a:r>
              <a:rPr lang="ru-RU" sz="32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н.м.карамзина</a:t>
            </a:r>
            <a:r>
              <a:rPr lang="ru-RU" sz="32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</a:p>
          <a:p>
            <a:pPr algn="ctr">
              <a:defRPr/>
            </a:pPr>
            <a:r>
              <a:rPr lang="ru-RU" sz="32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«бедная </a:t>
            </a:r>
            <a:r>
              <a:rPr lang="ru-RU" sz="3200" b="1" cap="all" dirty="0" err="1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лиза</a:t>
            </a:r>
            <a:r>
              <a:rPr lang="ru-RU" sz="32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»</a:t>
            </a:r>
          </a:p>
          <a:p>
            <a:pPr>
              <a:defRPr/>
            </a:pPr>
            <a:endParaRPr lang="ru-RU" sz="3200" b="1" cap="all" dirty="0" smtClean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 eaLnBrk="1" hangingPunct="1">
              <a:defRPr/>
            </a:pPr>
            <a:endParaRPr lang="ru-RU" sz="3200" b="1" dirty="0" smtClean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Monotype Corsiva" pitchFamily="66" charset="0"/>
            </a:endParaRPr>
          </a:p>
          <a:p>
            <a:pPr algn="ctr" eaLnBrk="1" hangingPunct="1">
              <a:defRPr/>
            </a:pPr>
            <a:endParaRPr lang="ru-RU" sz="3200" b="1" dirty="0" smtClean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Monotype Corsiva" pitchFamily="66" charset="0"/>
            </a:endParaRPr>
          </a:p>
          <a:p>
            <a:pPr algn="ctr" eaLnBrk="1" hangingPunct="1">
              <a:defRPr/>
            </a:pPr>
            <a:endParaRPr lang="ru-RU" sz="3200" b="1" dirty="0" smtClean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Monotype Corsiva" pitchFamily="66" charset="0"/>
            </a:endParaRPr>
          </a:p>
          <a:p>
            <a:pPr algn="ctr" eaLnBrk="1" hangingPunct="1">
              <a:defRPr/>
            </a:pPr>
            <a:endParaRPr lang="ru-RU" sz="3200" b="1" dirty="0" smtClean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3000375" y="6292850"/>
            <a:ext cx="5572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2813" eaLnBrk="1" hangingPunct="1"/>
            <a:r>
              <a:rPr lang="ru-RU">
                <a:solidFill>
                  <a:srgbClr val="002060"/>
                </a:solidFill>
                <a:latin typeface="Cansellarist"/>
              </a:rPr>
              <a:t>Учитель Черноколенко И.Н.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8942" y="3551140"/>
            <a:ext cx="2686391" cy="30893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Click="0"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1"/>
          <p:cNvSpPr txBox="1">
            <a:spLocks noChangeArrowheads="1"/>
          </p:cNvSpPr>
          <p:nvPr/>
        </p:nvSpPr>
        <p:spPr bwMode="auto">
          <a:xfrm>
            <a:off x="1928813" y="714374"/>
            <a:ext cx="657225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40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Эпиграф к уроку</a:t>
            </a:r>
          </a:p>
          <a:p>
            <a:pPr algn="ctr" eaLnBrk="1" hangingPunct="1">
              <a:defRPr/>
            </a:pPr>
            <a:endParaRPr lang="ru-RU" sz="32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 eaLnBrk="1" hangingPunct="1">
              <a:defRPr/>
            </a:pPr>
            <a:endParaRPr lang="ru-RU" sz="32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 eaLnBrk="1" hangingPunct="1">
              <a:defRPr/>
            </a:pPr>
            <a:r>
              <a:rPr lang="ru-RU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Только влюбленный человек имеет право на звание человека.                         </a:t>
            </a:r>
            <a:r>
              <a:rPr lang="ru-RU" sz="32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А.А.Блок</a:t>
            </a:r>
            <a:endParaRPr lang="ru-RU" sz="32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 eaLnBrk="1" hangingPunct="1">
              <a:defRPr/>
            </a:pPr>
            <a:endParaRPr lang="ru-RU" sz="3200" dirty="0" smtClean="0"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3000375" y="6292850"/>
            <a:ext cx="5572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2813" eaLnBrk="1" hangingPunct="1"/>
            <a:r>
              <a:rPr lang="ru-RU">
                <a:solidFill>
                  <a:srgbClr val="002060"/>
                </a:solidFill>
                <a:latin typeface="Cansellarist"/>
              </a:rPr>
              <a:t>Учитель Черноколенко И.Н.</a:t>
            </a:r>
          </a:p>
        </p:txBody>
      </p:sp>
    </p:spTree>
  </p:cSld>
  <p:clrMapOvr>
    <a:masterClrMapping/>
  </p:clrMapOvr>
  <p:transition spd="slow" advClick="0">
    <p:wip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743200" y="2209800"/>
            <a:ext cx="3429000" cy="10668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4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Н.М.Карамзин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6324600" y="3429000"/>
            <a:ext cx="2590800" cy="9906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Военная служба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5257800" y="4953000"/>
            <a:ext cx="3429000" cy="16002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Смерть отца</a:t>
            </a:r>
          </a:p>
          <a:p>
            <a:pPr algn="ctr">
              <a:defRPr/>
            </a:pPr>
            <a:r>
              <a:rPr lang="ru-RU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Отставка</a:t>
            </a:r>
          </a:p>
          <a:p>
            <a:pPr algn="ctr">
              <a:defRPr/>
            </a:pPr>
            <a:r>
              <a:rPr lang="ru-RU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Симбирск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381000" y="4876800"/>
            <a:ext cx="4114800" cy="16764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Увлечение масонством</a:t>
            </a:r>
          </a:p>
          <a:p>
            <a:pPr algn="ctr">
              <a:defRPr/>
            </a:pPr>
            <a:r>
              <a:rPr lang="ru-RU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Занятие литературой</a:t>
            </a:r>
          </a:p>
          <a:p>
            <a:pPr algn="ctr">
              <a:defRPr/>
            </a:pPr>
            <a:r>
              <a:rPr lang="ru-RU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Изучение истории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28600" y="304800"/>
            <a:ext cx="3886200" cy="1524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Симбирская губерния</a:t>
            </a:r>
          </a:p>
          <a:p>
            <a:pPr algn="ctr">
              <a:defRPr/>
            </a:pPr>
            <a:r>
              <a:rPr lang="ru-RU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Родовитая, но небогатая </a:t>
            </a:r>
          </a:p>
          <a:p>
            <a:pPr algn="ctr">
              <a:defRPr/>
            </a:pPr>
            <a:r>
              <a:rPr lang="ru-RU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дворянская семья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4953000" y="381000"/>
            <a:ext cx="3886200" cy="14478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Светское образование</a:t>
            </a:r>
          </a:p>
          <a:p>
            <a:pPr algn="ctr">
              <a:defRPr/>
            </a:pPr>
            <a:r>
              <a:rPr lang="ru-RU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Знание иностранных </a:t>
            </a:r>
          </a:p>
          <a:p>
            <a:pPr algn="ctr">
              <a:defRPr/>
            </a:pPr>
            <a:r>
              <a:rPr lang="ru-RU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языков</a:t>
            </a: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152400" y="3429000"/>
            <a:ext cx="2590800" cy="9906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Путешествие </a:t>
            </a:r>
          </a:p>
          <a:p>
            <a:pPr algn="ctr">
              <a:defRPr/>
            </a:pPr>
            <a:r>
              <a:rPr lang="ru-RU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по Европе</a:t>
            </a:r>
          </a:p>
        </p:txBody>
      </p:sp>
      <p:sp>
        <p:nvSpPr>
          <p:cNvPr id="5139" name="AutoShape 19"/>
          <p:cNvSpPr>
            <a:spLocks noChangeArrowheads="1"/>
          </p:cNvSpPr>
          <p:nvPr/>
        </p:nvSpPr>
        <p:spPr bwMode="auto">
          <a:xfrm>
            <a:off x="1676400" y="4419600"/>
            <a:ext cx="485775" cy="442913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0" name="AutoShape 20"/>
          <p:cNvSpPr>
            <a:spLocks noChangeArrowheads="1"/>
          </p:cNvSpPr>
          <p:nvPr/>
        </p:nvSpPr>
        <p:spPr bwMode="auto">
          <a:xfrm rot="-5400000">
            <a:off x="4626769" y="5279231"/>
            <a:ext cx="485775" cy="747713"/>
          </a:xfrm>
          <a:prstGeom prst="upArrow">
            <a:avLst>
              <a:gd name="adj1" fmla="val 50000"/>
              <a:gd name="adj2" fmla="val 3848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1" name="AutoShape 21"/>
          <p:cNvSpPr>
            <a:spLocks noChangeArrowheads="1"/>
          </p:cNvSpPr>
          <p:nvPr/>
        </p:nvSpPr>
        <p:spPr bwMode="auto">
          <a:xfrm rot="10800000">
            <a:off x="3124200" y="3276600"/>
            <a:ext cx="485775" cy="1600200"/>
          </a:xfrm>
          <a:prstGeom prst="upArrow">
            <a:avLst>
              <a:gd name="adj1" fmla="val 50000"/>
              <a:gd name="adj2" fmla="val 82353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2" name="AutoShape 22"/>
          <p:cNvSpPr>
            <a:spLocks noChangeArrowheads="1"/>
          </p:cNvSpPr>
          <p:nvPr/>
        </p:nvSpPr>
        <p:spPr bwMode="auto">
          <a:xfrm rot="10800000">
            <a:off x="7239000" y="1828800"/>
            <a:ext cx="485775" cy="1600200"/>
          </a:xfrm>
          <a:prstGeom prst="upArrow">
            <a:avLst>
              <a:gd name="adj1" fmla="val 50000"/>
              <a:gd name="adj2" fmla="val 82353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3" name="AutoShape 23"/>
          <p:cNvSpPr>
            <a:spLocks noChangeArrowheads="1"/>
          </p:cNvSpPr>
          <p:nvPr/>
        </p:nvSpPr>
        <p:spPr bwMode="auto">
          <a:xfrm rot="5400000">
            <a:off x="4291012" y="738188"/>
            <a:ext cx="485775" cy="838200"/>
          </a:xfrm>
          <a:prstGeom prst="upArrow">
            <a:avLst>
              <a:gd name="adj1" fmla="val 50000"/>
              <a:gd name="adj2" fmla="val 43137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4" name="AutoShape 24"/>
          <p:cNvSpPr>
            <a:spLocks noChangeArrowheads="1"/>
          </p:cNvSpPr>
          <p:nvPr/>
        </p:nvSpPr>
        <p:spPr bwMode="auto">
          <a:xfrm>
            <a:off x="5257800" y="1828800"/>
            <a:ext cx="381000" cy="3810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5" name="AutoShape 25"/>
          <p:cNvSpPr>
            <a:spLocks noChangeArrowheads="1"/>
          </p:cNvSpPr>
          <p:nvPr/>
        </p:nvSpPr>
        <p:spPr bwMode="auto">
          <a:xfrm>
            <a:off x="3352800" y="1828800"/>
            <a:ext cx="381000" cy="3810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6" name="AutoShape 26"/>
          <p:cNvSpPr>
            <a:spLocks noChangeArrowheads="1"/>
          </p:cNvSpPr>
          <p:nvPr/>
        </p:nvSpPr>
        <p:spPr bwMode="auto">
          <a:xfrm rot="10800000">
            <a:off x="7239000" y="4419600"/>
            <a:ext cx="457200" cy="533400"/>
          </a:xfrm>
          <a:prstGeom prst="upArrow">
            <a:avLst>
              <a:gd name="adj1" fmla="val 50000"/>
              <a:gd name="adj2" fmla="val 29167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7" name="AutoShape 27"/>
          <p:cNvSpPr>
            <a:spLocks noChangeArrowheads="1"/>
          </p:cNvSpPr>
          <p:nvPr/>
        </p:nvSpPr>
        <p:spPr bwMode="auto">
          <a:xfrm rot="10800000">
            <a:off x="5486400" y="3276600"/>
            <a:ext cx="485775" cy="1676400"/>
          </a:xfrm>
          <a:prstGeom prst="upArrow">
            <a:avLst>
              <a:gd name="adj1" fmla="val 50000"/>
              <a:gd name="adj2" fmla="val 86275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8" name="AutoShape 28"/>
          <p:cNvSpPr>
            <a:spLocks noChangeArrowheads="1"/>
          </p:cNvSpPr>
          <p:nvPr/>
        </p:nvSpPr>
        <p:spPr bwMode="auto">
          <a:xfrm rot="10800000">
            <a:off x="1676400" y="2667000"/>
            <a:ext cx="1066800" cy="762000"/>
          </a:xfrm>
          <a:custGeom>
            <a:avLst/>
            <a:gdLst>
              <a:gd name="T0" fmla="*/ 37635371 w 21600"/>
              <a:gd name="T1" fmla="*/ 0 h 21600"/>
              <a:gd name="T2" fmla="*/ 22580254 w 21600"/>
              <a:gd name="T3" fmla="*/ 8960556 h 21600"/>
              <a:gd name="T4" fmla="*/ 0 w 21600"/>
              <a:gd name="T5" fmla="*/ 22402624 h 21600"/>
              <a:gd name="T6" fmla="*/ 22580254 w 21600"/>
              <a:gd name="T7" fmla="*/ 26881667 h 21600"/>
              <a:gd name="T8" fmla="*/ 45160509 w 21600"/>
              <a:gd name="T9" fmla="*/ 18667836 h 21600"/>
              <a:gd name="T10" fmla="*/ 52688067 w 21600"/>
              <a:gd name="T11" fmla="*/ 8960556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50" name="AutoShape 30"/>
          <p:cNvSpPr>
            <a:spLocks noChangeArrowheads="1"/>
          </p:cNvSpPr>
          <p:nvPr/>
        </p:nvSpPr>
        <p:spPr bwMode="auto">
          <a:xfrm rot="10800000" flipH="1">
            <a:off x="6172200" y="2667000"/>
            <a:ext cx="990600" cy="762000"/>
          </a:xfrm>
          <a:custGeom>
            <a:avLst/>
            <a:gdLst>
              <a:gd name="T0" fmla="*/ 32450909 w 21600"/>
              <a:gd name="T1" fmla="*/ 0 h 21600"/>
              <a:gd name="T2" fmla="*/ 19469693 w 21600"/>
              <a:gd name="T3" fmla="*/ 8960556 h 21600"/>
              <a:gd name="T4" fmla="*/ 0 w 21600"/>
              <a:gd name="T5" fmla="*/ 22402624 h 21600"/>
              <a:gd name="T6" fmla="*/ 19469693 w 21600"/>
              <a:gd name="T7" fmla="*/ 26881667 h 21600"/>
              <a:gd name="T8" fmla="*/ 38939431 w 21600"/>
              <a:gd name="T9" fmla="*/ 18667836 h 21600"/>
              <a:gd name="T10" fmla="*/ 45430017 w 21600"/>
              <a:gd name="T11" fmla="*/ 8960556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wip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5" grpId="0" animBg="1"/>
      <p:bldP spid="5126" grpId="0" animBg="1"/>
      <p:bldP spid="5127" grpId="0" animBg="1"/>
      <p:bldP spid="5128" grpId="0" animBg="1"/>
      <p:bldP spid="5129" grpId="0" animBg="1"/>
      <p:bldP spid="5137" grpId="0" animBg="1"/>
      <p:bldP spid="5139" grpId="0" animBg="1"/>
      <p:bldP spid="5140" grpId="0" animBg="1"/>
      <p:bldP spid="5141" grpId="0" animBg="1"/>
      <p:bldP spid="5142" grpId="0" animBg="1"/>
      <p:bldP spid="5143" grpId="0" animBg="1"/>
      <p:bldP spid="5144" grpId="0" animBg="1"/>
      <p:bldP spid="5145" grpId="0" animBg="1"/>
      <p:bldP spid="5146" grpId="0" animBg="1"/>
      <p:bldP spid="5147" grpId="0" animBg="1"/>
      <p:bldP spid="5148" grpId="0" animBg="1"/>
      <p:bldP spid="51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3000375" y="6292850"/>
            <a:ext cx="5572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2813" eaLnBrk="1" hangingPunct="1"/>
            <a:r>
              <a:rPr lang="ru-RU">
                <a:solidFill>
                  <a:srgbClr val="002060"/>
                </a:solidFill>
                <a:latin typeface="Cansellarist"/>
              </a:rPr>
              <a:t>Учитель Черноколенко И.Н.</a:t>
            </a:r>
          </a:p>
        </p:txBody>
      </p:sp>
      <p:pic>
        <p:nvPicPr>
          <p:cNvPr id="5" name="Рисунок 5" descr="http://upload.wikimedia.org/wikipedia/commons/thumb/4/42/Simonov_monastery_01.jpg/200px-Simonov_monastery_0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429000" y="214313"/>
            <a:ext cx="2928938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917700" y="2000250"/>
            <a:ext cx="55721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Значение Симонова монастыря в повести «Бедная Лиза»</a:t>
            </a:r>
          </a:p>
        </p:txBody>
      </p:sp>
      <p:sp>
        <p:nvSpPr>
          <p:cNvPr id="6149" name="Прямоугольник 1"/>
          <p:cNvSpPr>
            <a:spLocks noChangeArrowheads="1"/>
          </p:cNvSpPr>
          <p:nvPr/>
        </p:nvSpPr>
        <p:spPr bwMode="auto">
          <a:xfrm>
            <a:off x="706438" y="2830513"/>
            <a:ext cx="8186737" cy="369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/>
              <a:t>Автор подчёркивает, что действие происходит именно в Москве и её окрестностях, описывает, например, Симонов монастырь, создавая иллюзию достоверности. Для русской литературы того времени это было новаторством: обычно действие произведений разворачивалось «в одном городе». Первые читатели повести восприняли историю Лизы как реальную трагедию современницы — не случайно пруд под стенами Симонова монастыря получил название Лизина пруда, а судьба героини Карамзина — массу подражаний. Росшие вокруг пруда дубы были испещрены трогательными надписями (</a:t>
            </a:r>
            <a:r>
              <a:rPr lang="ru-RU" i="1"/>
              <a:t>«В струях сих бедная скончала Лиза дни; Коль ты чувствителен, прохожий, воздохни!»</a:t>
            </a:r>
            <a:r>
              <a:rPr lang="ru-RU"/>
              <a:t>).</a:t>
            </a:r>
          </a:p>
          <a:p>
            <a:pPr eaLnBrk="1" hangingPunct="1"/>
            <a:r>
              <a:rPr lang="ru-RU"/>
              <a:t>«….тут образ Богоматери обращает наприятелей в бегство…..но всего чаще  привлекает меня к стенам Симонова монастыря воспоминание о плачевной судьбе Лизы, бедной Лизы. Ах!...»</a:t>
            </a:r>
          </a:p>
        </p:txBody>
      </p:sp>
    </p:spTree>
  </p:cSld>
  <p:clrMapOvr>
    <a:masterClrMapping/>
  </p:clrMapOvr>
  <p:transition spd="slow" advClick="0">
    <p:wip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39750" y="714375"/>
            <a:ext cx="8353425" cy="520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4400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Факт или мнение</a:t>
            </a:r>
          </a:p>
          <a:p>
            <a:pPr algn="ctr" eaLnBrk="1" hangingPunct="1">
              <a:defRPr/>
            </a:pPr>
            <a:endParaRPr lang="ru-RU" sz="2400" dirty="0">
              <a:solidFill>
                <a:srgbClr val="FF0000"/>
              </a:solidFill>
              <a:latin typeface="Monotype Corsiva" panose="03010101010201010101" pitchFamily="66" charset="0"/>
            </a:endParaRPr>
          </a:p>
          <a:p>
            <a:pPr>
              <a:defRPr/>
            </a:pPr>
            <a:r>
              <a:rPr lang="ru-RU" sz="2400" dirty="0" smtClean="0"/>
              <a:t>- </a:t>
            </a:r>
            <a:r>
              <a:rPr lang="ru-RU" sz="2400" dirty="0" smtClean="0">
                <a:solidFill>
                  <a:srgbClr val="002060"/>
                </a:solidFill>
              </a:rPr>
              <a:t>Детство </a:t>
            </a:r>
            <a:r>
              <a:rPr lang="ru-RU" sz="2400" dirty="0">
                <a:solidFill>
                  <a:srgbClr val="002060"/>
                </a:solidFill>
              </a:rPr>
              <a:t>прошло в имении отца около </a:t>
            </a:r>
            <a:r>
              <a:rPr lang="ru-RU" sz="2400" dirty="0" err="1">
                <a:solidFill>
                  <a:srgbClr val="002060"/>
                </a:solidFill>
              </a:rPr>
              <a:t>г.Симбирска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pPr marL="342900" indent="-342900">
              <a:buFontTx/>
              <a:buChar char="-"/>
              <a:defRPr/>
            </a:pPr>
            <a:r>
              <a:rPr lang="ru-RU" sz="2400" dirty="0" smtClean="0">
                <a:solidFill>
                  <a:srgbClr val="002060"/>
                </a:solidFill>
              </a:rPr>
              <a:t>В </a:t>
            </a:r>
            <a:r>
              <a:rPr lang="ru-RU" sz="2400" dirty="0">
                <a:solidFill>
                  <a:srgbClr val="002060"/>
                </a:solidFill>
              </a:rPr>
              <a:t>17 лет начинает военную карьеру в чине поручика </a:t>
            </a:r>
          </a:p>
          <a:p>
            <a:pPr marL="342900" indent="-342900">
              <a:buFontTx/>
              <a:buChar char="-"/>
              <a:defRPr/>
            </a:pPr>
            <a:r>
              <a:rPr lang="ru-RU" sz="2400" dirty="0" smtClean="0">
                <a:solidFill>
                  <a:srgbClr val="002060"/>
                </a:solidFill>
              </a:rPr>
              <a:t>Он </a:t>
            </a:r>
            <a:r>
              <a:rPr lang="ru-RU" sz="2400" dirty="0">
                <a:solidFill>
                  <a:srgbClr val="002060"/>
                </a:solidFill>
              </a:rPr>
              <a:t>свидетель важнейшего исторического события – Великой французской революции 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defRPr/>
            </a:pPr>
            <a:r>
              <a:rPr lang="ru-RU" sz="2400" dirty="0" smtClean="0">
                <a:solidFill>
                  <a:srgbClr val="002060"/>
                </a:solidFill>
              </a:rPr>
              <a:t>-Огромная </a:t>
            </a:r>
            <a:r>
              <a:rPr lang="ru-RU" sz="2400" dirty="0">
                <a:solidFill>
                  <a:srgbClr val="002060"/>
                </a:solidFill>
              </a:rPr>
              <a:t>заслуга в том, что он вслед за Ломоносовым предпринял попытку реформы русского литературного </a:t>
            </a:r>
            <a:r>
              <a:rPr lang="ru-RU" sz="2400" dirty="0" smtClean="0">
                <a:solidFill>
                  <a:srgbClr val="002060"/>
                </a:solidFill>
              </a:rPr>
              <a:t>языка</a:t>
            </a:r>
            <a:endParaRPr lang="ru-RU" sz="24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ru-RU" sz="2400" dirty="0" smtClean="0">
                <a:solidFill>
                  <a:srgbClr val="002060"/>
                </a:solidFill>
              </a:rPr>
              <a:t>-Карамзин </a:t>
            </a:r>
            <a:r>
              <a:rPr lang="ru-RU" sz="2400" dirty="0">
                <a:solidFill>
                  <a:srgbClr val="002060"/>
                </a:solidFill>
              </a:rPr>
              <a:t>в 1789 году отправляется в путешествие по Казахстану 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defRPr/>
            </a:pPr>
            <a:r>
              <a:rPr lang="ru-RU" sz="2400" dirty="0" smtClean="0">
                <a:solidFill>
                  <a:srgbClr val="002060"/>
                </a:solidFill>
              </a:rPr>
              <a:t>-В </a:t>
            </a:r>
            <a:r>
              <a:rPr lang="ru-RU" sz="2400" dirty="0">
                <a:solidFill>
                  <a:srgbClr val="002060"/>
                </a:solidFill>
              </a:rPr>
              <a:t>своей повести Карамзин описал местность близ Симонова монастыря в </a:t>
            </a:r>
            <a:r>
              <a:rPr lang="ru-RU" sz="2400" dirty="0" smtClean="0">
                <a:solidFill>
                  <a:srgbClr val="002060"/>
                </a:solidFill>
              </a:rPr>
              <a:t>Москве</a:t>
            </a:r>
            <a:endParaRPr lang="ru-RU" sz="2400" dirty="0" smtClean="0">
              <a:solidFill>
                <a:srgbClr val="002060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ransition spd="slow" advClick="0"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209550" y="476250"/>
            <a:ext cx="8640763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5400">
                <a:solidFill>
                  <a:srgbClr val="FF0000"/>
                </a:solidFill>
              </a:rPr>
              <a:t>Ключи мудреца</a:t>
            </a:r>
          </a:p>
          <a:p>
            <a:pPr algn="ctr"/>
            <a:endParaRPr lang="ru-RU" sz="5400">
              <a:solidFill>
                <a:srgbClr val="FF0000"/>
              </a:solidFill>
            </a:endParaRPr>
          </a:p>
          <a:p>
            <a:pPr algn="ctr"/>
            <a:r>
              <a:rPr lang="ru-RU" sz="2800"/>
              <a:t> </a:t>
            </a:r>
            <a:r>
              <a:rPr lang="ru-RU" sz="3600"/>
              <a:t>1 группа</a:t>
            </a:r>
          </a:p>
          <a:p>
            <a:r>
              <a:rPr lang="ru-RU" sz="3600"/>
              <a:t>Чего никогда не будет в литературе сентиментализма</a:t>
            </a:r>
          </a:p>
          <a:p>
            <a:endParaRPr lang="ru-RU" sz="3600"/>
          </a:p>
          <a:p>
            <a:pPr algn="ctr"/>
            <a:r>
              <a:rPr lang="ru-RU" sz="3600"/>
              <a:t>2 группа </a:t>
            </a:r>
          </a:p>
          <a:p>
            <a:r>
              <a:rPr lang="ru-RU" sz="3600"/>
              <a:t>То, что присутствует в литературе сентиментализма</a:t>
            </a:r>
          </a:p>
        </p:txBody>
      </p:sp>
    </p:spTree>
  </p:cSld>
  <p:clrMapOvr>
    <a:masterClrMapping/>
  </p:clrMapOvr>
  <p:transition spd="slow" advClick="0">
    <p:wip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1"/>
          <p:cNvSpPr>
            <a:spLocks noChangeArrowheads="1"/>
          </p:cNvSpPr>
          <p:nvPr/>
        </p:nvSpPr>
        <p:spPr bwMode="auto">
          <a:xfrm>
            <a:off x="611188" y="765175"/>
            <a:ext cx="8281987" cy="600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>
                <a:solidFill>
                  <a:srgbClr val="FF0000"/>
                </a:solidFill>
              </a:rPr>
              <a:t>Набор слов</a:t>
            </a:r>
            <a:endParaRPr lang="ru-RU" sz="4400">
              <a:solidFill>
                <a:srgbClr val="FF0000"/>
              </a:solidFill>
            </a:endParaRPr>
          </a:p>
          <a:p>
            <a:pPr algn="ctr"/>
            <a:r>
              <a:rPr lang="ru-RU" sz="2800">
                <a:latin typeface="Courier New" pitchFamily="49" charset="0"/>
                <a:cs typeface="Courier New" pitchFamily="49" charset="0"/>
              </a:rPr>
              <a:t>1 группа выбирает слова, присущие сентиментализму.</a:t>
            </a:r>
          </a:p>
          <a:p>
            <a:pPr algn="ctr"/>
            <a:r>
              <a:rPr lang="ru-RU" sz="2800">
                <a:latin typeface="Courier New" pitchFamily="49" charset="0"/>
                <a:cs typeface="Courier New" pitchFamily="49" charset="0"/>
              </a:rPr>
              <a:t>2 группа выбирает слова, присущие классицизму </a:t>
            </a:r>
          </a:p>
          <a:p>
            <a:pPr algn="ctr"/>
            <a:r>
              <a:rPr lang="ru-RU" sz="3200">
                <a:solidFill>
                  <a:srgbClr val="002060"/>
                </a:solidFill>
              </a:rPr>
              <a:t>Чувственность, порядок, разум, душевность, слезы, ах, долг, природа, служенье, честь, убеждение, мечтанья, античность, гармония, надежда, потрясение, страдание, пропорциональность, ода, герой. </a:t>
            </a:r>
          </a:p>
          <a:p>
            <a:endParaRPr lang="ru-RU" sz="320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 advClick="0"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529" name="Group 169"/>
          <p:cNvGraphicFramePr>
            <a:graphicFrameLocks noGrp="1"/>
          </p:cNvGraphicFramePr>
          <p:nvPr/>
        </p:nvGraphicFramePr>
        <p:xfrm>
          <a:off x="0" y="0"/>
          <a:ext cx="9144000" cy="6907215"/>
        </p:xfrm>
        <a:graphic>
          <a:graphicData uri="http://schemas.openxmlformats.org/drawingml/2006/table">
            <a:tbl>
              <a:tblPr/>
              <a:tblGrid>
                <a:gridCol w="3471863"/>
                <a:gridCol w="2038350"/>
                <a:gridCol w="3633787"/>
              </a:tblGrid>
              <a:tr h="1188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onotype Corsiva" pitchFamily="66" charset="0"/>
                        </a:rPr>
                        <a:t>                          Классицизм 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onotype Corsiva" pitchFamily="66" charset="0"/>
                        </a:rPr>
                        <a:t>Линия сравнения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onotype Corsiva" pitchFamily="66" charset="0"/>
                        </a:rPr>
                        <a:t>                  Сентиментализм 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Monotype Corsiva" pitchFamily="66" charset="0"/>
                        </a:rPr>
                        <a:t>Воспитание человека в духе верности государству, культ разума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onotype Corsiva" pitchFamily="66" charset="0"/>
                        </a:rPr>
                        <a:t>Основная идея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Monotype Corsiva" pitchFamily="66" charset="0"/>
                        </a:rPr>
                        <a:t>Стремление представить человеческую личность                        в движениях души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9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Monotype Corsiva" pitchFamily="66" charset="0"/>
                        </a:rPr>
                        <a:t>Гражданская , общественная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onotype Corsiva" pitchFamily="66" charset="0"/>
                        </a:rPr>
                        <a:t>Основная тематика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Monotype Corsiva" pitchFamily="66" charset="0"/>
                        </a:rPr>
                        <a:t>Любовная 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45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Monotype Corsiva" pitchFamily="66" charset="0"/>
                        </a:rPr>
                        <a:t>Строгое деление                           на положительных                                и отрицательных, однолинейность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onotype Corsiva" pitchFamily="66" charset="0"/>
                        </a:rPr>
                        <a:t>Герои 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onotype Corsiva" pitchFamily="66" charset="0"/>
                        </a:rPr>
                        <a:t>характеры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Monotype Corsiva" pitchFamily="66" charset="0"/>
                        </a:rPr>
                        <a:t>Отказ от прямолинейности                  в оценке характеров, внимание к простым людям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14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Monotype Corsiva" pitchFamily="66" charset="0"/>
                        </a:rPr>
                        <a:t>Вспомогательная, условная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onotype Corsiva" pitchFamily="66" charset="0"/>
                        </a:rPr>
                        <a:t>Роль пейзажа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Monotype Corsiva" pitchFamily="66" charset="0"/>
                        </a:rPr>
                        <a:t>Средство психологической характеристики героев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Monotype Corsiva" pitchFamily="66" charset="0"/>
                        </a:rPr>
                        <a:t>Трагедия, ода, эпопея; комедия, басня, сатира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Monotype Corsiva" pitchFamily="66" charset="0"/>
                        </a:rPr>
                        <a:t>Основные жанры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Monotype Corsiva" pitchFamily="66" charset="0"/>
                        </a:rPr>
                        <a:t>Повесть, путешествие, роман в письмах, дневник, элегия, послание, идиллия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530" name="Rectangle 170"/>
          <p:cNvSpPr>
            <a:spLocks noChangeArrowheads="1"/>
          </p:cNvSpPr>
          <p:nvPr/>
        </p:nvSpPr>
        <p:spPr bwMode="auto">
          <a:xfrm>
            <a:off x="228600" y="1219200"/>
            <a:ext cx="3124200" cy="10668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535" name="Rectangle 175"/>
          <p:cNvSpPr>
            <a:spLocks noChangeArrowheads="1"/>
          </p:cNvSpPr>
          <p:nvPr/>
        </p:nvSpPr>
        <p:spPr bwMode="auto">
          <a:xfrm>
            <a:off x="228600" y="2438400"/>
            <a:ext cx="3124200" cy="7620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536" name="Rectangle 176"/>
          <p:cNvSpPr>
            <a:spLocks noChangeArrowheads="1"/>
          </p:cNvSpPr>
          <p:nvPr/>
        </p:nvSpPr>
        <p:spPr bwMode="auto">
          <a:xfrm>
            <a:off x="152400" y="4876800"/>
            <a:ext cx="3276600" cy="7620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537" name="Rectangle 177"/>
          <p:cNvSpPr>
            <a:spLocks noChangeArrowheads="1"/>
          </p:cNvSpPr>
          <p:nvPr/>
        </p:nvSpPr>
        <p:spPr bwMode="auto">
          <a:xfrm>
            <a:off x="5562600" y="5791200"/>
            <a:ext cx="3581400" cy="10668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538" name="Rectangle 178"/>
          <p:cNvSpPr>
            <a:spLocks noChangeArrowheads="1"/>
          </p:cNvSpPr>
          <p:nvPr/>
        </p:nvSpPr>
        <p:spPr bwMode="auto">
          <a:xfrm>
            <a:off x="228600" y="5791200"/>
            <a:ext cx="3124200" cy="8382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539" name="Rectangle 179"/>
          <p:cNvSpPr>
            <a:spLocks noChangeArrowheads="1"/>
          </p:cNvSpPr>
          <p:nvPr/>
        </p:nvSpPr>
        <p:spPr bwMode="auto">
          <a:xfrm>
            <a:off x="228600" y="3429000"/>
            <a:ext cx="3124200" cy="13716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540" name="Rectangle 180"/>
          <p:cNvSpPr>
            <a:spLocks noChangeArrowheads="1"/>
          </p:cNvSpPr>
          <p:nvPr/>
        </p:nvSpPr>
        <p:spPr bwMode="auto">
          <a:xfrm>
            <a:off x="5638800" y="4953000"/>
            <a:ext cx="3352800" cy="6858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541" name="Rectangle 181"/>
          <p:cNvSpPr>
            <a:spLocks noChangeArrowheads="1"/>
          </p:cNvSpPr>
          <p:nvPr/>
        </p:nvSpPr>
        <p:spPr bwMode="auto">
          <a:xfrm>
            <a:off x="5715000" y="3429000"/>
            <a:ext cx="3276600" cy="10668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542" name="Rectangle 182"/>
          <p:cNvSpPr>
            <a:spLocks noChangeArrowheads="1"/>
          </p:cNvSpPr>
          <p:nvPr/>
        </p:nvSpPr>
        <p:spPr bwMode="auto">
          <a:xfrm>
            <a:off x="5715000" y="2438400"/>
            <a:ext cx="3276600" cy="7620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543" name="Rectangle 183"/>
          <p:cNvSpPr>
            <a:spLocks noChangeArrowheads="1"/>
          </p:cNvSpPr>
          <p:nvPr/>
        </p:nvSpPr>
        <p:spPr bwMode="auto">
          <a:xfrm>
            <a:off x="5715000" y="1219200"/>
            <a:ext cx="3276600" cy="10668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wip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55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55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155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55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55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5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55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155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155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15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30" grpId="0" animBg="1"/>
      <p:bldP spid="15535" grpId="0" animBg="1"/>
      <p:bldP spid="15536" grpId="0" animBg="1"/>
      <p:bldP spid="15537" grpId="0" animBg="1"/>
      <p:bldP spid="15538" grpId="0" animBg="1"/>
      <p:bldP spid="15539" grpId="0" animBg="1"/>
      <p:bldP spid="15540" grpId="0" animBg="1"/>
      <p:bldP spid="15541" grpId="0" animBg="1"/>
      <p:bldP spid="15542" grpId="0" animBg="1"/>
      <p:bldP spid="15543" grpId="0" animBg="1"/>
    </p:bldLst>
  </p:timing>
</p:sld>
</file>

<file path=ppt/theme/theme1.xml><?xml version="1.0" encoding="utf-8"?>
<a:theme xmlns:a="http://schemas.openxmlformats.org/drawingml/2006/main" name="Proza">
  <a:themeElements>
    <a:clrScheme name="Другая 43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C00000"/>
      </a:hlink>
      <a:folHlink>
        <a:srgbClr val="AA8A14"/>
      </a:folHlink>
    </a:clrScheme>
    <a:fontScheme name="Поэт">
      <a:majorFont>
        <a:latin typeface="ArtScript"/>
        <a:ea typeface=""/>
        <a:cs typeface=""/>
      </a:majorFont>
      <a:minorFont>
        <a:latin typeface="Cansellaris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проза</Template>
  <TotalTime>1852</TotalTime>
  <Words>671</Words>
  <Application>Microsoft Office PowerPoint</Application>
  <PresentationFormat>Экран (4:3)</PresentationFormat>
  <Paragraphs>158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Arial</vt:lpstr>
      <vt:lpstr>ArtScript</vt:lpstr>
      <vt:lpstr>Cansellarist</vt:lpstr>
      <vt:lpstr>Calibri</vt:lpstr>
      <vt:lpstr>Times New Roman</vt:lpstr>
      <vt:lpstr>Monotype Corsiva</vt:lpstr>
      <vt:lpstr>Courier New</vt:lpstr>
      <vt:lpstr>Century Schoolbook</vt:lpstr>
      <vt:lpstr>Proza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re</cp:lastModifiedBy>
  <cp:revision>215</cp:revision>
  <dcterms:modified xsi:type="dcterms:W3CDTF">2014-03-07T19:14:37Z</dcterms:modified>
</cp:coreProperties>
</file>