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5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6" r:id="rId12"/>
    <p:sldId id="267" r:id="rId13"/>
    <p:sldId id="284" r:id="rId14"/>
    <p:sldId id="268" r:id="rId15"/>
    <p:sldId id="285" r:id="rId16"/>
    <p:sldId id="269" r:id="rId17"/>
    <p:sldId id="286" r:id="rId18"/>
    <p:sldId id="270" r:id="rId19"/>
    <p:sldId id="287" r:id="rId20"/>
    <p:sldId id="271" r:id="rId21"/>
    <p:sldId id="288" r:id="rId22"/>
    <p:sldId id="289" r:id="rId23"/>
    <p:sldId id="290" r:id="rId24"/>
    <p:sldId id="272" r:id="rId25"/>
    <p:sldId id="292" r:id="rId26"/>
    <p:sldId id="291" r:id="rId27"/>
    <p:sldId id="274" r:id="rId28"/>
    <p:sldId id="275" r:id="rId29"/>
    <p:sldId id="276" r:id="rId30"/>
    <p:sldId id="277" r:id="rId31"/>
    <p:sldId id="293" r:id="rId32"/>
    <p:sldId id="295" r:id="rId33"/>
    <p:sldId id="278" r:id="rId34"/>
    <p:sldId id="279" r:id="rId35"/>
    <p:sldId id="273" r:id="rId36"/>
    <p:sldId id="281" r:id="rId37"/>
    <p:sldId id="280" r:id="rId38"/>
    <p:sldId id="294" r:id="rId39"/>
    <p:sldId id="282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283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07.03.2014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hyperlink" Target="http://www.kotelnich.info/fotos/vov/07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b/3/16/165/16165370_children0.jpg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4" Type="http://schemas.openxmlformats.org/officeDocument/2006/relationships/image" Target="http://victory.rusarchives.ru/img/photos/931_888322864_big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.jpe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pobeda.rambler.ru/" TargetMode="External"/><Relationship Id="rId3" Type="http://schemas.openxmlformats.org/officeDocument/2006/relationships/hyperlink" Target="http://ru.wikipedia.org/wiki/%C1%EB%EE%EA%E0%E4%E0_%CB%E5%ED%E8%ED%E3%F0%E0%E4%E0" TargetMode="External"/><Relationship Id="rId7" Type="http://schemas.openxmlformats.org/officeDocument/2006/relationships/hyperlink" Target="http://blokada.otrok.ru/text.php?s=pg&amp;t=3" TargetMode="External"/><Relationship Id="rId12" Type="http://schemas.openxmlformats.org/officeDocument/2006/relationships/hyperlink" Target="http://www.viki.rdf.ru/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blokada.otrok.ru/text.php?s=is&amp;t=11" TargetMode="External"/><Relationship Id="rId11" Type="http://schemas.openxmlformats.org/officeDocument/2006/relationships/hyperlink" Target="http://www.museum.ru/" TargetMode="External"/><Relationship Id="rId5" Type="http://schemas.openxmlformats.org/officeDocument/2006/relationships/hyperlink" Target="http://p-w-w.ru/index.php?topic=6247.0" TargetMode="External"/><Relationship Id="rId10" Type="http://schemas.openxmlformats.org/officeDocument/2006/relationships/hyperlink" Target="http://blokada.otrok.ru/" TargetMode="External"/><Relationship Id="rId4" Type="http://schemas.openxmlformats.org/officeDocument/2006/relationships/hyperlink" Target="http://www.prlib.ru/History/Pages/Item.aspx?itemid=391" TargetMode="External"/><Relationship Id="rId9" Type="http://schemas.openxmlformats.org/officeDocument/2006/relationships/hyperlink" Target="http://www.vokrugsveta.r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&#1048;&#1085;&#1085;&#1072;-&#1096;&#1082;&#1086;&#1083;&#1072;\&#1044;&#1085;&#1080;%20&#1074;&#1086;&#1080;&#1085;&#1089;&#1082;&#1086;&#1081;%20&#1089;&#1083;&#1072;&#1074;&#1099;\&#1041;&#1083;&#1086;&#1082;&#1072;&#1076;&#1072;%20&#1051;&#1077;&#1085;&#1080;&#1085;&#1075;&#1088;&#1072;&#1076;&#1072;\&#1071;\31_03.MPG" TargetMode="External"/><Relationship Id="rId1" Type="http://schemas.openxmlformats.org/officeDocument/2006/relationships/video" Target="file:///C:\&#1048;&#1085;&#1085;&#1072;-&#1096;&#1082;&#1086;&#1083;&#1072;\&#1044;&#1085;&#1080;%20&#1074;&#1086;&#1080;&#1085;&#1089;&#1082;&#1086;&#1081;%20&#1089;&#1083;&#1072;&#1074;&#1099;\&#1041;&#1083;&#1086;&#1082;&#1072;&#1076;&#1072;%20&#1051;&#1077;&#1085;&#1080;&#1085;&#1075;&#1088;&#1072;&#1076;&#1072;\&#1071;\04_02.MPG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&#1048;&#1085;&#1085;&#1072;-&#1096;&#1082;&#1086;&#1083;&#1072;\&#1044;&#1085;&#1080;%20&#1074;&#1086;&#1080;&#1085;&#1089;&#1082;&#1086;&#1081;%20&#1089;&#1083;&#1072;&#1074;&#1099;\&#1041;&#1083;&#1086;&#1082;&#1072;&#1076;&#1072;%20&#1051;&#1077;&#1085;&#1080;&#1085;&#1075;&#1088;&#1072;&#1076;&#1072;\&#1071;\31_03.MPG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0048-057-Vgljadis-v-eti-fotografii-i-ty-pojmjosh-kak-zhili-leningradtsy-pervoj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476672"/>
            <a:ext cx="7344816" cy="574402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блокадная квартира</a:t>
            </a:r>
            <a:r>
              <a:rPr lang="ru-RU" b="1" dirty="0" smtClean="0">
                <a:latin typeface="Book Antiqua" pitchFamily="18" charset="0"/>
              </a:rPr>
              <a:t>.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3" name="Picture 2" descr="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196752"/>
            <a:ext cx="3911277" cy="55172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96952"/>
            <a:ext cx="4896545" cy="3672408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4" descr="leningrad_08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1340768"/>
            <a:ext cx="5076056" cy="45684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ook Antiqua" pitchFamily="18" charset="0"/>
              </a:rPr>
              <a:t>В осажденном городе:</a:t>
            </a:r>
            <a:br>
              <a:rPr lang="ru-RU" sz="3600" b="1" dirty="0" smtClean="0">
                <a:latin typeface="Book Antiqua" pitchFamily="18" charset="0"/>
              </a:rPr>
            </a:br>
            <a:r>
              <a:rPr lang="ru-RU" sz="3600" b="1" dirty="0" smtClean="0">
                <a:latin typeface="Book Antiqua" pitchFamily="18" charset="0"/>
              </a:rPr>
              <a:t>спасение культурных памятников.</a:t>
            </a:r>
            <a:endParaRPr lang="ru-RU" sz="3600" b="1" dirty="0"/>
          </a:p>
        </p:txBody>
      </p:sp>
      <p:pic>
        <p:nvPicPr>
          <p:cNvPr id="4" name="Picture 4" descr="IMG_0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556792"/>
            <a:ext cx="2651760" cy="3669792"/>
          </a:xfrm>
          <a:prstGeom prst="roundRect">
            <a:avLst/>
          </a:prstGeom>
          <a:noFill/>
        </p:spPr>
      </p:pic>
      <p:pic>
        <p:nvPicPr>
          <p:cNvPr id="5" name="Содержимое 4" descr="200090906_vsadnik.crs2hlztza8ggkswsoc4k88kg.ejcuplo1l0oo0sk8c40s8osc4.th.jpe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802996" y="2348880"/>
            <a:ext cx="6341004" cy="4248472"/>
          </a:xfrm>
          <a:prstGeom prst="round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8304" y="55172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12160" y="5157192"/>
            <a:ext cx="2416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«Медный всадник»</a:t>
            </a: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Picture 4" descr="Вид на Исаакиевский собор со стороны реки Мойки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260648"/>
            <a:ext cx="8820472" cy="661535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23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atin typeface="Book Antiqua" pitchFamily="18" charset="0"/>
              </a:rPr>
              <a:t>В осажденном городе:</a:t>
            </a:r>
            <a:br>
              <a:rPr lang="ru-RU" sz="4800" b="1" dirty="0" smtClean="0">
                <a:latin typeface="Book Antiqua" pitchFamily="18" charset="0"/>
              </a:rPr>
            </a:br>
            <a:r>
              <a:rPr lang="ru-RU" sz="4800" b="1" dirty="0" smtClean="0">
                <a:latin typeface="Book Antiqua" pitchFamily="18" charset="0"/>
              </a:rPr>
              <a:t>культурная жизнь</a:t>
            </a:r>
            <a:endParaRPr lang="ru-RU" dirty="0"/>
          </a:p>
        </p:txBody>
      </p:sp>
      <p:pic>
        <p:nvPicPr>
          <p:cNvPr id="6" name="Picture 4" descr="Афиша выставки произведений ленинградских художников; репертуар Ленинградского городского театра на декабрь 1942 г. (создан 18 октября 1942 г., с 1959 г. – Драматический театр им. В.Ф. Комиссаржевской); плакат с призывом о заготовке дров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79712" y="1484784"/>
            <a:ext cx="6876256" cy="5157192"/>
          </a:xfrm>
          <a:prstGeom prst="roundRect">
            <a:avLst/>
          </a:prstGeom>
          <a:noFill/>
          <a:ln/>
        </p:spPr>
      </p:pic>
      <p:pic>
        <p:nvPicPr>
          <p:cNvPr id="7" name="Picture 4" descr="&quot;Ленинградский Зоопарк&quot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412776"/>
            <a:ext cx="5760640" cy="43204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Посетители в читальном зале Государственной публичной библиотеки им. М.Е. Салтыкова-Щедрина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832" y="2420888"/>
            <a:ext cx="5712949" cy="42847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 flipV="1">
            <a:off x="457200" y="6172516"/>
            <a:ext cx="45719" cy="64795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Book Antiqua" pitchFamily="18" charset="0"/>
              </a:rPr>
              <a:t>В осажденном городе:</a:t>
            </a:r>
            <a:br>
              <a:rPr lang="ru-RU" sz="4400" b="1" dirty="0" smtClean="0">
                <a:latin typeface="Book Antiqua" pitchFamily="18" charset="0"/>
              </a:rPr>
            </a:br>
            <a:r>
              <a:rPr lang="ru-RU" sz="4400" b="1" dirty="0" smtClean="0">
                <a:latin typeface="Book Antiqua" pitchFamily="18" charset="0"/>
              </a:rPr>
              <a:t>культурная жизнь</a:t>
            </a:r>
            <a:endParaRPr lang="ru-RU" dirty="0"/>
          </a:p>
        </p:txBody>
      </p:sp>
      <p:pic>
        <p:nvPicPr>
          <p:cNvPr id="3" name="Picture 5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924944"/>
            <a:ext cx="5038725" cy="36004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Зрители на спектакле Ленинградского театра музыкальной комедии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38848" y="1412776"/>
            <a:ext cx="5705152" cy="4176464"/>
          </a:xfrm>
          <a:prstGeom prst="roundRect">
            <a:avLst/>
          </a:prstGeom>
          <a:noFill/>
          <a:ln/>
        </p:spPr>
      </p:pic>
      <p:pic>
        <p:nvPicPr>
          <p:cNvPr id="5" name="Picture 7" descr="blokada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988840"/>
            <a:ext cx="4040187" cy="46799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Рисунок1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1340768"/>
            <a:ext cx="6264696" cy="53386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бомбежки.</a:t>
            </a:r>
            <a:endParaRPr lang="ru-RU" dirty="0"/>
          </a:p>
        </p:txBody>
      </p:sp>
      <p:pic>
        <p:nvPicPr>
          <p:cNvPr id="4" name="Picture 3" descr="15нн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692696"/>
            <a:ext cx="2407920" cy="381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19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3728" y="1412776"/>
            <a:ext cx="6839992" cy="512999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lip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4077072"/>
            <a:ext cx="4029075" cy="26003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бомбежки.</a:t>
            </a:r>
            <a:endParaRPr lang="ru-RU" dirty="0"/>
          </a:p>
        </p:txBody>
      </p:sp>
      <p:pic>
        <p:nvPicPr>
          <p:cNvPr id="4" name="Picture 6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212976"/>
            <a:ext cx="5076825" cy="34480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Leningrad_1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035078" y="1268760"/>
            <a:ext cx="5108922" cy="3980978"/>
          </a:xfrm>
          <a:prstGeom prst="roundRect">
            <a:avLst/>
          </a:prstGeom>
        </p:spPr>
      </p:pic>
      <p:pic>
        <p:nvPicPr>
          <p:cNvPr id="6" name="Picture 6" descr="Clip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268760"/>
            <a:ext cx="4581897" cy="54483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труд блокадников.</a:t>
            </a:r>
            <a:endParaRPr lang="ru-RU" dirty="0"/>
          </a:p>
        </p:txBody>
      </p:sp>
      <p:pic>
        <p:nvPicPr>
          <p:cNvPr id="4" name="Picture 2" descr="Работники Н-ского госпиталя Е.Скарионова  и М.Бакулин  за сбором капусты 1942 г. Место съемки: Ленинград Автор съемки: не установлен РГАКФД 0-7307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71600" y="1484784"/>
            <a:ext cx="3291666" cy="4968552"/>
          </a:xfrm>
          <a:prstGeom prst="roundRect">
            <a:avLst/>
          </a:prstGeom>
          <a:noFill/>
          <a:ln/>
        </p:spPr>
      </p:pic>
      <p:pic>
        <p:nvPicPr>
          <p:cNvPr id="5" name="Picture 2" descr="Дети у  грядок на набережной в Ленинграде 1942 г. Место съемки: Ленинград Автор съемки: не установлен РГАКФД 0-2709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4048" y="1556792"/>
            <a:ext cx="3475714" cy="4797152"/>
          </a:xfrm>
          <a:prstGeom prst="roundRect">
            <a:avLst/>
          </a:prstGeom>
          <a:noFill/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труд блокадников.</a:t>
            </a:r>
            <a:endParaRPr lang="ru-RU" dirty="0"/>
          </a:p>
        </p:txBody>
      </p:sp>
      <p:pic>
        <p:nvPicPr>
          <p:cNvPr id="4" name="Picture 2" descr="Ленинградки обрабатывают землю под огород в сквере у Исаакиевского собора 1942 г. Место съемки: Ленинград Автор съемки: Капустин В. ЦГАКФФД СПб Ар-12527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55576" y="1484784"/>
            <a:ext cx="3455715" cy="5142503"/>
          </a:xfrm>
          <a:prstGeom prst="roundRect">
            <a:avLst/>
          </a:prstGeom>
          <a:noFill/>
          <a:ln/>
        </p:spPr>
      </p:pic>
      <p:pic>
        <p:nvPicPr>
          <p:cNvPr id="5" name="Picture 2" descr="C:\Documents and Settings\User\Мои документы\Блокада\54670496_1265153221_875_705719817_bi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699396" cy="5013939"/>
          </a:xfrm>
          <a:prstGeom prst="round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все для фронта.</a:t>
            </a:r>
            <a:endParaRPr lang="ru-RU" dirty="0"/>
          </a:p>
        </p:txBody>
      </p:sp>
      <p:pic>
        <p:nvPicPr>
          <p:cNvPr id="3" name="Picture 2" descr="Школьники Октябрьского района Ленинграда упаковывают ящики с подарками бойцам Красной Армии Июль 1941 г. Место съемки: Ленинград Автор съемки: Уткин В. РГАКФД 0-2305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83768" y="1700808"/>
            <a:ext cx="6492213" cy="4869160"/>
          </a:xfrm>
          <a:prstGeom prst="roundRect">
            <a:avLst/>
          </a:prstGeom>
          <a:noFill/>
          <a:ln/>
        </p:spPr>
      </p:pic>
      <p:pic>
        <p:nvPicPr>
          <p:cNvPr id="4" name="Picture 2" descr="Ученик Новоузенской МТС К.Варыпаев под руководством своего наставника слесаря И.В.Негодина обучается нарезке винта 1943 г. Место съемки: Саратовская область Автор съемки: не установлен РГАКФД 0-671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484784"/>
            <a:ext cx="3756417" cy="51845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lip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07904" y="2060848"/>
            <a:ext cx="5218716" cy="38164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 осажденном городе: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все для фронта.</a:t>
            </a:r>
            <a:endParaRPr lang="ru-RU" dirty="0"/>
          </a:p>
        </p:txBody>
      </p:sp>
      <p:pic>
        <p:nvPicPr>
          <p:cNvPr id="3" name="Picture 4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457400"/>
            <a:ext cx="3940595" cy="5400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untitlкe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53739" y="1340768"/>
            <a:ext cx="6526703" cy="5400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8"/>
            <a:ext cx="7772400" cy="468051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ook Antiqua" pitchFamily="18" charset="0"/>
              </a:rPr>
              <a:t>День воинской славы России: </a:t>
            </a:r>
            <a:r>
              <a:rPr lang="ru-RU" b="1" dirty="0" smtClean="0">
                <a:latin typeface="Book Antiqua" pitchFamily="18" charset="0"/>
              </a:rPr>
              <a:t/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27 </a:t>
            </a:r>
            <a:r>
              <a:rPr lang="ru-RU" b="1" dirty="0">
                <a:latin typeface="Book Antiqua" pitchFamily="18" charset="0"/>
              </a:rPr>
              <a:t>января 1944г</a:t>
            </a:r>
            <a:r>
              <a:rPr lang="ru-RU" b="1" dirty="0" smtClean="0">
                <a:latin typeface="Book Antiqua" pitchFamily="18" charset="0"/>
              </a:rPr>
              <a:t>.–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sz="6000" b="1" dirty="0" smtClean="0">
                <a:latin typeface="Book Antiqua" pitchFamily="18" charset="0"/>
              </a:rPr>
              <a:t> </a:t>
            </a:r>
            <a:r>
              <a:rPr lang="ru-RU" sz="6000" b="1" dirty="0">
                <a:latin typeface="Book Antiqua" pitchFamily="18" charset="0"/>
              </a:rPr>
              <a:t>День снятия блокады города Ленинграда</a:t>
            </a:r>
            <a:r>
              <a:rPr lang="ru-RU" b="1" dirty="0">
                <a:latin typeface="Book Antiqua" pitchFamily="18" charset="0"/>
              </a:rPr>
              <a:t>.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4725144"/>
            <a:ext cx="4409866" cy="2132856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/>
              <a:t>Презентацию подготовила </a:t>
            </a:r>
          </a:p>
          <a:p>
            <a:r>
              <a:rPr lang="ru-RU" sz="2000" dirty="0" smtClean="0"/>
              <a:t>учитель истории МОБУ СОШ № 21 г. Дальнегорска</a:t>
            </a:r>
          </a:p>
          <a:p>
            <a:r>
              <a:rPr lang="ru-RU" sz="2000" dirty="0" smtClean="0"/>
              <a:t>Веселова Инна Владимировна</a:t>
            </a:r>
          </a:p>
          <a:p>
            <a:r>
              <a:rPr lang="ru-RU" sz="2000" dirty="0" smtClean="0"/>
              <a:t>2014г.</a:t>
            </a:r>
          </a:p>
          <a:p>
            <a:r>
              <a:rPr lang="ru-RU" sz="2000" b="1" i="1" dirty="0" smtClean="0"/>
              <a:t>Персональный идентификатор: 229-404-063</a:t>
            </a:r>
            <a:endParaRPr lang="ru-RU" sz="2000" dirty="0" smtClean="0"/>
          </a:p>
          <a:p>
            <a:r>
              <a:rPr lang="ru-RU" sz="2000" b="1" dirty="0" smtClean="0"/>
              <a:t> </a:t>
            </a: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 Antiqua" pitchFamily="18" charset="0"/>
              </a:rPr>
              <a:t>Дети блокады.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6" name="Picture 4" descr="untitl43e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84400"/>
            <a:ext cx="6840760" cy="51300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224" y="260648"/>
            <a:ext cx="2408237" cy="32400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 flipH="1">
            <a:off x="395536" y="6093295"/>
            <a:ext cx="61664" cy="7922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5" name="Picture 5" descr="Картинка 157 из 194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9512" y="1556792"/>
            <a:ext cx="6953250" cy="50895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 Antiqua" pitchFamily="18" charset="0"/>
              </a:rPr>
              <a:t>Дети блокады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39399"/>
            <a:ext cx="6840760" cy="513056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6" descr="Clipboar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1409700"/>
            <a:ext cx="3933825" cy="54483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 Antiqua" pitchFamily="18" charset="0"/>
              </a:rPr>
              <a:t>Дети блокады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572"/>
          <a:stretch>
            <a:fillRect/>
          </a:stretch>
        </p:blipFill>
        <p:spPr bwMode="auto">
          <a:xfrm>
            <a:off x="179512" y="2852936"/>
            <a:ext cx="4789533" cy="381642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Clipboar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35896" y="1412776"/>
            <a:ext cx="5334000" cy="35623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lip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1438090"/>
            <a:ext cx="7272808" cy="52606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 Antiqua" pitchFamily="18" charset="0"/>
              </a:rPr>
              <a:t>Дети блокады</a:t>
            </a:r>
            <a:endParaRPr lang="ru-RU" dirty="0"/>
          </a:p>
        </p:txBody>
      </p:sp>
      <p:pic>
        <p:nvPicPr>
          <p:cNvPr id="4" name="Picture 2" descr="в блок Ле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268760"/>
            <a:ext cx="7164288" cy="537321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Картинка 154 из 194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3727" y="1268760"/>
            <a:ext cx="6892753" cy="5400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Дети блокады.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4" name="Picture 3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916832"/>
            <a:ext cx="3320555" cy="45259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на заводе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816" y="2060848"/>
            <a:ext cx="6003067" cy="43924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Учительница Е.М. Демина ведет урок в 7-м классе средней школы № 10 Свердловского района Ленинграда. На первом плане – ученицы Оля Руран и Зоя Чубаркова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7518" y="1484784"/>
            <a:ext cx="6816758" cy="51125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Ученик Новоузенской МТС К.Варыпаев под руководством своего наставника слесаря И.В.Негодина обучается нарезке винта 1943 г. Место съемки: Саратовская область Автор съемки: не установлен РГАКФД 0-6712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6016" y="963474"/>
            <a:ext cx="4270803" cy="589452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Медсестра Анна Юшкевич кормит раненого краснофлотца сторожевого корабля В.А. Ухова, находящегося на лечении в Военно-морском госпитале  Место съемки: Ленинград Автор съемки: Струнников Сергей Николаевич ЦАОПИМ Ф.8744. Оп.1. д.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9512" y="1052736"/>
            <a:ext cx="4611960" cy="5805264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Дети блокады.</a:t>
            </a:r>
            <a:endParaRPr lang="ru-RU" dirty="0"/>
          </a:p>
        </p:txBody>
      </p:sp>
      <p:pic>
        <p:nvPicPr>
          <p:cNvPr id="3" name="Picture 2" descr="Дети у  грядок на набережной в Ленинграде 1942 г. Место съемки: Ленинград Автор съемки: не установлен РГАКФД 0-2709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3528" y="692696"/>
            <a:ext cx="4258301" cy="5877272"/>
          </a:xfrm>
          <a:prstGeom prst="roundRect">
            <a:avLst/>
          </a:prstGeom>
          <a:noFill/>
          <a:ln/>
        </p:spPr>
      </p:pic>
      <p:pic>
        <p:nvPicPr>
          <p:cNvPr id="4" name="Picture 10" descr="Сортировщицы письменной корреспонденции отдела перевозки почты Московского вокзала (слева направо): 14-летняя стахановка Женя Синогова, комсомолки Мария Иванова и Роза Меньшакина, за работой 29 мая 1943 г. Место съемки: Ленинград Автор съемки: Кропивницкий С. ЦГАКФФД СПб Ар-28692"/>
          <p:cNvPicPr>
            <a:picLocks noChangeAspect="1" noChangeArrowheads="1"/>
          </p:cNvPicPr>
          <p:nvPr/>
        </p:nvPicPr>
        <p:blipFill>
          <a:blip r:embed="rId3" r:link="rId4" cstate="email"/>
          <a:srcRect/>
          <a:stretch>
            <a:fillRect/>
          </a:stretch>
        </p:blipFill>
        <p:spPr bwMode="auto">
          <a:xfrm>
            <a:off x="1115616" y="836712"/>
            <a:ext cx="7812360" cy="5859270"/>
          </a:xfrm>
          <a:prstGeom prst="round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Дети блокады.</a:t>
            </a:r>
            <a:endParaRPr lang="ru-RU" dirty="0"/>
          </a:p>
        </p:txBody>
      </p:sp>
      <p:pic>
        <p:nvPicPr>
          <p:cNvPr id="4" name="Picture 2" descr="Юные защитники Ленинграда на Дворцовой площади 1945 г. Место съемки: Ленинград Автор съемки: Трахтенберг Давид Михайлович ЦГАКФФД СПб Ар-9947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1265411"/>
            <a:ext cx="3816424" cy="5592589"/>
          </a:xfrm>
          <a:prstGeom prst="roundRect">
            <a:avLst/>
          </a:prstGeom>
          <a:noFill/>
          <a:ln/>
        </p:spPr>
      </p:pic>
      <p:pic>
        <p:nvPicPr>
          <p:cNvPr id="5" name="Picture 3" descr="за оборону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268760"/>
            <a:ext cx="8728071" cy="52927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Дети блокады:</a:t>
            </a:r>
            <a:br>
              <a:rPr lang="ru-RU" dirty="0" smtClean="0"/>
            </a:br>
            <a:r>
              <a:rPr lang="ru-RU" dirty="0" smtClean="0"/>
              <a:t>дневник Тани Савичевой.</a:t>
            </a:r>
            <a:endParaRPr lang="ru-RU" dirty="0"/>
          </a:p>
        </p:txBody>
      </p:sp>
      <p:pic>
        <p:nvPicPr>
          <p:cNvPr id="3" name="Picture 2" descr="untitlввe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412776"/>
            <a:ext cx="3455987" cy="5156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Рисунок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91880" y="1412776"/>
            <a:ext cx="2344737" cy="3241675"/>
          </a:xfrm>
          <a:prstGeom prst="rect">
            <a:avLst/>
          </a:prstGeom>
          <a:noFill/>
        </p:spPr>
      </p:pic>
      <p:pic>
        <p:nvPicPr>
          <p:cNvPr id="6" name="Picture 13" descr="Рисунок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72922" y="3624263"/>
            <a:ext cx="6271077" cy="304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Рисунок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91880" y="692696"/>
            <a:ext cx="5370513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Рисунок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07904" y="3645024"/>
            <a:ext cx="5112568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Дневник Тани.</a:t>
            </a:r>
            <a:endParaRPr lang="ru-RU" dirty="0"/>
          </a:p>
        </p:txBody>
      </p:sp>
      <p:pic>
        <p:nvPicPr>
          <p:cNvPr id="3" name="Picture 4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1322388"/>
            <a:ext cx="8208962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943534"/>
          </a:xfrm>
        </p:spPr>
        <p:txBody>
          <a:bodyPr/>
          <a:lstStyle/>
          <a:p>
            <a:pPr algn="ctr"/>
            <a:r>
              <a:rPr lang="ru-RU" dirty="0" smtClean="0"/>
              <a:t>Голод.</a:t>
            </a:r>
            <a:endParaRPr lang="ru-RU" dirty="0"/>
          </a:p>
        </p:txBody>
      </p:sp>
      <p:pic>
        <p:nvPicPr>
          <p:cNvPr id="4" name="Содержимое 4" descr="0049-058-Takie-objavlenija-viseli-vo-vsekh-bulochnykh-Leningrada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124744"/>
            <a:ext cx="4143375" cy="4500562"/>
          </a:xfrm>
          <a:prstGeom prst="roundRect">
            <a:avLst/>
          </a:prstGeom>
        </p:spPr>
      </p:pic>
      <p:pic>
        <p:nvPicPr>
          <p:cNvPr id="5" name="Содержимое 5" descr="0058-067-Gibli-na-Ladoge-otvazhnye-vojny-voditeli-mashin-spasaja-leningradtsev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499992" y="1124744"/>
            <a:ext cx="4214812" cy="4500562"/>
          </a:xfrm>
          <a:prstGeom prst="roundRect">
            <a:avLst/>
          </a:prstGeom>
        </p:spPr>
      </p:pic>
      <p:pic>
        <p:nvPicPr>
          <p:cNvPr id="7" name="Picture 4" descr="Clip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052736"/>
            <a:ext cx="9324975" cy="55229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4" descr="0048-057-Vgljadis-v-eti-fotografii-i-ty-pojmjosh-kak-zhili-leningradtsy-pervoj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32040" y="3068960"/>
            <a:ext cx="4327564" cy="338437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468"/>
          <a:stretch>
            <a:fillRect/>
          </a:stretch>
        </p:blipFill>
        <p:spPr bwMode="auto">
          <a:xfrm>
            <a:off x="323528" y="0"/>
            <a:ext cx="8568952" cy="686061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/>
          <a:lstStyle/>
          <a:p>
            <a:pPr algn="ctr"/>
            <a:r>
              <a:rPr lang="ru-RU" b="1" dirty="0" smtClean="0"/>
              <a:t>Голод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5" descr="Clipboar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88640"/>
            <a:ext cx="3312368" cy="458776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lipboar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2500" y="2348880"/>
            <a:ext cx="5651500" cy="43434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image_183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64088" y="116632"/>
            <a:ext cx="3629025" cy="45545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untitledзщ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67744" y="1012892"/>
            <a:ext cx="4430266" cy="565597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Голод</a:t>
            </a:r>
            <a:endParaRPr lang="ru-RU" dirty="0"/>
          </a:p>
        </p:txBody>
      </p:sp>
      <p:pic>
        <p:nvPicPr>
          <p:cNvPr id="4" name="Содержимое 4" descr="0017-020-Dnjom-i-nochju-nemtsy-bombili-i-obstrelivali-Leningrad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1772816"/>
            <a:ext cx="5288022" cy="4283967"/>
          </a:xfrm>
          <a:prstGeom prst="roundRect">
            <a:avLst/>
          </a:prstGeom>
        </p:spPr>
      </p:pic>
      <p:pic>
        <p:nvPicPr>
          <p:cNvPr id="5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45675" y="2060848"/>
            <a:ext cx="5298325" cy="388843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untitleшг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39752" y="1772816"/>
            <a:ext cx="6550025" cy="44116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Голод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427553" cy="482066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Содержимое 5" descr="Leningrad_0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59632" y="1412776"/>
            <a:ext cx="6408712" cy="5232791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943534"/>
          </a:xfrm>
        </p:spPr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Голод: дистрофия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Содержимое 4" descr="719px-Дистрофия_алиментарная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63688" y="1340768"/>
            <a:ext cx="5594709" cy="5079407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015542"/>
          </a:xfrm>
        </p:spPr>
        <p:txBody>
          <a:bodyPr/>
          <a:lstStyle/>
          <a:p>
            <a:pPr algn="ctr"/>
            <a:r>
              <a:rPr lang="ru-RU" b="1" dirty="0" smtClean="0"/>
              <a:t>Голод.</a:t>
            </a:r>
            <a:endParaRPr lang="ru-RU" b="1" dirty="0"/>
          </a:p>
        </p:txBody>
      </p:sp>
      <p:pic>
        <p:nvPicPr>
          <p:cNvPr id="4" name="Picture 3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696267"/>
            <a:ext cx="8947773" cy="475605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871526"/>
          </a:xfrm>
        </p:spPr>
        <p:txBody>
          <a:bodyPr/>
          <a:lstStyle/>
          <a:p>
            <a:pPr algn="ctr"/>
            <a:r>
              <a:rPr lang="ru-RU" dirty="0" smtClean="0"/>
              <a:t>«Дорога жизни».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201988"/>
            <a:ext cx="8820472" cy="56560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2375502"/>
            <a:ext cx="5976664" cy="448249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7350" y="1268760"/>
            <a:ext cx="5856650" cy="43924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1268760"/>
            <a:ext cx="5916149" cy="44371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дорога жизни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86649" y="1556792"/>
            <a:ext cx="7257351" cy="5040560"/>
          </a:xfrm>
          <a:prstGeom prst="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Содержимое 5" descr="блокадная дорога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23528" y="1213992"/>
            <a:ext cx="3730374" cy="5644008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3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067944" y="4149080"/>
            <a:ext cx="4876800" cy="2524125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08755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ook Antiqua" pitchFamily="18" charset="0"/>
              </a:rPr>
              <a:t>18 января 1943 год</a:t>
            </a:r>
            <a:endParaRPr lang="ru-RU" dirty="0">
              <a:solidFill>
                <a:schemeClr val="accent2">
                  <a:lumMod val="40000"/>
                  <a:lumOff val="6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3" name="Picture 5" descr="Clipboard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7744" y="1480449"/>
            <a:ext cx="4824536" cy="517755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Инна-школа\Дни воинской славы\Блокада Ленинграда\Я\1357851746_08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3608" y="1413314"/>
            <a:ext cx="6840760" cy="52352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Освобождение: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27 января 1944года.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340768"/>
            <a:ext cx="7236296" cy="5335513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2" descr="Встреча бойцов Волховского и Ленинградского фронтов в районе поселка № 1 1943 г. Место съемки: Ленинградская область Автор съемки: Нордштейн А. С. РГАКФД ед. хр. 0-2553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35696" y="1412776"/>
            <a:ext cx="7104789" cy="5328592"/>
          </a:xfrm>
          <a:prstGeom prst="roundRect">
            <a:avLst/>
          </a:prstGeom>
          <a:noFill/>
          <a:ln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Освобождение.</a:t>
            </a:r>
            <a:endParaRPr lang="ru-RU" dirty="0"/>
          </a:p>
        </p:txBody>
      </p:sp>
      <p:pic>
        <p:nvPicPr>
          <p:cNvPr id="3" name="Picture 2" descr="Ленинградки за расчисткой трамвайных путей на Московском шоссе 23 апреля 1944 г. Место съемки: Ленинград Автор съемки: Кропивницкий С. ЦГАКФФД СПб Ар-566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9512" y="1340768"/>
            <a:ext cx="3395474" cy="5301208"/>
          </a:xfrm>
          <a:prstGeom prst="roundRect">
            <a:avLst/>
          </a:prstGeom>
          <a:noFill/>
          <a:ln/>
        </p:spPr>
      </p:pic>
      <p:pic>
        <p:nvPicPr>
          <p:cNvPr id="4" name="Picture 2" descr="3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57292" y="2276872"/>
            <a:ext cx="5342914" cy="345638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На Неве во время праздничного салюта в День Победы 09 мая 1945 г. Место съемки: Ленинград Автор съемки: Федосеев В. ЦГАКФФД СПб ед. хр. Ар-624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0" y="188640"/>
            <a:ext cx="8892480" cy="6669360"/>
          </a:xfrm>
          <a:prstGeom prst="round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Ленинград – город–герой.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3" name="Содержимое 3" descr="ленинград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15616" y="1412776"/>
            <a:ext cx="6940551" cy="5205413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535831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Book Antiqua" pitchFamily="18" charset="0"/>
              </a:rPr>
              <a:t>План:</a:t>
            </a:r>
            <a:endParaRPr lang="ru-RU" sz="6000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98298" cy="4968552"/>
          </a:xfrm>
        </p:spPr>
        <p:txBody>
          <a:bodyPr>
            <a:normAutofit/>
          </a:bodyPr>
          <a:lstStyle/>
          <a:p>
            <a:pPr marL="514350" lvl="0" indent="-514350" algn="ctr">
              <a:buFont typeface="Arial" pitchFamily="34" charset="0"/>
              <a:buChar char="•"/>
            </a:pPr>
            <a:endParaRPr lang="ru-RU" dirty="0" smtClean="0">
              <a:latin typeface="Book Antiqua" pitchFamily="18" charset="0"/>
            </a:endParaRPr>
          </a:p>
          <a:p>
            <a:pPr marL="514350" lvl="0" indent="-514350" algn="ctr">
              <a:buFont typeface="Arial" pitchFamily="34" charset="0"/>
              <a:buChar char="•"/>
            </a:pPr>
            <a:endParaRPr lang="ru-RU" dirty="0" smtClean="0">
              <a:latin typeface="Book Antiqua" pitchFamily="18" charset="0"/>
            </a:endParaRPr>
          </a:p>
          <a:p>
            <a:pPr marL="514350" lvl="0" indent="-514350" algn="ctr">
              <a:buFont typeface="Arial" pitchFamily="34" charset="0"/>
              <a:buChar char="•"/>
            </a:pPr>
            <a:endParaRPr lang="ru-RU" dirty="0" smtClean="0">
              <a:latin typeface="Book Antiqua" pitchFamily="18" charset="0"/>
            </a:endParaRP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Начало Блокады.</a:t>
            </a: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В осаждённом городе.</a:t>
            </a: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Дети блокады.</a:t>
            </a: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Дорога жизни.</a:t>
            </a: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Голод.</a:t>
            </a:r>
          </a:p>
          <a:p>
            <a:pPr marL="514350" lvl="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Освобождение.</a:t>
            </a:r>
          </a:p>
          <a:p>
            <a:pPr marL="514350" indent="-514350" algn="ctr">
              <a:buFont typeface="Arial" pitchFamily="34" charset="0"/>
              <a:buChar char="•"/>
            </a:pPr>
            <a:r>
              <a:rPr lang="ru-RU" dirty="0" smtClean="0">
                <a:latin typeface="Book Antiqua" pitchFamily="18" charset="0"/>
              </a:rPr>
              <a:t>Память .</a:t>
            </a:r>
            <a:endParaRPr lang="ru-RU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008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</a:rPr>
              <a:t> </a:t>
            </a:r>
            <a:r>
              <a:rPr lang="ru-RU" sz="3600" dirty="0" smtClean="0">
                <a:solidFill>
                  <a:schemeClr val="accent2"/>
                </a:solidFill>
                <a:latin typeface="Book Antiqua" pitchFamily="18" charset="0"/>
              </a:rPr>
              <a:t>930000 участников обороны Ленинграда</a:t>
            </a:r>
            <a:br>
              <a:rPr lang="ru-RU" sz="3600" dirty="0" smtClean="0">
                <a:solidFill>
                  <a:schemeClr val="accent2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Book Antiqua" pitchFamily="18" charset="0"/>
              </a:rPr>
              <a:t> награждены медалью </a:t>
            </a:r>
            <a:br>
              <a:rPr lang="ru-RU" sz="3600" dirty="0" smtClean="0">
                <a:solidFill>
                  <a:schemeClr val="accent2"/>
                </a:solidFill>
                <a:latin typeface="Book Antiqua" pitchFamily="18" charset="0"/>
              </a:rPr>
            </a:br>
            <a:r>
              <a:rPr lang="ru-RU" sz="3600" dirty="0" smtClean="0">
                <a:solidFill>
                  <a:schemeClr val="accent2"/>
                </a:solidFill>
                <a:latin typeface="Book Antiqua" pitchFamily="18" charset="0"/>
              </a:rPr>
              <a:t>«За оборону Ленинграда».</a:t>
            </a:r>
            <a:endParaRPr lang="ru-RU" sz="3600" dirty="0">
              <a:latin typeface="Book Antiqua" pitchFamily="18" charset="0"/>
            </a:endParaRPr>
          </a:p>
        </p:txBody>
      </p:sp>
      <p:pic>
        <p:nvPicPr>
          <p:cNvPr id="3" name="Picture 2" descr="за оборону Лен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1700808"/>
            <a:ext cx="3419871" cy="482846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жителю длок Ле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1700808"/>
            <a:ext cx="3393257" cy="48279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Памятник «Дороге жизни».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3" name="Picture 3" descr="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412776"/>
            <a:ext cx="3528890" cy="516746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465"/>
          <p:cNvPicPr>
            <a:picLocks noChangeAspect="1" noChangeArrowheads="1"/>
          </p:cNvPicPr>
          <p:nvPr/>
        </p:nvPicPr>
        <p:blipFill>
          <a:blip r:embed="rId3" cstate="email">
            <a:lum bright="12000"/>
          </a:blip>
          <a:srcRect/>
          <a:stretch>
            <a:fillRect/>
          </a:stretch>
        </p:blipFill>
        <p:spPr bwMode="auto">
          <a:xfrm>
            <a:off x="3851920" y="1772816"/>
            <a:ext cx="5040313" cy="42862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900 блокадных дней –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 900 берез.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4" name="Picture 4" descr="x_7896c6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412776"/>
            <a:ext cx="7019925" cy="526573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x_93c6a7f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24128" y="4293096"/>
            <a:ext cx="3160713" cy="237013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  <a:cs typeface="Arial" charset="0"/>
              </a:rPr>
              <a:t> </a:t>
            </a:r>
            <a:r>
              <a:rPr lang="ru-RU" sz="3100" dirty="0" smtClean="0">
                <a:solidFill>
                  <a:schemeClr val="accent2"/>
                </a:solidFill>
                <a:latin typeface="Book Antiqua" pitchFamily="18" charset="0"/>
                <a:cs typeface="Arial" charset="0"/>
              </a:rPr>
              <a:t>Санкт Петербург. </a:t>
            </a:r>
            <a:br>
              <a:rPr lang="ru-RU" sz="3100" dirty="0" smtClean="0">
                <a:solidFill>
                  <a:schemeClr val="accent2"/>
                </a:solidFill>
                <a:latin typeface="Book Antiqua" pitchFamily="18" charset="0"/>
                <a:cs typeface="Arial" charset="0"/>
              </a:rPr>
            </a:br>
            <a:r>
              <a:rPr lang="ru-RU" sz="3100" dirty="0" smtClean="0">
                <a:solidFill>
                  <a:schemeClr val="accent2"/>
                </a:solidFill>
                <a:latin typeface="Book Antiqua" pitchFamily="18" charset="0"/>
                <a:cs typeface="Arial" charset="0"/>
              </a:rPr>
              <a:t>Памятник Защитникам Ленинграда. </a:t>
            </a:r>
            <a:br>
              <a:rPr lang="ru-RU" sz="3100" dirty="0" smtClean="0">
                <a:solidFill>
                  <a:schemeClr val="accent2"/>
                </a:solidFill>
                <a:latin typeface="Book Antiqua" pitchFamily="18" charset="0"/>
                <a:cs typeface="Arial" charset="0"/>
              </a:rPr>
            </a:br>
            <a:r>
              <a:rPr lang="ru-RU" sz="3100" dirty="0" smtClean="0">
                <a:solidFill>
                  <a:schemeClr val="accent2"/>
                </a:solidFill>
                <a:latin typeface="Book Antiqua" pitchFamily="18" charset="0"/>
                <a:cs typeface="Arial" charset="0"/>
              </a:rPr>
              <a:t>          Площадь Победы на Московском проспекте</a:t>
            </a:r>
            <a:r>
              <a:rPr lang="ru-RU" sz="4800" b="1" dirty="0" smtClean="0">
                <a:solidFill>
                  <a:schemeClr val="accent2"/>
                </a:solidFill>
                <a:cs typeface="Arial" charset="0"/>
              </a:rPr>
              <a:t>.</a:t>
            </a:r>
            <a:endParaRPr lang="ru-RU" dirty="0"/>
          </a:p>
        </p:txBody>
      </p:sp>
      <p:pic>
        <p:nvPicPr>
          <p:cNvPr id="3" name="Picture 4" descr="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980728"/>
            <a:ext cx="7559675" cy="56705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7275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 Antiqua" pitchFamily="18" charset="0"/>
              </a:rPr>
              <a:t>Пискаревское кладбище.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3" name="Picture 2" descr="click?url=http%3A%2F%2Fww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1" y="895334"/>
            <a:ext cx="3816101" cy="567215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3968" y="1412776"/>
            <a:ext cx="48600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Book Antiqua" pitchFamily="18" charset="0"/>
              </a:rPr>
              <a:t>Здесь лежат ленинградцы.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Здесь горожане – мужчины, женщины, дети.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Рядом с ними солдаты-красноармейцы.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Всею жизнью своею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они защищали тебя, Ленинград.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Их имен благородных мы здесь перечислить не сможем.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Так их много под вечной охраной гранита.</a:t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>Но знай, внимающий этим камням,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>
                <a:latin typeface="Book Antiqua" pitchFamily="18" charset="0"/>
              </a:rPr>
              <a:t>Никто не забыт и ничто не забыто</a:t>
            </a:r>
            <a:endParaRPr lang="ru-RU" sz="32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Пискаревское кладбище.</a:t>
            </a:r>
            <a:endParaRPr lang="ru-RU" dirty="0"/>
          </a:p>
        </p:txBody>
      </p:sp>
      <p:pic>
        <p:nvPicPr>
          <p:cNvPr id="3" name="Picture 7" descr="may04_800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716463" y="3429000"/>
            <a:ext cx="4038600" cy="2952750"/>
          </a:xfrm>
          <a:prstGeom prst="round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1556792"/>
            <a:ext cx="4968552" cy="37264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x_613de49b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1412776"/>
            <a:ext cx="6876256" cy="515719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 Antiqua" pitchFamily="18" charset="0"/>
              </a:rPr>
              <a:t>Книги о блокаде.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3" name="Picture 7" descr="dBlo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1520" y="1196752"/>
            <a:ext cx="2994025" cy="4530725"/>
          </a:xfrm>
          <a:prstGeom prst="rect">
            <a:avLst/>
          </a:prstGeom>
          <a:noFill/>
        </p:spPr>
      </p:pic>
      <p:pic>
        <p:nvPicPr>
          <p:cNvPr id="4" name="Picture 7" descr="dBlo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059832" y="1268760"/>
            <a:ext cx="3587750" cy="4530725"/>
          </a:xfrm>
          <a:prstGeom prst="rect">
            <a:avLst/>
          </a:prstGeom>
          <a:noFill/>
        </p:spPr>
      </p:pic>
      <p:pic>
        <p:nvPicPr>
          <p:cNvPr id="5" name="Picture 7" descr="blok2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111875" y="1196752"/>
            <a:ext cx="3032125" cy="4530725"/>
          </a:xfrm>
          <a:prstGeom prst="rect">
            <a:avLst/>
          </a:prstGeom>
          <a:noFill/>
        </p:spPr>
      </p:pic>
      <p:pic>
        <p:nvPicPr>
          <p:cNvPr id="6" name="Picture 7" descr="dBlo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131840" y="2327275"/>
            <a:ext cx="3038475" cy="4530725"/>
          </a:xfrm>
          <a:prstGeom prst="rect">
            <a:avLst/>
          </a:prstGeom>
          <a:noFill/>
        </p:spPr>
      </p:pic>
      <p:pic>
        <p:nvPicPr>
          <p:cNvPr id="7" name="Picture 7" descr="blok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891213" y="2327275"/>
            <a:ext cx="3252787" cy="4530725"/>
          </a:xfrm>
          <a:prstGeom prst="rect">
            <a:avLst/>
          </a:prstGeom>
          <a:noFill/>
        </p:spPr>
      </p:pic>
      <p:pic>
        <p:nvPicPr>
          <p:cNvPr id="8" name="Picture 7" descr="dBlo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107504" y="2327275"/>
            <a:ext cx="3140075" cy="45307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" y="-24"/>
            <a:ext cx="9144032" cy="6858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114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Book Antiqua" pitchFamily="18" charset="0"/>
              </a:rPr>
              <a:t>Список используемых источников:</a:t>
            </a:r>
            <a:endParaRPr lang="ru-RU" sz="2800" dirty="0">
              <a:latin typeface="Book Antiqu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20689"/>
            <a:ext cx="8640960" cy="718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ok Antiqua" pitchFamily="18" charset="0"/>
                <a:hlinkClick r:id="rId2"/>
              </a:rPr>
              <a:t>http://images.yandex.ru/</a:t>
            </a:r>
            <a:endParaRPr lang="ru-RU" dirty="0" smtClean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  <a:hlinkClick r:id="rId3"/>
              </a:rPr>
              <a:t>http://ru.wikipedia.org/wiki/%C1%EB%EE%EA%E0%E4%E0_%CB%E5%ED%E8%ED%E3%F0%E0%E4%E0</a:t>
            </a:r>
            <a:endParaRPr lang="ru-RU" dirty="0" smtClean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  <a:hlinkClick r:id="rId4"/>
              </a:rPr>
              <a:t>http://www.prlib.ru/History/Pages/Item.aspx?itemid=391</a:t>
            </a:r>
            <a:endParaRPr lang="ru-RU" dirty="0" smtClean="0">
              <a:latin typeface="Book Antiqua" pitchFamily="18" charset="0"/>
            </a:endParaRPr>
          </a:p>
          <a:p>
            <a:r>
              <a:rPr lang="ru-RU" u="sng" dirty="0" smtClean="0">
                <a:latin typeface="Book Antiqua" pitchFamily="18" charset="0"/>
                <a:hlinkClick r:id="rId5"/>
              </a:rPr>
              <a:t>http://p-w-w.ru/index.php?topic=6247.0</a:t>
            </a:r>
            <a:endParaRPr lang="ru-RU" u="sng" dirty="0" smtClean="0">
              <a:latin typeface="Book Antiqua" pitchFamily="18" charset="0"/>
            </a:endParaRPr>
          </a:p>
          <a:p>
            <a:r>
              <a:rPr lang="en-US" dirty="0" smtClean="0">
                <a:latin typeface="Book Antiqua" pitchFamily="18" charset="0"/>
                <a:hlinkClick r:id="rId6"/>
              </a:rPr>
              <a:t>http://blokada.otrok.ru/text.php?s=is&amp;t=11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  <a:hlinkClick r:id="rId7"/>
              </a:rPr>
              <a:t>http://blokada.otrok.ru/text.php?s=pg&amp;t=3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  <a:hlinkClick r:id="rId8"/>
              </a:rPr>
              <a:t>http://pobeda.rambler.ru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  <a:hlinkClick r:id="rId9"/>
              </a:rPr>
              <a:t>http://www.vokrugsveta.ru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  <a:hlinkClick r:id="rId10"/>
              </a:rPr>
              <a:t>http://blokada.otrok.ru/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  <a:hlinkClick r:id="rId11"/>
              </a:rPr>
              <a:t>http://www.museum.ru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en-US" dirty="0" smtClean="0">
                <a:latin typeface="Book Antiqua" pitchFamily="18" charset="0"/>
              </a:rPr>
              <a:t>http://traditio-ru.org/wiki/</a:t>
            </a:r>
            <a:endParaRPr lang="ru-RU" dirty="0" smtClean="0">
              <a:latin typeface="Book Antiqua" pitchFamily="18" charset="0"/>
            </a:endParaRPr>
          </a:p>
          <a:p>
            <a:pPr marL="419100" indent="-382588">
              <a:spcBef>
                <a:spcPct val="20000"/>
              </a:spcBef>
            </a:pPr>
            <a:r>
              <a:rPr lang="ru-RU" dirty="0" err="1" smtClean="0">
                <a:latin typeface="Book Antiqua" pitchFamily="18" charset="0"/>
              </a:rPr>
              <a:t>Берюхова</a:t>
            </a:r>
            <a:r>
              <a:rPr lang="ru-RU" dirty="0" smtClean="0">
                <a:latin typeface="Book Antiqua" pitchFamily="18" charset="0"/>
              </a:rPr>
              <a:t> Е.К. </a:t>
            </a:r>
            <a:r>
              <a:rPr lang="en-US" dirty="0" smtClean="0">
                <a:latin typeface="Book Antiqua" pitchFamily="18" charset="0"/>
                <a:hlinkClick r:id="rId12"/>
              </a:rPr>
              <a:t>http://www.viki.rdf.ru</a:t>
            </a:r>
            <a:endParaRPr lang="en-US" dirty="0" smtClean="0">
              <a:latin typeface="Book Antiqua" pitchFamily="18" charset="0"/>
            </a:endParaRPr>
          </a:p>
          <a:p>
            <a:pPr>
              <a:buClr>
                <a:schemeClr val="folHlink"/>
              </a:buClr>
              <a:buSzPct val="125000"/>
              <a:defRPr/>
            </a:pPr>
            <a:r>
              <a:rPr lang="ru-RU" dirty="0" err="1" smtClean="0">
                <a:latin typeface="Book Antiqua" pitchFamily="18" charset="0"/>
              </a:rPr>
              <a:t>Бешанов</a:t>
            </a:r>
            <a:r>
              <a:rPr lang="ru-RU" dirty="0" smtClean="0">
                <a:latin typeface="Book Antiqua" pitchFamily="18" charset="0"/>
              </a:rPr>
              <a:t> В. В. Ленинградская оборона. — М.: ACT, Мн.: </a:t>
            </a:r>
            <a:r>
              <a:rPr lang="ru-RU" dirty="0" err="1" smtClean="0">
                <a:latin typeface="Book Antiqua" pitchFamily="18" charset="0"/>
              </a:rPr>
              <a:t>Харвест</a:t>
            </a:r>
            <a:r>
              <a:rPr lang="ru-RU" dirty="0" smtClean="0">
                <a:latin typeface="Book Antiqua" pitchFamily="18" charset="0"/>
              </a:rPr>
              <a:t>, 2005</a:t>
            </a:r>
          </a:p>
          <a:p>
            <a:pPr>
              <a:buClr>
                <a:schemeClr val="folHlink"/>
              </a:buClr>
              <a:buSzPct val="125000"/>
              <a:defRPr/>
            </a:pPr>
            <a:r>
              <a:rPr lang="ru-RU" b="1" dirty="0" smtClean="0">
                <a:latin typeface="Book Antiqua" pitchFamily="18" charset="0"/>
              </a:rPr>
              <a:t>Дзенискевич А.Р., Ковальчук В.М., Соболев Г.Л. и др.</a:t>
            </a:r>
            <a:r>
              <a:rPr lang="ru-RU" dirty="0" smtClean="0">
                <a:latin typeface="Book Antiqua" pitchFamily="18" charset="0"/>
              </a:rPr>
              <a:t>, «Непокоренный Ленинград». - Л.: Наука, 1970</a:t>
            </a:r>
            <a:endParaRPr lang="en-US" dirty="0" smtClean="0">
              <a:latin typeface="Book Antiqua" pitchFamily="18" charset="0"/>
            </a:endParaRPr>
          </a:p>
          <a:p>
            <a:pPr>
              <a:buClr>
                <a:schemeClr val="folHlink"/>
              </a:buClr>
              <a:buSzPct val="125000"/>
              <a:defRPr/>
            </a:pPr>
            <a:r>
              <a:rPr lang="ru-RU" b="1" dirty="0" err="1" smtClean="0">
                <a:latin typeface="Book Antiqua" pitchFamily="18" charset="0"/>
              </a:rPr>
              <a:t>Лубченков</a:t>
            </a:r>
            <a:r>
              <a:rPr lang="ru-RU" b="1" dirty="0" smtClean="0">
                <a:latin typeface="Book Antiqua" pitchFamily="18" charset="0"/>
              </a:rPr>
              <a:t> Ю.</a:t>
            </a:r>
            <a:r>
              <a:rPr lang="ru-RU" dirty="0" smtClean="0">
                <a:latin typeface="Book Antiqua" pitchFamily="18" charset="0"/>
              </a:rPr>
              <a:t>, «100 Великих полководцев Второй Мировой», 2005 </a:t>
            </a:r>
            <a:endParaRPr lang="en-US" dirty="0" smtClean="0">
              <a:latin typeface="Book Antiqua" pitchFamily="18" charset="0"/>
            </a:endParaRPr>
          </a:p>
          <a:p>
            <a:pPr>
              <a:buClr>
                <a:schemeClr val="folHlink"/>
              </a:buClr>
              <a:buSzPct val="125000"/>
              <a:defRPr/>
            </a:pPr>
            <a:r>
              <a:rPr lang="ru-RU" b="1" dirty="0" err="1" smtClean="0">
                <a:latin typeface="Book Antiqua" pitchFamily="18" charset="0"/>
              </a:rPr>
              <a:t>Лукницкий</a:t>
            </a:r>
            <a:r>
              <a:rPr lang="ru-RU" b="1" dirty="0" smtClean="0">
                <a:latin typeface="Book Antiqua" pitchFamily="18" charset="0"/>
              </a:rPr>
              <a:t> П.</a:t>
            </a:r>
            <a:r>
              <a:rPr lang="ru-RU" dirty="0" smtClean="0">
                <a:latin typeface="Book Antiqua" pitchFamily="18" charset="0"/>
              </a:rPr>
              <a:t>, «Ленинград действует. Книга вторая», «Советский писатель», 1964 </a:t>
            </a:r>
          </a:p>
          <a:p>
            <a:pPr>
              <a:buClr>
                <a:schemeClr val="folHlink"/>
              </a:buClr>
              <a:buSzPct val="125000"/>
              <a:defRPr/>
            </a:pPr>
            <a:r>
              <a:rPr lang="ru-RU" dirty="0" smtClean="0">
                <a:latin typeface="Book Antiqua" pitchFamily="18" charset="0"/>
              </a:rPr>
              <a:t>«900 героических дней: Сб. документов и материалов о героической борьбе трудящихся Ленинграда в 1941—1944 гг.» 1966г.</a:t>
            </a:r>
          </a:p>
          <a:p>
            <a:pPr marL="419100" indent="-382588">
              <a:spcBef>
                <a:spcPct val="20000"/>
              </a:spcBef>
            </a:pPr>
            <a:endParaRPr lang="en-US" dirty="0" smtClean="0">
              <a:latin typeface="Book Antiqua" pitchFamily="18" charset="0"/>
            </a:endParaRPr>
          </a:p>
          <a:p>
            <a:pPr>
              <a:buClr>
                <a:schemeClr val="folHlink"/>
              </a:buClr>
              <a:buSzPct val="125000"/>
              <a:buFont typeface="Wingdings" pitchFamily="2" charset="2"/>
              <a:buChar char="µ"/>
              <a:defRPr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План Гитлера: «Барбаросса».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925"/>
          <a:stretch>
            <a:fillRect/>
          </a:stretch>
        </p:blipFill>
        <p:spPr bwMode="auto">
          <a:xfrm>
            <a:off x="1072542" y="1353437"/>
            <a:ext cx="6739817" cy="5315924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04_02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107504" y="4509120"/>
            <a:ext cx="2682875" cy="2193925"/>
          </a:xfrm>
          <a:prstGeom prst="rect">
            <a:avLst/>
          </a:prstGeom>
        </p:spPr>
      </p:pic>
      <p:pic>
        <p:nvPicPr>
          <p:cNvPr id="7" name="31_03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179512" y="4509120"/>
            <a:ext cx="2682875" cy="2193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9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2312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ook Antiqua" pitchFamily="18" charset="0"/>
              </a:rPr>
              <a:t>Из немецкого доклада"О блокаде Ленинграда".</a:t>
            </a:r>
            <a:endParaRPr lang="ru-RU" sz="3600" dirty="0">
              <a:latin typeface="Book Antiqu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1700808"/>
            <a:ext cx="4032448" cy="51571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2400" dirty="0" smtClean="0">
                <a:latin typeface="Bookman Old Style" pitchFamily="18" charset="0"/>
              </a:rPr>
              <a:t> </a:t>
            </a:r>
            <a:r>
              <a:rPr lang="ru-RU" b="1" dirty="0" smtClean="0">
                <a:latin typeface="Bookman Old Style" pitchFamily="18" charset="0"/>
              </a:rPr>
              <a:t>Сначала мы блокируем Ленинград и разрушаем город артиллерией и авиацией... Весной мы проникнем в город... вывезем всё, что осталось живое, в глубь России или возьмём в плен, сровняем Ленинград с землёй и передадим район севернее Невы Финляндии.</a:t>
            </a:r>
          </a:p>
          <a:p>
            <a:pPr>
              <a:buNone/>
            </a:pPr>
            <a:r>
              <a:rPr lang="ru-RU" b="1" dirty="0" smtClean="0">
                <a:latin typeface="Book Antiqua" pitchFamily="18" charset="0"/>
              </a:rPr>
              <a:t>   </a:t>
            </a:r>
            <a:endParaRPr lang="ru-RU" dirty="0"/>
          </a:p>
        </p:txBody>
      </p:sp>
      <p:pic>
        <p:nvPicPr>
          <p:cNvPr id="5" name="Picture 4" descr="Рисунок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1484784"/>
            <a:ext cx="3077735" cy="302433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31_03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259632" y="4509120"/>
            <a:ext cx="2682875" cy="219392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98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ru-RU" dirty="0" smtClean="0">
                <a:latin typeface="Book Antiqua" pitchFamily="18" charset="0"/>
              </a:rPr>
              <a:t>Начало Блокады.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879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Book Antiqua" pitchFamily="18" charset="0"/>
              </a:rPr>
              <a:t>Работа в группах: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Используя текст документа на контурной карте обозначьте местоположение советских войск и армий вермахта на начала сентября 1941 года в районе Ленинграда.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5" name="Picture 5" descr="Clipboar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16632"/>
            <a:ext cx="8640960" cy="65386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В осажденном городе: </a:t>
            </a:r>
            <a:br>
              <a:rPr lang="ru-RU" b="1" dirty="0" smtClean="0">
                <a:latin typeface="Book Antiqua" pitchFamily="18" charset="0"/>
              </a:rPr>
            </a:br>
            <a:r>
              <a:rPr lang="ru-RU" b="1" dirty="0" smtClean="0">
                <a:latin typeface="Book Antiqua" pitchFamily="18" charset="0"/>
              </a:rPr>
              <a:t>защита Ленинграда.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На защиту города поднялись все его жители: 500 тысяч </a:t>
            </a:r>
          </a:p>
          <a:p>
            <a:pPr>
              <a:buNone/>
            </a:pPr>
            <a:r>
              <a:rPr lang="ru-RU" b="1" dirty="0" smtClean="0"/>
              <a:t>ленинградцев строили оборонительные сооружения,</a:t>
            </a:r>
          </a:p>
          <a:p>
            <a:pPr>
              <a:buNone/>
            </a:pPr>
            <a:r>
              <a:rPr lang="ru-RU" b="1" dirty="0" smtClean="0"/>
              <a:t>300 тысяч ушли добровольцам  в народное ополчение,</a:t>
            </a:r>
          </a:p>
          <a:p>
            <a:pPr>
              <a:buNone/>
            </a:pPr>
            <a:r>
              <a:rPr lang="ru-RU" b="1" dirty="0" smtClean="0"/>
              <a:t>на фронт и в партизанские отряды.</a:t>
            </a:r>
            <a:endParaRPr lang="ru-RU" dirty="0"/>
          </a:p>
        </p:txBody>
      </p:sp>
      <p:pic>
        <p:nvPicPr>
          <p:cNvPr id="5" name="Picture 3" descr="Women_strelkiбатальон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1484784"/>
            <a:ext cx="4038600" cy="25241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5536" y="3567946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Женский стрелковый батальон.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7" name="Picture 2" descr="проводы на фрон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1268760"/>
            <a:ext cx="3762325" cy="542121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156176" y="6309320"/>
            <a:ext cx="243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Проводы на фронт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9" name="Picture 2" descr="Tanki на фронт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1268760"/>
            <a:ext cx="7620000" cy="5410200"/>
          </a:xfrm>
          <a:prstGeom prst="round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15277" y="5517232"/>
            <a:ext cx="3704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Танки идут на фронт</a:t>
            </a:r>
            <a:endParaRPr lang="ru-RU" dirty="0"/>
          </a:p>
        </p:txBody>
      </p:sp>
      <p:pic>
        <p:nvPicPr>
          <p:cNvPr id="11" name="Picture 4" descr="1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552" y="1340768"/>
            <a:ext cx="8064500" cy="52562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oster-1941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3728" y="2208454"/>
            <a:ext cx="6804868" cy="464954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00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504" y="116632"/>
            <a:ext cx="3857249" cy="39604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427984" y="692696"/>
            <a:ext cx="4211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Book Antiqua" pitchFamily="18" charset="0"/>
              </a:rPr>
              <a:t>В осажденном городе: </a:t>
            </a:r>
            <a:br>
              <a:rPr lang="ru-RU" sz="2800" b="1" dirty="0" smtClean="0">
                <a:solidFill>
                  <a:schemeClr val="tx2"/>
                </a:solidFill>
                <a:latin typeface="Book Antiqua" pitchFamily="18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Book Antiqua" pitchFamily="18" charset="0"/>
              </a:rPr>
              <a:t>защита Ленинграда.</a:t>
            </a:r>
            <a:endParaRPr lang="ru-RU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720</TotalTime>
  <Words>421</Words>
  <Application>Microsoft Office PowerPoint</Application>
  <PresentationFormat>Экран (4:3)</PresentationFormat>
  <Paragraphs>92</Paragraphs>
  <Slides>48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Литейная</vt:lpstr>
      <vt:lpstr>Слайд 1</vt:lpstr>
      <vt:lpstr>День воинской славы России:  27 января 1944г.–  День снятия блокады города Ленинграда.</vt:lpstr>
      <vt:lpstr>Слайд 3</vt:lpstr>
      <vt:lpstr>План:</vt:lpstr>
      <vt:lpstr>План Гитлера: «Барбаросса».</vt:lpstr>
      <vt:lpstr>Из немецкого доклада"О блокаде Ленинграда".</vt:lpstr>
      <vt:lpstr>Начало Блокады.</vt:lpstr>
      <vt:lpstr>В осажденном городе:  защита Ленинграда.</vt:lpstr>
      <vt:lpstr>Слайд 9</vt:lpstr>
      <vt:lpstr>В осажденном городе:  блокадная квартира.</vt:lpstr>
      <vt:lpstr>В осажденном городе: спасение культурных памятников.</vt:lpstr>
      <vt:lpstr>В осажденном городе: культурная жизнь</vt:lpstr>
      <vt:lpstr>В осажденном городе: культурная жизнь</vt:lpstr>
      <vt:lpstr>В осажденном городе: бомбежки.</vt:lpstr>
      <vt:lpstr>В осажденном городе: бомбежки.</vt:lpstr>
      <vt:lpstr>В осажденном городе: труд блокадников.</vt:lpstr>
      <vt:lpstr>В осажденном городе: труд блокадников.</vt:lpstr>
      <vt:lpstr>В осажденном городе: все для фронта.</vt:lpstr>
      <vt:lpstr>В осажденном городе: все для фронта.</vt:lpstr>
      <vt:lpstr>Дети блокады.</vt:lpstr>
      <vt:lpstr>Дети блокады</vt:lpstr>
      <vt:lpstr>Дети блокады</vt:lpstr>
      <vt:lpstr>Дети блокады</vt:lpstr>
      <vt:lpstr>Дети блокады.</vt:lpstr>
      <vt:lpstr>Дети блокады.</vt:lpstr>
      <vt:lpstr>Дети блокады.</vt:lpstr>
      <vt:lpstr>Дети блокады: дневник Тани Савичевой.</vt:lpstr>
      <vt:lpstr>Дневник Тани.</vt:lpstr>
      <vt:lpstr>Голод.</vt:lpstr>
      <vt:lpstr>Голод.</vt:lpstr>
      <vt:lpstr>Голод</vt:lpstr>
      <vt:lpstr>Голод</vt:lpstr>
      <vt:lpstr>Голод: дистрофия.</vt:lpstr>
      <vt:lpstr>Голод.</vt:lpstr>
      <vt:lpstr>«Дорога жизни».</vt:lpstr>
      <vt:lpstr>18 января 1943 год</vt:lpstr>
      <vt:lpstr>Освобождение: 27 января 1944года.</vt:lpstr>
      <vt:lpstr>Освобождение.</vt:lpstr>
      <vt:lpstr>Ленинград – город–герой.</vt:lpstr>
      <vt:lpstr> 930000 участников обороны Ленинграда  награждены медалью  «За оборону Ленинграда».</vt:lpstr>
      <vt:lpstr>Памятник «Дороге жизни».</vt:lpstr>
      <vt:lpstr>900 блокадных дней –  900 берез.</vt:lpstr>
      <vt:lpstr> Санкт Петербург.  Памятник Защитникам Ленинграда.            Площадь Победы на Московском проспекте.</vt:lpstr>
      <vt:lpstr>Пискаревское кладбище.</vt:lpstr>
      <vt:lpstr>Пискаревское кладбище.</vt:lpstr>
      <vt:lpstr>Книги о блокаде.</vt:lpstr>
      <vt:lpstr>Слайд 47</vt:lpstr>
      <vt:lpstr>Список используемых источников: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70</cp:revision>
  <dcterms:created xsi:type="dcterms:W3CDTF">2014-01-08T01:28:04Z</dcterms:created>
  <dcterms:modified xsi:type="dcterms:W3CDTF">2014-03-07T17:24:54Z</dcterms:modified>
</cp:coreProperties>
</file>