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0"/>
  </p:notesMasterIdLst>
  <p:sldIdLst>
    <p:sldId id="256" r:id="rId2"/>
    <p:sldId id="331" r:id="rId3"/>
    <p:sldId id="292" r:id="rId4"/>
    <p:sldId id="306" r:id="rId5"/>
    <p:sldId id="308" r:id="rId6"/>
    <p:sldId id="265" r:id="rId7"/>
    <p:sldId id="272" r:id="rId8"/>
    <p:sldId id="266" r:id="rId9"/>
    <p:sldId id="317" r:id="rId10"/>
    <p:sldId id="270" r:id="rId11"/>
    <p:sldId id="275" r:id="rId12"/>
    <p:sldId id="307" r:id="rId13"/>
    <p:sldId id="324" r:id="rId14"/>
    <p:sldId id="274" r:id="rId15"/>
    <p:sldId id="278" r:id="rId16"/>
    <p:sldId id="268" r:id="rId17"/>
    <p:sldId id="269" r:id="rId18"/>
    <p:sldId id="277" r:id="rId19"/>
    <p:sldId id="325" r:id="rId20"/>
    <p:sldId id="276" r:id="rId21"/>
    <p:sldId id="293" r:id="rId22"/>
    <p:sldId id="257" r:id="rId23"/>
    <p:sldId id="326" r:id="rId24"/>
    <p:sldId id="258" r:id="rId25"/>
    <p:sldId id="259" r:id="rId26"/>
    <p:sldId id="262" r:id="rId27"/>
    <p:sldId id="261" r:id="rId28"/>
    <p:sldId id="327" r:id="rId29"/>
    <p:sldId id="260" r:id="rId30"/>
    <p:sldId id="263" r:id="rId31"/>
    <p:sldId id="328" r:id="rId32"/>
    <p:sldId id="329" r:id="rId33"/>
    <p:sldId id="309" r:id="rId34"/>
    <p:sldId id="349" r:id="rId35"/>
    <p:sldId id="335" r:id="rId36"/>
    <p:sldId id="332" r:id="rId37"/>
    <p:sldId id="333" r:id="rId38"/>
    <p:sldId id="334" r:id="rId39"/>
    <p:sldId id="310" r:id="rId40"/>
    <p:sldId id="311" r:id="rId41"/>
    <p:sldId id="305" r:id="rId42"/>
    <p:sldId id="312" r:id="rId43"/>
    <p:sldId id="285" r:id="rId44"/>
    <p:sldId id="280" r:id="rId45"/>
    <p:sldId id="282" r:id="rId46"/>
    <p:sldId id="279" r:id="rId47"/>
    <p:sldId id="286" r:id="rId48"/>
    <p:sldId id="281" r:id="rId49"/>
    <p:sldId id="284" r:id="rId50"/>
    <p:sldId id="287" r:id="rId51"/>
    <p:sldId id="288" r:id="rId52"/>
    <p:sldId id="289" r:id="rId53"/>
    <p:sldId id="290" r:id="rId54"/>
    <p:sldId id="321" r:id="rId55"/>
    <p:sldId id="322" r:id="rId56"/>
    <p:sldId id="323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4" r:id="rId65"/>
    <p:sldId id="302" r:id="rId66"/>
    <p:sldId id="303" r:id="rId67"/>
    <p:sldId id="319" r:id="rId68"/>
    <p:sldId id="314" r:id="rId69"/>
    <p:sldId id="339" r:id="rId70"/>
    <p:sldId id="341" r:id="rId71"/>
    <p:sldId id="315" r:id="rId72"/>
    <p:sldId id="316" r:id="rId73"/>
    <p:sldId id="340" r:id="rId74"/>
    <p:sldId id="342" r:id="rId75"/>
    <p:sldId id="343" r:id="rId76"/>
    <p:sldId id="318" r:id="rId77"/>
    <p:sldId id="344" r:id="rId78"/>
    <p:sldId id="345" r:id="rId79"/>
    <p:sldId id="346" r:id="rId80"/>
    <p:sldId id="338" r:id="rId81"/>
    <p:sldId id="347" r:id="rId82"/>
    <p:sldId id="348" r:id="rId83"/>
    <p:sldId id="336" r:id="rId84"/>
    <p:sldId id="291" r:id="rId85"/>
    <p:sldId id="267" r:id="rId86"/>
    <p:sldId id="330" r:id="rId87"/>
    <p:sldId id="264" r:id="rId88"/>
    <p:sldId id="294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2295" autoAdjust="0"/>
  </p:normalViewPr>
  <p:slideViewPr>
    <p:cSldViewPr>
      <p:cViewPr varScale="1">
        <p:scale>
          <a:sx n="101" d="100"/>
          <a:sy n="101" d="100"/>
        </p:scale>
        <p:origin x="-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FD0ED-1CA8-4DEF-A6CD-29A0C0E0D87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B6098-59E6-42D5-A00C-A112E37887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B6098-59E6-42D5-A00C-A112E378877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B6098-59E6-42D5-A00C-A112E378877E}" type="slidenum">
              <a:rPr lang="ru-RU" smtClean="0"/>
              <a:pPr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B6098-59E6-42D5-A00C-A112E378877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B6098-59E6-42D5-A00C-A112E378877E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B6098-59E6-42D5-A00C-A112E378877E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B6098-59E6-42D5-A00C-A112E378877E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B6098-59E6-42D5-A00C-A112E378877E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B6098-59E6-42D5-A00C-A112E378877E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B6098-59E6-42D5-A00C-A112E378877E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B6098-59E6-42D5-A00C-A112E378877E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5804/84337984.e/0_8579b_bd136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roza.ru/2012/01/17/1079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райвера\getImage (1).jpg"/>
          <p:cNvPicPr>
            <a:picLocks noChangeAspect="1" noChangeArrowheads="1"/>
          </p:cNvPicPr>
          <p:nvPr/>
        </p:nvPicPr>
        <p:blipFill>
          <a:blip r:embed="rId2" cstate="print"/>
          <a:srcRect r="2657"/>
          <a:stretch>
            <a:fillRect/>
          </a:stretch>
        </p:blipFill>
        <p:spPr bwMode="auto">
          <a:xfrm>
            <a:off x="0" y="0"/>
            <a:ext cx="9098921" cy="5842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5286388"/>
            <a:ext cx="7863408" cy="1285884"/>
          </a:xfrm>
        </p:spPr>
        <p:txBody>
          <a:bodyPr>
            <a:normAutofit fontScale="90000"/>
          </a:bodyPr>
          <a:lstStyle/>
          <a:p>
            <a:r>
              <a:rPr lang="ru-RU" sz="5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Году Лошади  посвящается</a:t>
            </a:r>
            <a:endParaRPr lang="ru-RU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7620" y="5929330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Троянский конь </a:t>
            </a:r>
            <a:endParaRPr lang="ru-RU" sz="2800" b="1" dirty="0"/>
          </a:p>
        </p:txBody>
      </p:sp>
      <p:pic>
        <p:nvPicPr>
          <p:cNvPr id="3074" name="Picture 2" descr="D:\Драйвера\trojan_wooden_hor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142984"/>
            <a:ext cx="4882134" cy="4729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1785926"/>
            <a:ext cx="33575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По греческому преданию, огромный деревянный конь, в котором спрятались </a:t>
            </a:r>
            <a:r>
              <a:rPr lang="ru-RU" sz="2800" dirty="0" err="1" smtClean="0"/>
              <a:t>ахейские</a:t>
            </a:r>
            <a:r>
              <a:rPr lang="ru-RU" sz="2800" dirty="0" smtClean="0"/>
              <a:t> воины, осаждавшие город. 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500174"/>
            <a:ext cx="350046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Лошадь называется в честь русского путешественника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 descr="D:\Драйвера\92154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071546"/>
            <a:ext cx="5264944" cy="3950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143372" y="5572140"/>
            <a:ext cx="439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Лошадь Пржевальского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9" y="2571744"/>
            <a:ext cx="3000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Ковбойская лошадь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286248" y="5572140"/>
            <a:ext cx="1629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Мустанг </a:t>
            </a:r>
            <a:endParaRPr lang="ru-RU" sz="2800" b="1" dirty="0"/>
          </a:p>
        </p:txBody>
      </p:sp>
      <p:pic>
        <p:nvPicPr>
          <p:cNvPr id="70661" name="Picture 5" descr="D:\Драйвера\79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071546"/>
            <a:ext cx="5056632" cy="4038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1500174"/>
            <a:ext cx="41434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Лошадь искусственно выведенной мелкой и низкорослой породы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28794" y="5357826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Пони </a:t>
            </a:r>
            <a:endParaRPr lang="ru-RU" sz="2800" b="1" dirty="0"/>
          </a:p>
        </p:txBody>
      </p:sp>
      <p:pic>
        <p:nvPicPr>
          <p:cNvPr id="1026" name="Picture 2" descr="C:\Users\Admin\Downloads\87141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785794"/>
            <a:ext cx="3964781" cy="528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142985"/>
            <a:ext cx="485778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Старинная профессия-управляющий конной повозкой </a:t>
            </a:r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r>
              <a:rPr lang="ru-RU" sz="2800" b="1" dirty="0" smtClean="0"/>
              <a:t>Ямщик</a:t>
            </a:r>
            <a:endParaRPr lang="ru-RU" sz="2800" b="1" dirty="0"/>
          </a:p>
        </p:txBody>
      </p:sp>
      <p:pic>
        <p:nvPicPr>
          <p:cNvPr id="2050" name="Picture 2" descr="C:\Documents and Settings\admin\Рабочий стол\5 класс\kibitka.jpg"/>
          <p:cNvPicPr>
            <a:picLocks noChangeAspect="1" noChangeArrowheads="1"/>
          </p:cNvPicPr>
          <p:nvPr/>
        </p:nvPicPr>
        <p:blipFill>
          <a:blip r:embed="rId2" cstate="print"/>
          <a:srcRect r="1865"/>
          <a:stretch>
            <a:fillRect/>
          </a:stretch>
        </p:blipFill>
        <p:spPr bwMode="auto">
          <a:xfrm>
            <a:off x="2699792" y="2276872"/>
            <a:ext cx="6024186" cy="432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96752"/>
            <a:ext cx="35283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Работник, занятый уходом за лошадью.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450912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Конюх </a:t>
            </a: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348880"/>
            <a:ext cx="4572000" cy="349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14356"/>
            <a:ext cx="41434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Профессиональный всадник, который управляет лошадью на скачках.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800" b="1" dirty="0" smtClean="0"/>
              <a:t>Жокей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D:\Драйвера\ZHok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357430"/>
            <a:ext cx="5994400" cy="399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857232"/>
            <a:ext cx="78581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Какой способ бега лошади самый быстрый?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800" b="1" dirty="0" smtClean="0"/>
              <a:t>Галоп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D:\Драйвера\70a62ced.jpg"/>
          <p:cNvPicPr>
            <a:picLocks noChangeAspect="1" noChangeArrowheads="1"/>
          </p:cNvPicPr>
          <p:nvPr/>
        </p:nvPicPr>
        <p:blipFill>
          <a:blip r:embed="rId2" cstate="print"/>
          <a:srcRect l="709" t="1033" r="709" b="8261"/>
          <a:stretch>
            <a:fillRect/>
          </a:stretch>
        </p:blipFill>
        <p:spPr bwMode="auto">
          <a:xfrm>
            <a:off x="2643174" y="2500306"/>
            <a:ext cx="6310037" cy="398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24745"/>
            <a:ext cx="410445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Что снималось с лошади с целью наказания рыцаря- всадника?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501317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Подковы </a:t>
            </a:r>
            <a:endParaRPr lang="ru-RU" sz="2800" b="1" dirty="0"/>
          </a:p>
        </p:txBody>
      </p:sp>
      <p:pic>
        <p:nvPicPr>
          <p:cNvPr id="5122" name="Picture 2" descr="C:\Users\Admin\Downloads\1201701867_Huf_Eis_forne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428868"/>
            <a:ext cx="5588000" cy="3743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7" y="1928802"/>
            <a:ext cx="36433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Животное - результат скрещивания </a:t>
            </a:r>
            <a:r>
              <a:rPr lang="ru-RU" sz="3200" dirty="0" err="1" smtClean="0"/>
              <a:t>осла</a:t>
            </a:r>
            <a:r>
              <a:rPr lang="ru-RU" sz="3200" dirty="0" smtClean="0"/>
              <a:t> и кобылы. 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57225" y="5286388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Мул</a:t>
            </a:r>
            <a:endParaRPr lang="ru-RU" sz="2800" b="1" dirty="0"/>
          </a:p>
        </p:txBody>
      </p:sp>
      <p:pic>
        <p:nvPicPr>
          <p:cNvPr id="6146" name="Picture 2" descr="C:\Users\Admin\Downloads\domashniy-ose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142984"/>
            <a:ext cx="4091818" cy="407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a9c663dad04335d6d0d75391883dodd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чубарая-мас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786058"/>
            <a:ext cx="2551748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5572140"/>
            <a:ext cx="17458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Масть</a:t>
            </a:r>
          </a:p>
          <a:p>
            <a:endParaRPr lang="ru-RU" dirty="0"/>
          </a:p>
        </p:txBody>
      </p:sp>
      <p:pic>
        <p:nvPicPr>
          <p:cNvPr id="1029" name="Picture 5" descr="Гнедая-маст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8720" y="0"/>
            <a:ext cx="4145280" cy="276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b="12598"/>
          <a:stretch>
            <a:fillRect/>
          </a:stretch>
        </p:blipFill>
        <p:spPr bwMode="auto">
          <a:xfrm>
            <a:off x="6400800" y="2786058"/>
            <a:ext cx="2743200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Вороная-маст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0"/>
            <a:ext cx="3722688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3500438"/>
            <a:ext cx="281857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Цвет шерсти </a:t>
            </a:r>
          </a:p>
          <a:p>
            <a:r>
              <a:rPr lang="ru-RU" sz="3200" dirty="0" smtClean="0"/>
              <a:t>у лошадей.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Мышастая-маст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7162"/>
            <a:ext cx="7467600" cy="629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изабеловая-мас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7" y="2"/>
            <a:ext cx="7715250" cy="665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Бурая-маст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899" y="1"/>
            <a:ext cx="8705088" cy="665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13033" b="5311"/>
          <a:stretch>
            <a:fillRect/>
          </a:stretch>
        </p:blipFill>
        <p:spPr bwMode="auto">
          <a:xfrm>
            <a:off x="142843" y="214290"/>
            <a:ext cx="9001157" cy="643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330026694634_5c238007ee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000240"/>
            <a:ext cx="7143800" cy="171451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Из какого произведения эти строки? Кто автор</a:t>
            </a:r>
            <a:r>
              <a:rPr lang="ru-RU" sz="4000" b="1" dirty="0" smtClean="0"/>
              <a:t>?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620688"/>
            <a:ext cx="33123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Причиной смерти кого из литературных героев может считаться в равной мере как животное – символ нынешнего года, так  и животное – символ ушедшего года?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8926" y="5286388"/>
            <a:ext cx="60007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Вещий Олег    </a:t>
            </a:r>
          </a:p>
          <a:p>
            <a:pPr algn="ctr"/>
            <a:r>
              <a:rPr lang="ru-RU" sz="2400" b="1" dirty="0" smtClean="0"/>
              <a:t>А.С.Пушкин «Песнь о вещем Олеге»</a:t>
            </a:r>
            <a:endParaRPr lang="ru-RU" sz="2400" b="1" dirty="0"/>
          </a:p>
        </p:txBody>
      </p:sp>
      <p:pic>
        <p:nvPicPr>
          <p:cNvPr id="1026" name="Picture 2" descr="C:\Documents and Settings\Admin\Мои документы\Загрузки\19764228_vasnecov_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071546"/>
            <a:ext cx="5360670" cy="376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714356"/>
            <a:ext cx="6500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Мы объехали весь свет,</a:t>
            </a:r>
          </a:p>
          <a:p>
            <a:pPr algn="ctr"/>
            <a:r>
              <a:rPr lang="ru-RU" sz="2800" dirty="0" smtClean="0"/>
              <a:t>Торговали мы конями,</a:t>
            </a:r>
          </a:p>
          <a:p>
            <a:pPr algn="ctr"/>
            <a:r>
              <a:rPr lang="ru-RU" sz="2800" dirty="0" smtClean="0"/>
              <a:t>Всё  донскими жеребцами.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5500702"/>
            <a:ext cx="724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А.С.Пушкин «Сказка о царе </a:t>
            </a:r>
            <a:r>
              <a:rPr lang="ru-RU" sz="2800" b="1" dirty="0" err="1" smtClean="0"/>
              <a:t>Салтане</a:t>
            </a:r>
            <a:r>
              <a:rPr lang="ru-RU" sz="2800" b="1" dirty="0" smtClean="0"/>
              <a:t>…»</a:t>
            </a:r>
            <a:endParaRPr lang="ru-RU" sz="2800" b="1" dirty="0"/>
          </a:p>
        </p:txBody>
      </p:sp>
      <p:pic>
        <p:nvPicPr>
          <p:cNvPr id="2050" name="Picture 2" descr="C:\Users\Admin\Downloads\363f16f9eb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285992"/>
            <a:ext cx="60960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5500702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А.С.Пушкин «Зимнее утро»</a:t>
            </a:r>
            <a:endParaRPr lang="ru-RU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714488"/>
            <a:ext cx="6437376" cy="4828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39552" y="785794"/>
            <a:ext cx="5616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Приятно думать у лежанки,</a:t>
            </a:r>
          </a:p>
          <a:p>
            <a:r>
              <a:rPr lang="ru-RU" sz="2800" dirty="0" smtClean="0"/>
              <a:t>Но знаешь, не велеть ли в санки</a:t>
            </a:r>
          </a:p>
          <a:p>
            <a:r>
              <a:rPr lang="ru-RU" sz="2800" dirty="0" smtClean="0"/>
              <a:t>Кобылку бурую запрячь.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http://freelance.ru/img/portfolio/pics/00/0D/83/885739.jpg"/>
          <p:cNvPicPr>
            <a:picLocks noChangeAspect="1" noChangeArrowheads="1"/>
          </p:cNvPicPr>
          <p:nvPr/>
        </p:nvPicPr>
        <p:blipFill>
          <a:blip r:embed="rId2" cstate="print"/>
          <a:srcRect l="5197" r="2835" b="8426"/>
          <a:stretch>
            <a:fillRect/>
          </a:stretch>
        </p:blipFill>
        <p:spPr bwMode="auto">
          <a:xfrm>
            <a:off x="4658963" y="1214422"/>
            <a:ext cx="4485037" cy="350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785926"/>
            <a:ext cx="464343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1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/>
              <a:t>На земле и под землёй</a:t>
            </a:r>
          </a:p>
          <a:p>
            <a:pPr marR="0" lvl="0" indent="361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/>
              <a:t>Он товарищ будет твой:</a:t>
            </a:r>
          </a:p>
          <a:p>
            <a:pPr marR="0" lvl="0" indent="361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/>
              <a:t>Он зимой тебя согреет...</a:t>
            </a:r>
          </a:p>
          <a:p>
            <a:pPr marR="0" lvl="0" indent="361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/>
              <a:t>В голод хлебом угостит,</a:t>
            </a:r>
          </a:p>
          <a:p>
            <a:pPr marR="0" lvl="0" indent="361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/>
              <a:t>В жажду мёдом напоит...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3306" y="5357826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П.П. Ершов «Конёк – горбунок»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12776"/>
            <a:ext cx="50006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Мой первый друг, </a:t>
            </a:r>
          </a:p>
          <a:p>
            <a:r>
              <a:rPr lang="ru-RU" sz="2800" dirty="0" smtClean="0"/>
              <a:t>мой друг бесценный!</a:t>
            </a:r>
          </a:p>
          <a:p>
            <a:r>
              <a:rPr lang="ru-RU" sz="2800" dirty="0" smtClean="0"/>
              <a:t>И я судьбу благословил,</a:t>
            </a:r>
          </a:p>
          <a:p>
            <a:r>
              <a:rPr lang="ru-RU" sz="2800" dirty="0" smtClean="0"/>
              <a:t>Когда мой двор уединенный,</a:t>
            </a:r>
          </a:p>
          <a:p>
            <a:r>
              <a:rPr lang="ru-RU" sz="2800" dirty="0" smtClean="0"/>
              <a:t>Печальным снегом занесенный, </a:t>
            </a:r>
          </a:p>
          <a:p>
            <a:r>
              <a:rPr lang="ru-RU" sz="2800" dirty="0" smtClean="0"/>
              <a:t>Твой колокольчик огласил.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786" y="4869160"/>
            <a:ext cx="4578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А.С.Пушкин «Пущину»</a:t>
            </a:r>
            <a:endParaRPr lang="ru-RU" sz="2800" b="1" dirty="0"/>
          </a:p>
        </p:txBody>
      </p:sp>
      <p:pic>
        <p:nvPicPr>
          <p:cNvPr id="1026" name="Picture 2" descr="C:\Users\Admin\Downloads\[LI6RK_5-03]_[IL_01]-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428604"/>
            <a:ext cx="4075176" cy="576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357686" y="6143644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Ю. И. Иванов</a:t>
            </a:r>
          </a:p>
          <a:p>
            <a:pPr algn="ctr"/>
            <a:r>
              <a:rPr lang="ru-RU" b="1" dirty="0" smtClean="0"/>
              <a:t> "Приезд И. Пущина в Михайловское"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916832"/>
            <a:ext cx="53285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Как фамилия врача, которую так мучительно долго отгадывали герои рассказа А.Чехова «Лошадиная фамилия»?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000364" y="5286388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Овсов </a:t>
            </a:r>
            <a:endParaRPr lang="ru-RU" sz="2800" b="1" dirty="0"/>
          </a:p>
        </p:txBody>
      </p:sp>
      <p:pic>
        <p:nvPicPr>
          <p:cNvPr id="1026" name="Picture 2" descr="C:\Users\Admin\Downloads\0025-012-A.-P.-CHekhov-Loshadinaja-familij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500174"/>
            <a:ext cx="2572110" cy="4187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5572140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А.С.Пушкин «Полтава»</a:t>
            </a:r>
            <a:endParaRPr lang="ru-R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57158" y="1643050"/>
            <a:ext cx="48577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Идёт. Ему коня подводят.</a:t>
            </a:r>
          </a:p>
          <a:p>
            <a:r>
              <a:rPr lang="ru-RU" sz="2800" dirty="0" smtClean="0"/>
              <a:t>Ретив и смирен верный конь.</a:t>
            </a:r>
          </a:p>
          <a:p>
            <a:r>
              <a:rPr lang="ru-RU" sz="2800" dirty="0" err="1" smtClean="0"/>
              <a:t>Почуя</a:t>
            </a:r>
            <a:r>
              <a:rPr lang="ru-RU" sz="2800" dirty="0" smtClean="0"/>
              <a:t> роковой огонь,</a:t>
            </a:r>
          </a:p>
          <a:p>
            <a:r>
              <a:rPr lang="ru-RU" sz="2800" dirty="0" smtClean="0"/>
              <a:t>Дрожит. Глазами косо водит</a:t>
            </a:r>
          </a:p>
          <a:p>
            <a:r>
              <a:rPr lang="ru-RU" sz="2800" dirty="0" smtClean="0"/>
              <a:t>И мчится в прахе боевом,</a:t>
            </a:r>
          </a:p>
          <a:p>
            <a:r>
              <a:rPr lang="ru-RU" sz="2800" dirty="0" smtClean="0"/>
              <a:t>Гордясь могущим седоком.</a:t>
            </a:r>
          </a:p>
        </p:txBody>
      </p:sp>
      <p:pic>
        <p:nvPicPr>
          <p:cNvPr id="3075" name="Picture 3" descr="C:\Users\Admin\Downloads\3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714356"/>
            <a:ext cx="3708400" cy="508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72066" y="5857892"/>
            <a:ext cx="4071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Петр I в Полтавской битве.</a:t>
            </a:r>
          </a:p>
          <a:p>
            <a:r>
              <a:rPr lang="ru-RU" i="1" dirty="0" smtClean="0"/>
              <a:t> Художник </a:t>
            </a:r>
            <a:r>
              <a:rPr lang="ru-RU" i="1" dirty="0" err="1" smtClean="0"/>
              <a:t>Таннауер</a:t>
            </a:r>
            <a:r>
              <a:rPr lang="ru-RU" i="1" dirty="0" smtClean="0"/>
              <a:t> И.Г.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751344"/>
            <a:ext cx="849694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Господь, сотворив лошадь, сказал ей:</a:t>
            </a:r>
            <a:r>
              <a:rPr lang="ru-RU" sz="2800" dirty="0" smtClean="0"/>
              <a:t> </a:t>
            </a:r>
            <a:r>
              <a:rPr lang="ru-RU" sz="2800" b="1" i="1" dirty="0" smtClean="0"/>
              <a:t> </a:t>
            </a:r>
            <a:r>
              <a:rPr lang="ru-RU" sz="2800" dirty="0" smtClean="0"/>
              <a:t> 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>«С тобой не сравнится ни одно животное; все земные сокровища лежат между твоими глазами.</a:t>
            </a:r>
            <a:r>
              <a:rPr lang="ru-RU" sz="2800" dirty="0" smtClean="0"/>
              <a:t> </a:t>
            </a:r>
            <a:r>
              <a:rPr lang="ru-RU" sz="2800" b="1" i="1" dirty="0" smtClean="0"/>
              <a:t> </a:t>
            </a:r>
            <a:r>
              <a:rPr lang="ru-RU" sz="2800" dirty="0" smtClean="0"/>
              <a:t> </a:t>
            </a:r>
            <a:r>
              <a:rPr lang="ru-RU" sz="2800" b="1" i="1" dirty="0" smtClean="0"/>
              <a:t>Ты будешь топтать моих врагов и возить моих друзей.</a:t>
            </a:r>
            <a:r>
              <a:rPr lang="ru-RU" sz="2800" dirty="0" smtClean="0"/>
              <a:t> </a:t>
            </a:r>
            <a:r>
              <a:rPr lang="ru-RU" sz="2800" b="1" i="1" dirty="0" smtClean="0"/>
              <a:t> </a:t>
            </a:r>
            <a:r>
              <a:rPr lang="ru-RU" sz="2800" dirty="0" smtClean="0"/>
              <a:t> </a:t>
            </a:r>
            <a:r>
              <a:rPr lang="ru-RU" sz="2800" b="1" i="1" dirty="0" smtClean="0"/>
              <a:t>С твоей спины будут произносить мне молитвы.</a:t>
            </a:r>
            <a:r>
              <a:rPr lang="ru-RU" sz="2800" dirty="0" smtClean="0"/>
              <a:t> </a:t>
            </a:r>
            <a:r>
              <a:rPr lang="ru-RU" sz="2800" b="1" i="1" dirty="0" smtClean="0"/>
              <a:t> </a:t>
            </a:r>
            <a:r>
              <a:rPr lang="ru-RU" sz="2800" dirty="0" smtClean="0"/>
              <a:t> </a:t>
            </a:r>
            <a:r>
              <a:rPr lang="ru-RU" sz="2800" b="1" i="1" dirty="0" smtClean="0"/>
              <a:t>Ты будешь счастлива на всей земле и тебя будут ценить дороже всех существ,</a:t>
            </a:r>
            <a:r>
              <a:rPr lang="ru-RU" sz="2800" dirty="0" smtClean="0"/>
              <a:t> </a:t>
            </a:r>
            <a:r>
              <a:rPr lang="ru-RU" sz="2800" b="1" i="1" dirty="0" smtClean="0"/>
              <a:t> </a:t>
            </a:r>
            <a:r>
              <a:rPr lang="ru-RU" sz="2800" dirty="0" smtClean="0"/>
              <a:t> </a:t>
            </a:r>
            <a:r>
              <a:rPr lang="ru-RU" sz="2800" b="1" i="1" dirty="0" smtClean="0"/>
              <a:t>потому что тебе будет принадлежать любовь властелина земли.</a:t>
            </a:r>
            <a:r>
              <a:rPr lang="ru-RU" sz="2800" dirty="0" smtClean="0"/>
              <a:t> </a:t>
            </a:r>
            <a:r>
              <a:rPr lang="ru-RU" sz="2800" b="1" i="1" dirty="0" smtClean="0"/>
              <a:t> </a:t>
            </a:r>
            <a:r>
              <a:rPr lang="ru-RU" sz="2800" dirty="0" smtClean="0"/>
              <a:t> </a:t>
            </a:r>
            <a:r>
              <a:rPr lang="ru-RU" sz="2800" b="1" i="1" dirty="0" smtClean="0"/>
              <a:t>Ты будешь летать без крыльев и разить без меча…».</a:t>
            </a:r>
            <a:br>
              <a:rPr lang="ru-RU" sz="2800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/Арабская легенда/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789040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Твой конь не боится опасных трудов;</a:t>
            </a:r>
            <a:br>
              <a:rPr lang="ru-RU" sz="2800" dirty="0" smtClean="0"/>
            </a:br>
            <a:r>
              <a:rPr lang="ru-RU" sz="2800" dirty="0" smtClean="0"/>
              <a:t>Он, чуя господскую волю,</a:t>
            </a:r>
            <a:br>
              <a:rPr lang="ru-RU" sz="2800" dirty="0" smtClean="0"/>
            </a:br>
            <a:r>
              <a:rPr lang="ru-RU" sz="2800" dirty="0" smtClean="0"/>
              <a:t>То смирный стоит под стрелами врагов,</a:t>
            </a:r>
            <a:br>
              <a:rPr lang="ru-RU" sz="2800" dirty="0" smtClean="0"/>
            </a:br>
            <a:r>
              <a:rPr lang="ru-RU" sz="2800" dirty="0" smtClean="0"/>
              <a:t>То мчится по бранному полю.</a:t>
            </a:r>
            <a:br>
              <a:rPr lang="ru-RU" sz="2800" dirty="0" smtClean="0"/>
            </a:br>
            <a:r>
              <a:rPr lang="ru-RU" sz="2800" dirty="0" smtClean="0"/>
              <a:t>И холод и сеча ему ничего...</a:t>
            </a:r>
            <a:endParaRPr lang="ru-RU" sz="2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57166"/>
            <a:ext cx="4933950" cy="3517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43108" y="6072206"/>
            <a:ext cx="671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А.С.Пушкин «Песнь о вещем Олеге»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785794"/>
            <a:ext cx="35986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Лошадь, не надо.</a:t>
            </a:r>
            <a:br>
              <a:rPr lang="ru-RU" sz="2800" dirty="0" smtClean="0"/>
            </a:br>
            <a:r>
              <a:rPr lang="ru-RU" sz="2800" dirty="0" smtClean="0"/>
              <a:t>Лошадь, слушайте -</a:t>
            </a:r>
            <a:br>
              <a:rPr lang="ru-RU" sz="2800" dirty="0" smtClean="0"/>
            </a:br>
            <a:r>
              <a:rPr lang="ru-RU" sz="2800" dirty="0" smtClean="0"/>
              <a:t>чего вы думаете, что вы их </a:t>
            </a:r>
            <a:r>
              <a:rPr lang="ru-RU" sz="2800" dirty="0" err="1" smtClean="0"/>
              <a:t>плоше</a:t>
            </a:r>
            <a:r>
              <a:rPr lang="ru-RU" sz="2800" dirty="0" smtClean="0"/>
              <a:t>?</a:t>
            </a:r>
          </a:p>
          <a:p>
            <a:r>
              <a:rPr lang="ru-RU" sz="2800" dirty="0" smtClean="0"/>
              <a:t>Деточка,</a:t>
            </a:r>
            <a:br>
              <a:rPr lang="ru-RU" sz="2800" dirty="0" smtClean="0"/>
            </a:br>
            <a:r>
              <a:rPr lang="ru-RU" sz="2800" dirty="0" smtClean="0"/>
              <a:t>все мы немножко лошади,</a:t>
            </a:r>
            <a:br>
              <a:rPr lang="ru-RU" sz="2800" dirty="0" smtClean="0"/>
            </a:br>
            <a:r>
              <a:rPr lang="ru-RU" sz="2800" dirty="0" smtClean="0"/>
              <a:t>каждый из нас по-своему лошадь.</a:t>
            </a:r>
            <a:endParaRPr lang="ru-RU" sz="2800" dirty="0"/>
          </a:p>
        </p:txBody>
      </p:sp>
      <p:pic>
        <p:nvPicPr>
          <p:cNvPr id="1026" name="Picture 2" descr="C:\Users\Admin\Downloads\0_d0d3c_3cdf7ab2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493222"/>
            <a:ext cx="3518002" cy="5436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2844" y="5072074"/>
            <a:ext cx="500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В. МАЯКОВСКИЙ</a:t>
            </a:r>
          </a:p>
          <a:p>
            <a:pPr algn="ctr"/>
            <a:r>
              <a:rPr lang="ru-RU" b="1" dirty="0" smtClean="0"/>
              <a:t> «ХОРОШЕЕ ОТНОШЕНИЕ К ЛОШАДЯМ»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29190" y="6215082"/>
            <a:ext cx="421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Иллюстрация  Александра Тышлера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68760"/>
            <a:ext cx="3600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Кто из литературных героев, упав с коня</a:t>
            </a:r>
          </a:p>
          <a:p>
            <a:r>
              <a:rPr lang="ru-RU" sz="2800" dirty="0" smtClean="0"/>
              <a:t> в весьма неподходящий момент, дал повод </a:t>
            </a:r>
          </a:p>
          <a:p>
            <a:r>
              <a:rPr lang="ru-RU" sz="2800" dirty="0" smtClean="0"/>
              <a:t>подозревать героиню в любви к нему?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5733256"/>
            <a:ext cx="7314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Молчалин            </a:t>
            </a:r>
            <a:r>
              <a:rPr lang="ru-RU" sz="2400" b="1" dirty="0" smtClean="0"/>
              <a:t>«Горе от ума» А.С.Грибоедов</a:t>
            </a:r>
            <a:endParaRPr lang="ru-RU" sz="2400" b="1" dirty="0"/>
          </a:p>
        </p:txBody>
      </p:sp>
      <p:pic>
        <p:nvPicPr>
          <p:cNvPr id="2050" name="Picture 2" descr="C:\Users\Admin\Downloads\0009-009-Griboedov-Gore-ot-uma-urok.jpg"/>
          <p:cNvPicPr>
            <a:picLocks noChangeAspect="1" noChangeArrowheads="1"/>
          </p:cNvPicPr>
          <p:nvPr/>
        </p:nvPicPr>
        <p:blipFill>
          <a:blip r:embed="rId2" cstate="print"/>
          <a:srcRect l="16535" t="3150" r="18110" b="3150"/>
          <a:stretch>
            <a:fillRect/>
          </a:stretch>
        </p:blipFill>
        <p:spPr bwMode="auto">
          <a:xfrm>
            <a:off x="4214810" y="714356"/>
            <a:ext cx="4362525" cy="4690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928670"/>
            <a:ext cx="392909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«вороная как смоль, ноги – струнки, … а какая сила! скачи хоть на пятьдесят верст; а уж выезжена – как собака бегает за хозяином, голос даже его знала! Бывало, он ее никогда и не привязывает. Уж такая разбойничья лошадь!»</a:t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Admin\Downloads\0_8579b_bd1365a4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214422"/>
            <a:ext cx="4896000" cy="354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143504" y="5286388"/>
            <a:ext cx="351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М. Врубель «Казбич  и  </a:t>
            </a:r>
            <a:r>
              <a:rPr lang="ru-RU" dirty="0" err="1" smtClean="0"/>
              <a:t>Азамат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71736" y="6215082"/>
            <a:ext cx="6503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Карагёз М.Ю.Лермонтов «Герой нашего времени»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00042"/>
            <a:ext cx="38576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smtClean="0"/>
              <a:t>У оратая кобыла соловая,</a:t>
            </a:r>
            <a:br>
              <a:rPr lang="ru-RU" sz="2800" dirty="0" smtClean="0"/>
            </a:br>
            <a:r>
              <a:rPr lang="ru-RU" sz="2800" dirty="0" err="1" smtClean="0"/>
              <a:t>Гужики</a:t>
            </a:r>
            <a:r>
              <a:rPr lang="ru-RU" sz="2800" dirty="0" smtClean="0"/>
              <a:t> у нее да шелковые,</a:t>
            </a:r>
            <a:br>
              <a:rPr lang="ru-RU" sz="2800" dirty="0" smtClean="0"/>
            </a:br>
            <a:r>
              <a:rPr lang="ru-RU" sz="2800" dirty="0" smtClean="0"/>
              <a:t>Сошка у оратая кленовая,</a:t>
            </a:r>
            <a:br>
              <a:rPr lang="ru-RU" sz="2800" dirty="0" smtClean="0"/>
            </a:br>
            <a:r>
              <a:rPr lang="ru-RU" sz="2800" dirty="0" err="1" smtClean="0"/>
              <a:t>Омешики</a:t>
            </a:r>
            <a:r>
              <a:rPr lang="ru-RU" sz="2800" dirty="0" smtClean="0"/>
              <a:t> на сошке булатные,</a:t>
            </a:r>
            <a:br>
              <a:rPr lang="ru-RU" sz="2800" dirty="0" smtClean="0"/>
            </a:br>
            <a:r>
              <a:rPr lang="ru-RU" sz="2800" dirty="0" err="1" smtClean="0"/>
              <a:t>Присошечек</a:t>
            </a:r>
            <a:r>
              <a:rPr lang="ru-RU" sz="2800" dirty="0" smtClean="0"/>
              <a:t> у сошки серебряный,</a:t>
            </a:r>
            <a:br>
              <a:rPr lang="ru-RU" sz="2800" dirty="0" smtClean="0"/>
            </a:br>
            <a:r>
              <a:rPr lang="ru-RU" sz="2800" dirty="0" smtClean="0"/>
              <a:t>А </a:t>
            </a:r>
            <a:r>
              <a:rPr lang="ru-RU" sz="2800" dirty="0" err="1" smtClean="0"/>
              <a:t>рогачик-то</a:t>
            </a:r>
            <a:r>
              <a:rPr lang="ru-RU" sz="2800" dirty="0" smtClean="0"/>
              <a:t> у сошки красна золота.</a:t>
            </a:r>
            <a:endParaRPr lang="ru-RU" sz="2800" dirty="0"/>
          </a:p>
        </p:txBody>
      </p:sp>
      <p:pic>
        <p:nvPicPr>
          <p:cNvPr id="1027" name="Picture 3" descr="C:\Users\Admin\Downloads\1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14290"/>
            <a:ext cx="4267200" cy="58033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628" y="6357958"/>
            <a:ext cx="400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Вольга</a:t>
            </a:r>
            <a:r>
              <a:rPr lang="ru-RU" b="1" dirty="0" smtClean="0"/>
              <a:t> и Микула И. Я. </a:t>
            </a:r>
            <a:r>
              <a:rPr lang="ru-RU" b="1" dirty="0" err="1" smtClean="0"/>
              <a:t>Билибин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786454"/>
            <a:ext cx="5199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Былина </a:t>
            </a:r>
          </a:p>
          <a:p>
            <a:pPr algn="ctr"/>
            <a:r>
              <a:rPr lang="ru-RU" sz="2400" b="1" dirty="0" smtClean="0"/>
              <a:t>«</a:t>
            </a:r>
            <a:r>
              <a:rPr lang="ru-RU" sz="2400" b="1" dirty="0" err="1" smtClean="0"/>
              <a:t>Вольга</a:t>
            </a:r>
            <a:r>
              <a:rPr lang="ru-RU" sz="2400" b="1" dirty="0" smtClean="0"/>
              <a:t> и Микула </a:t>
            </a:r>
            <a:r>
              <a:rPr lang="ru-RU" sz="2400" b="1" dirty="0" err="1" smtClean="0"/>
              <a:t>Селянинович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330026694634_5c238007ee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57290" y="2928934"/>
            <a:ext cx="635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Конкурс экскурсоводов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bogaty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4032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6357958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В.М. Васнецов «Богатыри»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7020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0"/>
            <a:ext cx="4857784" cy="67151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5143512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К. Брюллов</a:t>
            </a:r>
          </a:p>
          <a:p>
            <a:r>
              <a:rPr lang="ru-RU" sz="2400" b="1" dirty="0" smtClean="0"/>
              <a:t>«Всадница»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0_b732f_49f53dbf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8140059" cy="67151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6357958"/>
            <a:ext cx="8358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В.М. Васнецов Слава богатырям-защитникам Родины! Илья Муромец.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330026694634_5c238007ee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2285992"/>
            <a:ext cx="7127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Лошади  великих людей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1" y="357166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Подберите синонимы к словам </a:t>
            </a:r>
          </a:p>
          <a:p>
            <a:pPr algn="ctr"/>
            <a:r>
              <a:rPr lang="ru-RU" sz="3200" dirty="0" smtClean="0"/>
              <a:t> «лошадь», «конь»</a:t>
            </a:r>
            <a:endParaRPr lang="ru-RU" sz="3200" dirty="0"/>
          </a:p>
        </p:txBody>
      </p:sp>
      <p:pic>
        <p:nvPicPr>
          <p:cNvPr id="69634" name="Picture 2" descr="C:\Users\Admin\Downloads\get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357298"/>
            <a:ext cx="3529584" cy="4389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214282" y="1571612"/>
            <a:ext cx="2071702" cy="1071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скакун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0" y="2786058"/>
            <a:ext cx="2428860" cy="1071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жеребец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215074" y="1285860"/>
            <a:ext cx="2286016" cy="1071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кобыла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572264" y="2571744"/>
            <a:ext cx="2071702" cy="1071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коняга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42844" y="3929066"/>
            <a:ext cx="2071702" cy="1071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рысак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00034" y="5357826"/>
            <a:ext cx="2071702" cy="1071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мерин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071802" y="5786430"/>
            <a:ext cx="2643206" cy="1071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иноходец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286512" y="5286388"/>
            <a:ext cx="2071702" cy="1071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572264" y="4000504"/>
            <a:ext cx="2071702" cy="1071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кляча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4714884"/>
            <a:ext cx="3071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Инцитат</a:t>
            </a:r>
            <a:r>
              <a:rPr lang="ru-RU" sz="2800" b="1" dirty="0" smtClean="0"/>
              <a:t> (Быстроногий) 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4282" y="1785926"/>
            <a:ext cx="392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 </a:t>
            </a:r>
            <a:r>
              <a:rPr lang="ru-RU" sz="3200" dirty="0" smtClean="0"/>
              <a:t>Любимец римского диктатора</a:t>
            </a:r>
            <a:endParaRPr lang="ru-RU" sz="3200" dirty="0"/>
          </a:p>
        </p:txBody>
      </p:sp>
      <p:pic>
        <p:nvPicPr>
          <p:cNvPr id="7170" name="Picture 2" descr="C:\Users\Admin\Downloads\km_caligul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857232"/>
            <a:ext cx="3810000" cy="5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428736"/>
            <a:ext cx="407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Любимый конь Александра Македонского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28596" y="4643446"/>
            <a:ext cx="357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Буцефал (</a:t>
            </a:r>
            <a:r>
              <a:rPr lang="ru-RU" sz="3200" b="1" dirty="0" err="1" smtClean="0"/>
              <a:t>Бычьеголовый</a:t>
            </a:r>
            <a:r>
              <a:rPr lang="ru-RU" sz="3200" b="1" dirty="0" smtClean="0"/>
              <a:t>) </a:t>
            </a:r>
            <a:endParaRPr lang="ru-RU" sz="3200" b="1" dirty="0"/>
          </a:p>
        </p:txBody>
      </p:sp>
      <p:pic>
        <p:nvPicPr>
          <p:cNvPr id="67587" name="Picture 3" descr="D:\Драйвера\100128_rfoster_mp_his_greek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428604"/>
            <a:ext cx="43053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km_petr1_lizet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57166"/>
            <a:ext cx="4484370" cy="60182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4714884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Лизетта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1857364"/>
            <a:ext cx="31441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Любимый конь </a:t>
            </a:r>
          </a:p>
          <a:p>
            <a:r>
              <a:rPr lang="ru-RU" sz="3200" dirty="0" smtClean="0"/>
              <a:t>Петра Великого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330026694634_5c238007ee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2571744"/>
            <a:ext cx="8643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Пословицы и поговорки о лошадях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райвера\Дареному кон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905148"/>
            <a:ext cx="4318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http://www.snowball.ru/pony/img/bonus2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4067175" cy="316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9512" y="4077072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Дарёному коню в зубы не смотрят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428604"/>
            <a:ext cx="44291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Подарок не обсуждают, принимают с благодарностью то, что дарят. 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://www.snowball.ru/pony/img/bonus3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0"/>
            <a:ext cx="5375722" cy="494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772816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Ошибаться может каждый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4941168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Конь о четырёх ногах, 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да спотыкается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628800"/>
            <a:ext cx="36433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Старый конь борозды не портит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4857760"/>
            <a:ext cx="85011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Человек с большим опытом отлично справится с тем, за что возьмется. Говорится чаще, когда за дело наравне с молодыми берется старый, опытный, знающий человек. </a:t>
            </a:r>
            <a:endParaRPr lang="ru-RU" sz="2800" b="1" dirty="0"/>
          </a:p>
        </p:txBody>
      </p:sp>
      <p:pic>
        <p:nvPicPr>
          <p:cNvPr id="6146" name="Picture 2" descr="C:\Users\Admin\Downloads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940126"/>
            <a:ext cx="4937760" cy="3703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714488"/>
            <a:ext cx="39290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200" b="1" dirty="0" smtClean="0"/>
              <a:t>Какая пословица</a:t>
            </a:r>
          </a:p>
          <a:p>
            <a:r>
              <a:rPr lang="ru-RU" sz="3200" b="1" dirty="0" smtClean="0"/>
              <a:t> о людях, хорошо кушающих, но не прибавляющих в весе? 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11960" y="5214951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Не в коня корм</a:t>
            </a:r>
          </a:p>
        </p:txBody>
      </p:sp>
      <p:pic>
        <p:nvPicPr>
          <p:cNvPr id="3074" name="Picture 2" descr="C:\Users\Admin\Downloads\nabratj-ves.jpg"/>
          <p:cNvPicPr>
            <a:picLocks noChangeAspect="1" noChangeArrowheads="1"/>
          </p:cNvPicPr>
          <p:nvPr/>
        </p:nvPicPr>
        <p:blipFill>
          <a:blip r:embed="rId2" cstate="print"/>
          <a:srcRect l="886" r="6201"/>
          <a:stretch>
            <a:fillRect/>
          </a:stretch>
        </p:blipFill>
        <p:spPr bwMode="auto">
          <a:xfrm>
            <a:off x="4214810" y="1500174"/>
            <a:ext cx="4757688" cy="336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райвера\x_c4205c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714356"/>
            <a:ext cx="3875278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11560" y="1988840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В какой пословице отстаиваются лошадиные интересы ?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snowball.ru/pony/img/bonus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7453789" cy="335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71600" y="450057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Баба с возу – кобыле легче.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Admin\Downloads\330026694634_5c238007ee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85852" y="2857496"/>
            <a:ext cx="6786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Поговорим о лошадях…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772816"/>
            <a:ext cx="3603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Конь не валялся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4455696"/>
            <a:ext cx="3961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Ничего ещё не начато, не готово</a:t>
            </a:r>
            <a:endParaRPr lang="ru-RU" sz="3200" b="1" dirty="0"/>
          </a:p>
        </p:txBody>
      </p:sp>
      <p:pic>
        <p:nvPicPr>
          <p:cNvPr id="1026" name="Picture 2" descr="D:\Драйвера\JPG_h5nmg8wz-300x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700808"/>
            <a:ext cx="4429125" cy="3425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7" y="1772816"/>
            <a:ext cx="3071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Коней на переправе не меняют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5786" y="4572008"/>
            <a:ext cx="7746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 решающий для дела момент не меняют ни планы, ни людей</a:t>
            </a:r>
            <a:endParaRPr lang="ru-RU" sz="3200" b="1" dirty="0"/>
          </a:p>
        </p:txBody>
      </p:sp>
      <p:pic>
        <p:nvPicPr>
          <p:cNvPr id="5122" name="Picture 2" descr="C:\Users\Admin\Downloads\23 Herd crossing Layton Cre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000108"/>
            <a:ext cx="5193792" cy="351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204864"/>
            <a:ext cx="29289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Не пришей кобыле хвост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4929198"/>
            <a:ext cx="82153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Выражение употребляется по отношению к чему-либо совершенно неуместному, бесполезному, бессмысленному, несуразному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099" name="Picture 3" descr="C:\Users\Admin\Downloads\sh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571612"/>
            <a:ext cx="5417820" cy="3164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204864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Тёмная лошадка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143512"/>
            <a:ext cx="8463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 человеке, чьи  качества, возможности неясны, неизвестны. </a:t>
            </a:r>
            <a:endParaRPr lang="ru-RU" sz="3200" b="1" dirty="0"/>
          </a:p>
        </p:txBody>
      </p:sp>
      <p:pic>
        <p:nvPicPr>
          <p:cNvPr id="5122" name="Picture 2" descr="C:\Users\Admin\Downloads\kak_ricovat_kovboya_na_loshad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500042"/>
            <a:ext cx="6248400" cy="4686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916832"/>
            <a:ext cx="46434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Была бы лошадь, а хомут найдется</a:t>
            </a:r>
          </a:p>
        </p:txBody>
      </p:sp>
      <p:pic>
        <p:nvPicPr>
          <p:cNvPr id="3075" name="Picture 3" descr="C:\Users\Admin\Downloads\imag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57166"/>
            <a:ext cx="3809143" cy="493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8596" y="5214950"/>
            <a:ext cx="8215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Было бы желание работать, а что сделать, всегда найдётся.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1571612"/>
            <a:ext cx="4143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Поставить не на ту лошадь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5720" y="4500570"/>
            <a:ext cx="87154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Проигрыш, а в переносном значении употребляется, когда корыстные  расчеты человека оказываются неверными, когда он грубо ошибается в своих надеждах, допускает промах.</a:t>
            </a:r>
            <a:endParaRPr lang="ru-RU" sz="2800" b="1" dirty="0"/>
          </a:p>
        </p:txBody>
      </p:sp>
      <p:pic>
        <p:nvPicPr>
          <p:cNvPr id="4098" name="Picture 2" descr="C:\Users\Admin\Downloads\ehzrAFKqj6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28604"/>
            <a:ext cx="2400580" cy="4004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райвера\beeb768be84d.jpg"/>
          <p:cNvPicPr>
            <a:picLocks noChangeAspect="1" noChangeArrowheads="1"/>
          </p:cNvPicPr>
          <p:nvPr/>
        </p:nvPicPr>
        <p:blipFill>
          <a:blip r:embed="rId2" cstate="print"/>
          <a:srcRect t="21465"/>
          <a:stretch>
            <a:fillRect/>
          </a:stretch>
        </p:blipFill>
        <p:spPr bwMode="auto">
          <a:xfrm>
            <a:off x="1357290" y="1428736"/>
            <a:ext cx="6400800" cy="376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142976" y="500043"/>
            <a:ext cx="7215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Бред сивой кобылы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159" y="5286388"/>
            <a:ext cx="8429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Выражение, обозначающее глупое высказывание, полную ерунду, чушь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330026694634_5c238007ee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2571744"/>
            <a:ext cx="8643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Путешествие в историю…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28596" y="1000108"/>
            <a:ext cx="742955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  Учились бы, на старших глядя: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  Мы, например, или покойник дядя,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  Максим Петрович: он не то на серебре,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  На золоте едал; сто человек к услугам;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  Весь в орденах;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езжал-то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вечно цугом;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  Век при дворе, да при каком дворе!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  Тогда не то, что ныне,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  При государыне служил Екатерине.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3174" y="5214950"/>
            <a:ext cx="392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Что такое ЦУГ?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D:\Драйвера\6horse_hitch_xw52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928670"/>
            <a:ext cx="6472062" cy="430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1472" y="5572140"/>
            <a:ext cx="8286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Цуг</a:t>
            </a:r>
            <a:r>
              <a:rPr lang="ru-RU" sz="2800" dirty="0" smtClean="0"/>
              <a:t> – богатый выезд, несколько пар лошадей, </a:t>
            </a:r>
          </a:p>
          <a:p>
            <a:pPr algn="ctr"/>
            <a:r>
              <a:rPr lang="ru-RU" sz="2800" dirty="0" smtClean="0"/>
              <a:t>запряжённых одна за другой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214422"/>
            <a:ext cx="43577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Как называется мифическое существо –получеловек-полулошадь?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57224" y="4882044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Кентавр </a:t>
            </a:r>
            <a:endParaRPr lang="ru-RU" sz="2800" b="1" dirty="0"/>
          </a:p>
        </p:txBody>
      </p:sp>
      <p:pic>
        <p:nvPicPr>
          <p:cNvPr id="1026" name="Picture 2" descr="D:\Драйвера\08255b8878685d11fab6c7b082c76e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857232"/>
            <a:ext cx="3810000" cy="504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1000108"/>
            <a:ext cx="63579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Так думал молодой повеса, </a:t>
            </a:r>
            <a:br>
              <a:rPr lang="ru-RU" sz="3200" dirty="0" smtClean="0"/>
            </a:br>
            <a:r>
              <a:rPr lang="ru-RU" sz="3200" dirty="0" smtClean="0"/>
              <a:t>Летя в пыли на почтовых, </a:t>
            </a:r>
            <a:br>
              <a:rPr lang="ru-RU" sz="3200" dirty="0" smtClean="0"/>
            </a:br>
            <a:r>
              <a:rPr lang="ru-RU" sz="3200" dirty="0" smtClean="0"/>
              <a:t>Всевышней волею </a:t>
            </a:r>
            <a:r>
              <a:rPr lang="ru-RU" sz="3200" dirty="0" err="1" smtClean="0"/>
              <a:t>Зевеса</a:t>
            </a:r>
            <a:r>
              <a:rPr lang="ru-RU" sz="3200" dirty="0" smtClean="0"/>
              <a:t> </a:t>
            </a:r>
            <a:br>
              <a:rPr lang="ru-RU" sz="3200" dirty="0" smtClean="0"/>
            </a:br>
            <a:r>
              <a:rPr lang="ru-RU" sz="3200" dirty="0" smtClean="0"/>
              <a:t>Наследник всех своих родных. 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28794" y="3929066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На </a:t>
            </a:r>
            <a:r>
              <a:rPr lang="ru-RU" sz="2800" b="1" dirty="0" smtClean="0"/>
              <a:t>ПОЧТОВЫХ  - э</a:t>
            </a:r>
            <a:r>
              <a:rPr lang="ru-RU" sz="2800" dirty="0" smtClean="0"/>
              <a:t>то как?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Драйвера\pochtovaya-kare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85728"/>
            <a:ext cx="6430456" cy="4467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85720" y="4786322"/>
            <a:ext cx="84296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На </a:t>
            </a:r>
            <a:r>
              <a:rPr lang="ru-RU" sz="2800" b="1" dirty="0" smtClean="0"/>
              <a:t>почтовых</a:t>
            </a:r>
            <a:r>
              <a:rPr lang="ru-RU" sz="2800" dirty="0" smtClean="0"/>
              <a:t> – на казённых лошадях, которые сменялись на каждой станции, и потому путешествие совершалось гораздо быстрее, чем на собственных лошадях.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1714488"/>
            <a:ext cx="556447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Бразды пушистые взрывая,</a:t>
            </a:r>
          </a:p>
          <a:p>
            <a:r>
              <a:rPr lang="ru-RU" sz="3200" dirty="0" smtClean="0"/>
              <a:t>Летит кибитка удалая:</a:t>
            </a:r>
          </a:p>
          <a:p>
            <a:r>
              <a:rPr lang="ru-RU" sz="3200" dirty="0" smtClean="0"/>
              <a:t>Ямщик сидит на облучке</a:t>
            </a:r>
          </a:p>
          <a:p>
            <a:r>
              <a:rPr lang="ru-RU" sz="3200" dirty="0" smtClean="0"/>
              <a:t>В тулупе, в красном кушаке…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86050" y="5000636"/>
            <a:ext cx="3627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На облучке – это где?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5143512"/>
            <a:ext cx="6858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Облучок </a:t>
            </a:r>
            <a:r>
              <a:rPr lang="ru-RU" sz="3200" dirty="0" smtClean="0"/>
              <a:t>– сиденье для кучера в передке экипажа.</a:t>
            </a:r>
            <a:endParaRPr lang="ru-RU" sz="3200" dirty="0"/>
          </a:p>
        </p:txBody>
      </p:sp>
      <p:pic>
        <p:nvPicPr>
          <p:cNvPr id="63490" name="Picture 2" descr="D:\Драйвера\77012571_2967035_picture_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7086600" cy="4299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714356"/>
            <a:ext cx="885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Из чего состоит сбруя для упряжки в повозку?</a:t>
            </a:r>
            <a:endParaRPr lang="ru-RU" sz="3200" dirty="0"/>
          </a:p>
        </p:txBody>
      </p:sp>
      <p:pic>
        <p:nvPicPr>
          <p:cNvPr id="66562" name="Picture 2" descr="D:\Драйвера\44c64a45-6b95-4542-abdc-40fbe8210a0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857364"/>
            <a:ext cx="6616065" cy="4401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Драйвера\ris26.jpg"/>
          <p:cNvPicPr>
            <a:picLocks noChangeAspect="1" noChangeArrowheads="1"/>
          </p:cNvPicPr>
          <p:nvPr/>
        </p:nvPicPr>
        <p:blipFill>
          <a:blip r:embed="rId2" cstate="print"/>
          <a:srcRect l="540" t="8091" b="5201"/>
          <a:stretch>
            <a:fillRect/>
          </a:stretch>
        </p:blipFill>
        <p:spPr bwMode="auto">
          <a:xfrm>
            <a:off x="1500166" y="214290"/>
            <a:ext cx="6631740" cy="5401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28662" y="1142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5643578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1 - узда с поводьями; 2 - хомут с гужами; 3 - дуга; 4 - седелка с подпругой; 5 - шлея; 6 - чересседельник с подбрюшником; 7 - вожжи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928670"/>
            <a:ext cx="8715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Из чего состоит сбруя для верховой езды?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286644" y="4357694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удила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85786" y="2428868"/>
            <a:ext cx="188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подпруга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85786" y="3643314"/>
            <a:ext cx="137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седло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4714884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стремя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072330" y="2428868"/>
            <a:ext cx="171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повод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072330" y="3143248"/>
            <a:ext cx="2071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налобник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57224" y="5715016"/>
            <a:ext cx="1494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шпоры</a:t>
            </a:r>
            <a:endParaRPr lang="ru-RU" sz="3200" dirty="0"/>
          </a:p>
        </p:txBody>
      </p:sp>
      <p:pic>
        <p:nvPicPr>
          <p:cNvPr id="64515" name="Picture 3" descr="D:\Драйвера\40187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143116"/>
            <a:ext cx="5321741" cy="4412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Прямая со стрелкой 12"/>
          <p:cNvCxnSpPr>
            <a:stCxn id="7" idx="1"/>
          </p:cNvCxnSpPr>
          <p:nvPr/>
        </p:nvCxnSpPr>
        <p:spPr>
          <a:xfrm rot="10800000" flipV="1">
            <a:off x="5643570" y="2721256"/>
            <a:ext cx="1428760" cy="9934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rot="10800000" flipV="1">
            <a:off x="6715140" y="3435636"/>
            <a:ext cx="357190" cy="3505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3" idx="1"/>
          </p:cNvCxnSpPr>
          <p:nvPr/>
        </p:nvCxnSpPr>
        <p:spPr>
          <a:xfrm rot="10800000">
            <a:off x="6500826" y="4357694"/>
            <a:ext cx="785818" cy="292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143108" y="3929066"/>
            <a:ext cx="2071702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2000232" y="4786322"/>
            <a:ext cx="235745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9" idx="3"/>
          </p:cNvCxnSpPr>
          <p:nvPr/>
        </p:nvCxnSpPr>
        <p:spPr>
          <a:xfrm flipV="1">
            <a:off x="2351544" y="4429132"/>
            <a:ext cx="2149018" cy="157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64515" idx="1"/>
          </p:cNvCxnSpPr>
          <p:nvPr/>
        </p:nvCxnSpPr>
        <p:spPr>
          <a:xfrm rot="16200000" flipH="1">
            <a:off x="3070227" y="2355856"/>
            <a:ext cx="996813" cy="18638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330026694634_5c238007ee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00298" y="2500306"/>
            <a:ext cx="4273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Это интересно…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4929198"/>
            <a:ext cx="842968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Самая маленькая порода лошадей в мире</a:t>
            </a:r>
            <a:r>
              <a:rPr lang="ru-RU" sz="2400" dirty="0" smtClean="0"/>
              <a:t> – пони </a:t>
            </a:r>
            <a:r>
              <a:rPr lang="ru-RU" sz="2400" dirty="0" err="1" smtClean="0"/>
              <a:t>фалабелла</a:t>
            </a:r>
            <a:r>
              <a:rPr lang="ru-RU" sz="2400" dirty="0" smtClean="0"/>
              <a:t>. Самая маленькая </a:t>
            </a:r>
            <a:r>
              <a:rPr lang="ru-RU" sz="2400" dirty="0" err="1" smtClean="0"/>
              <a:t>фалабелла</a:t>
            </a:r>
            <a:r>
              <a:rPr lang="ru-RU" sz="2400" dirty="0" smtClean="0"/>
              <a:t> была зарегистрирована в 1975 году - жеребец </a:t>
            </a:r>
            <a:r>
              <a:rPr lang="ru-RU" sz="2400" dirty="0" err="1" smtClean="0"/>
              <a:t>Литтл</a:t>
            </a:r>
            <a:r>
              <a:rPr lang="ru-RU" sz="2400" dirty="0" smtClean="0"/>
              <a:t> </a:t>
            </a:r>
            <a:r>
              <a:rPr lang="ru-RU" sz="2400" dirty="0" err="1" smtClean="0"/>
              <a:t>Памкин</a:t>
            </a:r>
            <a:r>
              <a:rPr lang="ru-RU" sz="2400" dirty="0" smtClean="0"/>
              <a:t>. Его </a:t>
            </a:r>
            <a:r>
              <a:rPr lang="ru-RU" sz="2400" b="1" dirty="0" smtClean="0"/>
              <a:t>рост был 35,5 см, а вес – 9,07 кг!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                          </a:t>
            </a:r>
            <a:endParaRPr lang="ru-RU" sz="2800" dirty="0"/>
          </a:p>
        </p:txBody>
      </p:sp>
      <p:pic>
        <p:nvPicPr>
          <p:cNvPr id="2050" name="Picture 2" descr="C:\Users\Admin\Downloads\poniraro2l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57166"/>
            <a:ext cx="609904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10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428604"/>
            <a:ext cx="5238750" cy="39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2845" y="4857760"/>
            <a:ext cx="87868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Самой высокой в мире лошадью</a:t>
            </a:r>
            <a:r>
              <a:rPr lang="ru-RU" sz="2400" dirty="0" smtClean="0"/>
              <a:t> считается тяжеловоз по кличке </a:t>
            </a:r>
            <a:r>
              <a:rPr lang="ru-RU" sz="2400" dirty="0" err="1" smtClean="0"/>
              <a:t>Сэмпсон-Мамонт</a:t>
            </a:r>
            <a:r>
              <a:rPr lang="ru-RU" sz="2400" dirty="0" smtClean="0"/>
              <a:t>.  Он родился в Великобритании в 1846 году.  В четырехлетнем возрасте его </a:t>
            </a:r>
            <a:r>
              <a:rPr lang="ru-RU" sz="2400" b="1" dirty="0" smtClean="0"/>
              <a:t>рост равнялся 2-м метрам и 19 сантиметрам</a:t>
            </a:r>
            <a:r>
              <a:rPr lang="ru-RU" sz="24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980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Как зовут мифического крылатого коня?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71539" y="4953482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Пегас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2050" name="Picture 2" descr="D:\Драйвера\a68f68e70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44824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Users\Admin\Downloads\9606b4a9c7_56914826_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57166"/>
            <a:ext cx="6134100" cy="4385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42976" y="5000636"/>
            <a:ext cx="7429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Конь по имени </a:t>
            </a:r>
            <a:r>
              <a:rPr lang="ru-RU" sz="2400" b="1" dirty="0" smtClean="0"/>
              <a:t>Радар</a:t>
            </a:r>
            <a:r>
              <a:rPr lang="ru-RU" sz="2400" dirty="0" smtClean="0"/>
              <a:t>                                                                 ( рост лошади в холке  — 2 метра)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10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85728"/>
            <a:ext cx="5715000" cy="433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2844" y="4714884"/>
            <a:ext cx="87868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Самой большой лошадью в мире признан</a:t>
            </a:r>
            <a:r>
              <a:rPr lang="ru-RU" sz="2400" dirty="0" smtClean="0"/>
              <a:t> жеребец бельгийской породы  Бруклин </a:t>
            </a:r>
            <a:r>
              <a:rPr lang="ru-RU" sz="2400" dirty="0" err="1" smtClean="0"/>
              <a:t>Сьюприм</a:t>
            </a:r>
            <a:r>
              <a:rPr lang="ru-RU" sz="2400" dirty="0" smtClean="0"/>
              <a:t> . В возрасте 10 лет был </a:t>
            </a:r>
            <a:r>
              <a:rPr lang="ru-RU" sz="2400" b="1" dirty="0" smtClean="0"/>
              <a:t>ростом 1,98 м (в холке) и весил 1451 кг!</a:t>
            </a:r>
            <a:r>
              <a:rPr lang="ru-RU" sz="2400" dirty="0" smtClean="0"/>
              <a:t>  Он носил  огромные подковы, общий вес которых составлял 13,6 кг.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4071942"/>
            <a:ext cx="77867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Форс </a:t>
            </a:r>
            <a:r>
              <a:rPr lang="ru-RU" sz="2800" dirty="0" smtClean="0"/>
              <a:t>- жеребец советской тяжеловозной породы. В 1951 году установил рекорд по грузоподъёмности, до сих пор оставшийся непобитым. Он провёз на 35 метров груз весом 23 тонны.</a:t>
            </a:r>
            <a:endParaRPr lang="ru-RU" sz="2800" dirty="0"/>
          </a:p>
        </p:txBody>
      </p:sp>
      <p:pic>
        <p:nvPicPr>
          <p:cNvPr id="16385" name="Picture 1" descr="C:\Users\Admin\Downloads\485e21f93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14356"/>
            <a:ext cx="7376160" cy="289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500570"/>
            <a:ext cx="7572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Жеребец по кличке </a:t>
            </a:r>
            <a:r>
              <a:rPr lang="ru-RU" sz="2400" dirty="0" err="1" smtClean="0"/>
              <a:t>Самтинг</a:t>
            </a:r>
            <a:r>
              <a:rPr lang="ru-RU" sz="2400" dirty="0" smtClean="0"/>
              <a:t> в 1975 году  стал </a:t>
            </a:r>
            <a:r>
              <a:rPr lang="ru-RU" sz="2400" b="1" dirty="0" smtClean="0"/>
              <a:t>рекордсменом среди лошадей по прыжкам в длину</a:t>
            </a:r>
            <a:r>
              <a:rPr lang="ru-RU" sz="2400" dirty="0" smtClean="0"/>
              <a:t>. В городе Йоханнесбурге он преодолел ров с водой, ш</a:t>
            </a:r>
            <a:r>
              <a:rPr lang="ru-RU" sz="2400" b="1" dirty="0" smtClean="0"/>
              <a:t>ирина которого равнялась 8,4 м.</a:t>
            </a:r>
            <a:r>
              <a:rPr lang="ru-RU" sz="2400" dirty="0" smtClean="0"/>
              <a:t> 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3426" name="Picture 2" descr="C:\Users\Admin\Downloads\707f675370_56916789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214422"/>
            <a:ext cx="5877878" cy="258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4500570"/>
            <a:ext cx="8001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Самый высокий прыжок лошади - </a:t>
            </a:r>
            <a:r>
              <a:rPr lang="ru-RU" sz="2400" dirty="0" smtClean="0"/>
              <a:t> 2,47 м. Именно такой результат показал жеребец  </a:t>
            </a:r>
            <a:r>
              <a:rPr lang="ru-RU" sz="2400" dirty="0" err="1" smtClean="0"/>
              <a:t>Уасо</a:t>
            </a:r>
            <a:r>
              <a:rPr lang="ru-RU" sz="2400" dirty="0" smtClean="0"/>
              <a:t>, находившийся под седлом </a:t>
            </a:r>
            <a:r>
              <a:rPr lang="ru-RU" sz="2400" dirty="0" err="1" smtClean="0"/>
              <a:t>Моралеса</a:t>
            </a:r>
            <a:r>
              <a:rPr lang="ru-RU" sz="2400" dirty="0" smtClean="0"/>
              <a:t>, на соревнованиях в Чили (1949 г).</a:t>
            </a:r>
            <a:br>
              <a:rPr lang="ru-RU" sz="2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5474" name="Picture 2" descr="C:\Users\Admin\Downloads\10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500042"/>
            <a:ext cx="5715000" cy="387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Admin\Downloads\7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14290"/>
            <a:ext cx="57150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714884"/>
            <a:ext cx="89297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Самой дорогой лошадью в истории  </a:t>
            </a:r>
            <a:r>
              <a:rPr lang="ru-RU" sz="2400" dirty="0" smtClean="0"/>
              <a:t>стал 3-х летний чистокровный английский жеребец Шариф </a:t>
            </a:r>
            <a:r>
              <a:rPr lang="ru-RU" sz="2400" dirty="0" err="1" smtClean="0"/>
              <a:t>Дансер</a:t>
            </a:r>
            <a:r>
              <a:rPr lang="ru-RU" sz="2400" dirty="0" smtClean="0"/>
              <a:t>, победитель двух соревнований (скачек короля Георга VII и ирландского Дерби). </a:t>
            </a:r>
            <a:r>
              <a:rPr lang="ru-RU" sz="2400" dirty="0" err="1" smtClean="0"/>
              <a:t>Aль</a:t>
            </a:r>
            <a:r>
              <a:rPr lang="ru-RU" sz="2400" dirty="0" smtClean="0"/>
              <a:t> </a:t>
            </a:r>
            <a:r>
              <a:rPr lang="ru-RU" sz="2400" dirty="0" err="1" smtClean="0"/>
              <a:t>Мактум</a:t>
            </a:r>
            <a:r>
              <a:rPr lang="ru-RU" sz="2400" dirty="0" smtClean="0"/>
              <a:t> </a:t>
            </a:r>
            <a:r>
              <a:rPr lang="ru-RU" sz="2400" dirty="0" err="1" smtClean="0"/>
              <a:t>шейx</a:t>
            </a:r>
            <a:r>
              <a:rPr lang="ru-RU" sz="2400" dirty="0" smtClean="0"/>
              <a:t> </a:t>
            </a:r>
            <a:r>
              <a:rPr lang="ru-RU" sz="2400" dirty="0" err="1" smtClean="0"/>
              <a:t>Xамдан</a:t>
            </a:r>
            <a:r>
              <a:rPr lang="ru-RU" sz="2400" dirty="0" smtClean="0"/>
              <a:t> в 1983 году приобрел его за </a:t>
            </a:r>
            <a:r>
              <a:rPr lang="ru-RU" sz="2400" b="1" dirty="0" smtClean="0"/>
              <a:t>40 миллионов долларов</a:t>
            </a:r>
            <a:r>
              <a:rPr lang="ru-RU" sz="2400" dirty="0" smtClean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4714884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Липицианские</a:t>
            </a:r>
            <a:r>
              <a:rPr lang="ru-RU" sz="2400" b="1" dirty="0" smtClean="0"/>
              <a:t> кони. </a:t>
            </a:r>
            <a:r>
              <a:rPr lang="ru-RU" sz="2400" dirty="0" smtClean="0"/>
              <a:t>В </a:t>
            </a:r>
            <a:r>
              <a:rPr lang="ru-RU" sz="2400" dirty="0" err="1" smtClean="0"/>
              <a:t>Штирии</a:t>
            </a:r>
            <a:r>
              <a:rPr lang="ru-RU" sz="2400" dirty="0" smtClean="0"/>
              <a:t> (Австрия) выращивают и воспитывают ученых лошадей, танцующих вальсы в императорской резиденции в Вене. </a:t>
            </a:r>
            <a:endParaRPr lang="ru-RU" sz="2400" dirty="0"/>
          </a:p>
        </p:txBody>
      </p:sp>
      <p:pic>
        <p:nvPicPr>
          <p:cNvPr id="1026" name="Picture 2" descr="C:\Users\Admin\Downloads\lipitsianskaya-loshad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14286"/>
            <a:ext cx="6272784" cy="4202765"/>
          </a:xfrm>
          <a:prstGeom prst="rect">
            <a:avLst/>
          </a:prstGeom>
          <a:noFill/>
        </p:spPr>
      </p:pic>
      <p:pic>
        <p:nvPicPr>
          <p:cNvPr id="1027" name="Picture 3" descr="C:\Users\Admin\Downloads\lipitsianskaya-loshad-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14290"/>
            <a:ext cx="6858000" cy="4270248"/>
          </a:xfrm>
          <a:prstGeom prst="rect">
            <a:avLst/>
          </a:prstGeom>
          <a:noFill/>
        </p:spPr>
      </p:pic>
      <p:pic>
        <p:nvPicPr>
          <p:cNvPr id="1028" name="Picture 4" descr="C:\Users\Admin\Downloads\lipitsianskaya-losha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42852"/>
            <a:ext cx="7498080" cy="4457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330026694634_5c238007ee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18" y="2214554"/>
            <a:ext cx="5489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Памятники лошадям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18223964_loshad_min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85728"/>
            <a:ext cx="6632448" cy="497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28728" y="5857892"/>
            <a:ext cx="452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Памятник «Лошадь и воробей» в Минске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6908800" cy="488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58" y="5214950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Скульптура "Экипаж« в Минске </a:t>
            </a:r>
            <a:r>
              <a:rPr lang="ru-RU" sz="2400" dirty="0" smtClean="0"/>
              <a:t>посвящена лошадям, которые погибли в битве при Аустерлице(в этой битве погибли более 20 тысяч человек и около 5 тысяч лошадей. 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857232"/>
            <a:ext cx="300039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Мифическое существо в виде коня с одним рогом, выходящим изо лба, символизирует целомудрие.</a:t>
            </a:r>
            <a:r>
              <a:rPr lang="ru-RU" dirty="0" smtClean="0"/>
              <a:t> </a:t>
            </a:r>
          </a:p>
          <a:p>
            <a:r>
              <a:rPr lang="ru-RU" sz="2800" dirty="0" smtClean="0"/>
              <a:t>                                          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D:\Драйвера\103863395_large_edinor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857232"/>
            <a:ext cx="5613400" cy="4214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143372" y="5429264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Единорог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512" y="5445224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Памятник М.Шолохову и плывущим лошадям в Москве на Гоголевском бульваре.</a:t>
            </a:r>
          </a:p>
          <a:p>
            <a:pPr algn="ctr"/>
            <a:r>
              <a:rPr lang="ru-RU" sz="2000" dirty="0" smtClean="0"/>
              <a:t>Скульптор – Александр Рукавишников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620688"/>
            <a:ext cx="6248400" cy="46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Одесс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143248"/>
            <a:ext cx="4089400" cy="306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71538" y="6286520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Одессе</a:t>
            </a:r>
            <a:endParaRPr lang="ru-RU" sz="2400" dirty="0"/>
          </a:p>
        </p:txBody>
      </p:sp>
      <p:pic>
        <p:nvPicPr>
          <p:cNvPr id="4099" name="Picture 3" descr="C:\Users\Admin\Downloads\в соч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160" y="1500174"/>
            <a:ext cx="4815840" cy="3175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14942" y="4929198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Сочи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00100" y="78579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Памятники барону </a:t>
            </a:r>
            <a:r>
              <a:rPr lang="ru-RU" sz="2800" dirty="0" err="1" smtClean="0"/>
              <a:t>Мюнхаузену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f_18038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14290"/>
            <a:ext cx="4154329" cy="619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 descr="C:\Users\Admin\Downloads\На родине Мюнхгаузена в Боденвердер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42918"/>
            <a:ext cx="4533900" cy="34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034" y="4714884"/>
            <a:ext cx="39339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На родине барона в городе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 err="1" smtClean="0"/>
              <a:t>Боденвердер</a:t>
            </a:r>
            <a:endParaRPr lang="ru-RU" sz="2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14290"/>
            <a:ext cx="4572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4282" y="5013176"/>
            <a:ext cx="40719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Памятник «Конь в пальто» в Москве       (у ипподрома) и</a:t>
            </a:r>
          </a:p>
          <a:p>
            <a:r>
              <a:rPr lang="ru-RU" sz="2800" b="1" dirty="0" smtClean="0"/>
              <a:t> в Сочи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38100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райвера\getImage (8).jpg"/>
          <p:cNvPicPr>
            <a:picLocks noChangeAspect="1" noChangeArrowheads="1"/>
          </p:cNvPicPr>
          <p:nvPr/>
        </p:nvPicPr>
        <p:blipFill>
          <a:blip r:embed="rId2" cstate="print"/>
          <a:srcRect l="1772" b="112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райвера\getImag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1422" cy="6910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1429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Использованные интернет- ресурсы: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714356"/>
            <a:ext cx="85725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Шаблон для слайдов 5,22, 35, 39, 43, 57, 67, 77 – </a:t>
            </a:r>
            <a:r>
              <a:rPr lang="en-US" sz="2000" dirty="0" smtClean="0">
                <a:latin typeface="+mj-lt"/>
              </a:rPr>
              <a:t>http://detsad-kitty.ru/shablon/6369-zimnie-shablony-2-v-png.html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Слайды 1, 2,20,21, 25,74,75- </a:t>
            </a:r>
            <a:r>
              <a:rPr lang="en-US" sz="2000" dirty="0" smtClean="0">
                <a:latin typeface="+mj-lt"/>
              </a:rPr>
              <a:t> www.odnoklassniki.ru/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6 - </a:t>
            </a:r>
            <a:r>
              <a:rPr lang="en-US" sz="2000" dirty="0" smtClean="0">
                <a:latin typeface="+mj-lt"/>
              </a:rPr>
              <a:t>http://sedrikdiggori.mybb.ru/viewtopic.php?id=100 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7 - </a:t>
            </a:r>
            <a:r>
              <a:rPr lang="en-US" sz="2000" dirty="0" smtClean="0">
                <a:latin typeface="+mj-lt"/>
              </a:rPr>
              <a:t>http://kosx.livejournal.com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8 -  </a:t>
            </a:r>
            <a:r>
              <a:rPr lang="en-US" sz="2000" dirty="0" smtClean="0">
                <a:latin typeface="+mj-lt"/>
              </a:rPr>
              <a:t>http://www.fotokoni.ru/89.html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9 - http://www.kurtsevo.ru/articles/article22.html</a:t>
            </a:r>
          </a:p>
          <a:p>
            <a:r>
              <a:rPr lang="ru-RU" sz="2000" dirty="0" smtClean="0">
                <a:latin typeface="+mj-lt"/>
              </a:rPr>
              <a:t>Слайд 10 - </a:t>
            </a:r>
            <a:r>
              <a:rPr lang="en-US" sz="2000" dirty="0" smtClean="0">
                <a:latin typeface="+mj-lt"/>
              </a:rPr>
              <a:t>http://www.confederazionecub.it/uploads/pics/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11 – </a:t>
            </a:r>
            <a:r>
              <a:rPr lang="en-US" sz="2000" dirty="0" smtClean="0">
                <a:latin typeface="+mj-lt"/>
              </a:rPr>
              <a:t>http://egida.by/_pu/20/92154366.jpg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12 - </a:t>
            </a:r>
            <a:r>
              <a:rPr lang="en-US" sz="2000" dirty="0" smtClean="0">
                <a:latin typeface="+mj-lt"/>
              </a:rPr>
              <a:t>http://www.zoovet.ru/petfoto.php?id=7964&amp;pid=636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13 - </a:t>
            </a:r>
            <a:r>
              <a:rPr lang="en-US" sz="2000" dirty="0" smtClean="0">
                <a:latin typeface="+mj-lt"/>
              </a:rPr>
              <a:t>http://fotopets.ru/publ/foto_loshadej/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14-  </a:t>
            </a:r>
            <a:r>
              <a:rPr lang="en-US" sz="2000" dirty="0" smtClean="0">
                <a:latin typeface="+mj-lt"/>
              </a:rPr>
              <a:t>http://www.liveinternet.ru/community/3855778/post142905778/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16 - </a:t>
            </a:r>
            <a:r>
              <a:rPr lang="en-US" sz="2000" dirty="0" smtClean="0">
                <a:latin typeface="+mj-lt"/>
              </a:rPr>
              <a:t>http://www.superomsk.ru/news/detail.php?print=Y&amp;ID=4603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15 - </a:t>
            </a:r>
            <a:r>
              <a:rPr lang="en-US" sz="2000" dirty="0" smtClean="0">
                <a:latin typeface="+mj-lt"/>
              </a:rPr>
              <a:t>http://www.sudarrb.com/old/soveti/chistkakopiti.html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17 -  </a:t>
            </a:r>
            <a:r>
              <a:rPr lang="en-US" sz="2000" dirty="0" smtClean="0">
                <a:latin typeface="+mj-lt"/>
              </a:rPr>
              <a:t>http://www.djagobon.ru/index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18 - </a:t>
            </a:r>
            <a:r>
              <a:rPr lang="en-US" sz="2000" dirty="0" smtClean="0">
                <a:latin typeface="+mj-lt"/>
              </a:rPr>
              <a:t>http://www.konmir.ru/data/catalog/1201701867_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19 – </a:t>
            </a:r>
            <a:r>
              <a:rPr lang="en-US" sz="2000" dirty="0" smtClean="0">
                <a:latin typeface="+mj-lt"/>
              </a:rPr>
              <a:t>http://technocredo.com/images/jizn-jivotnih2/loshadi/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Слайды 23, 30 - </a:t>
            </a:r>
            <a:r>
              <a:rPr lang="en-US" sz="2000" dirty="0" smtClean="0">
                <a:latin typeface="+mj-lt"/>
              </a:rPr>
              <a:t>http://paintingart.ru/gallery/v</a:t>
            </a:r>
            <a:r>
              <a:rPr lang="en-US" sz="2000" dirty="0" smtClean="0"/>
              <a:t>astetsov/7203.html</a:t>
            </a:r>
            <a:endParaRPr lang="ru-RU" sz="2000" dirty="0" smtClean="0"/>
          </a:p>
          <a:p>
            <a:r>
              <a:rPr lang="ru-RU" sz="2000" dirty="0" smtClean="0">
                <a:latin typeface="+mj-lt"/>
              </a:rPr>
              <a:t>Слайд  24 - </a:t>
            </a:r>
            <a:r>
              <a:rPr lang="en-US" sz="2000" dirty="0" smtClean="0">
                <a:latin typeface="+mj-lt"/>
              </a:rPr>
              <a:t>http://www.liveinternet.ru/users/tatiana5/post147754882</a:t>
            </a:r>
            <a:endParaRPr lang="ru-RU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57167"/>
            <a:ext cx="8784976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Слайд 26 – http://freelance.ru/img/portfolio/pics/00/0D/83/885739.jpg</a:t>
            </a:r>
          </a:p>
          <a:p>
            <a:r>
              <a:rPr lang="ru-RU" sz="2000" dirty="0" smtClean="0">
                <a:latin typeface="+mj-lt"/>
              </a:rPr>
              <a:t>Слайд 27 – </a:t>
            </a:r>
            <a:r>
              <a:rPr lang="en-US" sz="2000" dirty="0" smtClean="0">
                <a:latin typeface="+mj-lt"/>
              </a:rPr>
              <a:t>http://school-collection.edu.ru/catalog/res/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28 – </a:t>
            </a:r>
            <a:r>
              <a:rPr lang="en-US" sz="2000" dirty="0" smtClean="0">
                <a:latin typeface="+mj-lt"/>
              </a:rPr>
              <a:t>http://900igr.net/datai/psikhologija/Istorija-imeni/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29 - http://www.levadiya.ru/mir.htm?id=7007</a:t>
            </a:r>
          </a:p>
          <a:p>
            <a:r>
              <a:rPr lang="ru-RU" sz="2000" dirty="0" smtClean="0">
                <a:latin typeface="+mj-lt"/>
              </a:rPr>
              <a:t>Слайд 31 – </a:t>
            </a:r>
            <a:r>
              <a:rPr lang="en-US" sz="2000" dirty="0" smtClean="0">
                <a:latin typeface="+mj-lt"/>
              </a:rPr>
              <a:t>http://lyashenko-serg.livejournal.com/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32 –  </a:t>
            </a:r>
            <a:r>
              <a:rPr lang="en-US" sz="2000" dirty="0" smtClean="0">
                <a:latin typeface="+mj-lt"/>
              </a:rPr>
              <a:t>http://900igr.net/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33 – </a:t>
            </a:r>
            <a:r>
              <a:rPr lang="en-US" sz="2000" dirty="0" smtClean="0">
                <a:latin typeface="+mj-lt"/>
                <a:hlinkClick r:id="rId3"/>
              </a:rPr>
              <a:t>http://img-fotki.yandex.ru/get/5804/84337984.e/0_8579b_bd1365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34 - </a:t>
            </a:r>
            <a:r>
              <a:rPr lang="en-US" sz="2000" dirty="0" smtClean="0">
                <a:hlinkClick r:id="rId4"/>
              </a:rPr>
              <a:t>http://www.proza.ru/2012/01/17/1079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36 - </a:t>
            </a:r>
            <a:r>
              <a:rPr lang="en-US" sz="2000" dirty="0" smtClean="0">
                <a:latin typeface="+mj-lt"/>
              </a:rPr>
              <a:t>http://tphv.ru/vasnecov/bogatyri.jpg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37 - </a:t>
            </a:r>
            <a:r>
              <a:rPr lang="en-US" sz="2000" dirty="0" smtClean="0">
                <a:latin typeface="+mj-lt"/>
              </a:rPr>
              <a:t>http://baronesa.ucoz.ru/_fr/26/7020615.jpg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Слайд38 - </a:t>
            </a:r>
            <a:r>
              <a:rPr lang="en-US" sz="2000" dirty="0" smtClean="0">
                <a:latin typeface="+mj-lt"/>
              </a:rPr>
              <a:t>http://img-fotki.yandex.ru/get/4135/121447594.2d5/0_b732f_49f53dbf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 40 - </a:t>
            </a:r>
            <a:r>
              <a:rPr lang="en-US" sz="2000" dirty="0" smtClean="0">
                <a:latin typeface="+mj-lt"/>
              </a:rPr>
              <a:t>http://www.levadiya.ru/mir.htm?id=6890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41 - </a:t>
            </a:r>
            <a:r>
              <a:rPr lang="en-US" sz="2000" dirty="0" smtClean="0">
                <a:latin typeface="+mj-lt"/>
              </a:rPr>
              <a:t>http://www.shokoladnica.com.ua/index.php?id=2428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42 -  http://www.levadiya.ru/mir.htm?id=7007</a:t>
            </a:r>
          </a:p>
          <a:p>
            <a:r>
              <a:rPr lang="ru-RU" sz="2000" dirty="0" smtClean="0">
                <a:latin typeface="+mj-lt"/>
              </a:rPr>
              <a:t>Слайды 44,45, 49 - </a:t>
            </a:r>
            <a:r>
              <a:rPr lang="en-US" sz="2000" dirty="0" smtClean="0">
                <a:latin typeface="+mj-lt"/>
              </a:rPr>
              <a:t> http://www.snowball.ru/pony/?page=bonus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44 - </a:t>
            </a:r>
            <a:r>
              <a:rPr lang="en-US" sz="2000" dirty="0" smtClean="0">
                <a:latin typeface="+mj-lt"/>
              </a:rPr>
              <a:t>http://speculatelorinda.blogspot.ru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Слайд46 – </a:t>
            </a:r>
            <a:r>
              <a:rPr lang="en-US" sz="2000" dirty="0" smtClean="0">
                <a:latin typeface="+mj-lt"/>
              </a:rPr>
              <a:t>http://player.myshared.ru/276097/data/images/img7.jpg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/>
              <a:t>Слайд 47 – </a:t>
            </a:r>
            <a:r>
              <a:rPr lang="en-US" sz="2000" dirty="0" smtClean="0"/>
              <a:t>http://www.ja-zdorov.ru/blog/</a:t>
            </a:r>
            <a:endParaRPr lang="ru-RU" sz="2000" dirty="0" smtClean="0"/>
          </a:p>
          <a:p>
            <a:r>
              <a:rPr lang="ru-RU" sz="2000" dirty="0" smtClean="0"/>
              <a:t>Слайд 48 - </a:t>
            </a:r>
            <a:r>
              <a:rPr lang="en-US" sz="2000" dirty="0" smtClean="0"/>
              <a:t>http://prikol.poltava.info/?page=118</a:t>
            </a:r>
            <a:endParaRPr lang="ru-RU" sz="2000" dirty="0" smtClean="0"/>
          </a:p>
          <a:p>
            <a:r>
              <a:rPr lang="ru-RU" sz="2000" dirty="0" smtClean="0"/>
              <a:t>Слайд 50 - </a:t>
            </a:r>
            <a:r>
              <a:rPr lang="en-US" sz="2000" dirty="0" smtClean="0"/>
              <a:t>http://www.logoped.rationally.ru/wp-content/uploads/2013/10/</a:t>
            </a:r>
            <a:endParaRPr lang="ru-RU" sz="2000" dirty="0" smtClean="0"/>
          </a:p>
          <a:p>
            <a:endParaRPr lang="ru-RU" sz="2000" dirty="0" smtClean="0">
              <a:latin typeface="+mj-lt"/>
            </a:endParaRPr>
          </a:p>
          <a:p>
            <a:endParaRPr lang="ru-RU" sz="2000" dirty="0" smtClean="0">
              <a:latin typeface="+mj-lt"/>
            </a:endParaRPr>
          </a:p>
          <a:p>
            <a:endParaRPr lang="ru-RU" sz="2000" dirty="0" smtClean="0">
              <a:latin typeface="+mj-lt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858000"/>
            <a:ext cx="8109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57166"/>
            <a:ext cx="89297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Слайд 51 -</a:t>
            </a:r>
            <a:r>
              <a:rPr lang="en-US" sz="2000" dirty="0" smtClean="0">
                <a:latin typeface="+mj-lt"/>
              </a:rPr>
              <a:t>http://kab0sya.livejournal.com/310099.html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52 – </a:t>
            </a:r>
            <a:r>
              <a:rPr lang="en-US" sz="2000" dirty="0" smtClean="0">
                <a:latin typeface="+mj-lt"/>
              </a:rPr>
              <a:t>http://basik.ru/images/long_horses_tail/short.jpg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53 – </a:t>
            </a:r>
            <a:r>
              <a:rPr lang="en-US" sz="2000" dirty="0" smtClean="0">
                <a:latin typeface="+mj-lt"/>
              </a:rPr>
              <a:t>http://www.images.lesyadraw.ru/2013/03/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54 - </a:t>
            </a:r>
            <a:r>
              <a:rPr lang="en-US" sz="2000" dirty="0" smtClean="0">
                <a:latin typeface="+mj-lt"/>
              </a:rPr>
              <a:t>https://encrypted-tbn3.gstatic.com/images?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56- </a:t>
            </a:r>
            <a:r>
              <a:rPr lang="en-US" sz="2000" dirty="0" smtClean="0">
                <a:latin typeface="+mj-lt"/>
              </a:rPr>
              <a:t>http://content.foto.mail.ru/mail/musik.mur-mur/_answers/i-320.jpg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59 - </a:t>
            </a:r>
            <a:r>
              <a:rPr lang="en-US" sz="2000" dirty="0" smtClean="0">
                <a:latin typeface="+mj-lt"/>
              </a:rPr>
              <a:t>http://hod.vsau.ru/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61 -</a:t>
            </a:r>
            <a:r>
              <a:rPr lang="en-US" sz="2000" dirty="0" smtClean="0">
                <a:latin typeface="+mj-lt"/>
              </a:rPr>
              <a:t>http://www.timeexpress.ru/helpful_history.html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63 - </a:t>
            </a:r>
            <a:r>
              <a:rPr lang="en-US" sz="2000" dirty="0" smtClean="0">
                <a:latin typeface="+mj-lt"/>
              </a:rPr>
              <a:t>http://www.liveinternet.ru/users/3090603/rubric/1149956/profile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64 – </a:t>
            </a:r>
            <a:r>
              <a:rPr lang="en-US" sz="2000" dirty="0" smtClean="0">
                <a:latin typeface="+mj-lt"/>
              </a:rPr>
              <a:t>http://susanin.udm.ru/upload/iblock/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65 - </a:t>
            </a:r>
            <a:r>
              <a:rPr lang="en-US" sz="2000" dirty="0" smtClean="0">
                <a:latin typeface="+mj-lt"/>
              </a:rPr>
              <a:t>http://thehorses.ru/text/text_155.htm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Слайды   70, 72 - http://www.kurtsevo.ru/articles/article22.html</a:t>
            </a:r>
          </a:p>
          <a:p>
            <a:r>
              <a:rPr lang="ru-RU" sz="2000" dirty="0" smtClean="0">
                <a:latin typeface="+mj-lt"/>
              </a:rPr>
              <a:t>Слайды 68, 69,70,71,73,74,75- </a:t>
            </a:r>
            <a:r>
              <a:rPr lang="en-US" sz="2000" dirty="0" smtClean="0"/>
              <a:t>http://zooclub.ru/faq/show.php?id=2540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76 – </a:t>
            </a:r>
            <a:r>
              <a:rPr lang="en-US" sz="2000" dirty="0" smtClean="0"/>
              <a:t>http://www.animalsglobe.ru/lipitsianskaya-loshad/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77  - </a:t>
            </a:r>
            <a:r>
              <a:rPr lang="en-US" sz="2000" dirty="0" smtClean="0"/>
              <a:t>http://ru.wikipedia.org/wiki/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Слайды 78, 79 -</a:t>
            </a:r>
            <a:r>
              <a:rPr lang="en-US" sz="2000" dirty="0" smtClean="0"/>
              <a:t> http://www.ikirov.ru/journal/week-theme-art-pamyatniki-loshadyam.html</a:t>
            </a:r>
            <a:r>
              <a:rPr lang="ru-RU" sz="2000" dirty="0" smtClean="0">
                <a:latin typeface="+mj-lt"/>
              </a:rPr>
              <a:t> </a:t>
            </a:r>
          </a:p>
          <a:p>
            <a:r>
              <a:rPr lang="ru-RU" sz="2000" dirty="0" smtClean="0">
                <a:latin typeface="+mj-lt"/>
              </a:rPr>
              <a:t>Слайды 81, 82 -</a:t>
            </a:r>
            <a:r>
              <a:rPr lang="en-US" sz="2000" dirty="0" smtClean="0">
                <a:latin typeface="+mj-lt"/>
              </a:rPr>
              <a:t>http://fotogeog.ru/2010/09/</a:t>
            </a:r>
            <a:r>
              <a:rPr lang="ru-RU" sz="2000" dirty="0" err="1" smtClean="0">
                <a:latin typeface="+mj-lt"/>
              </a:rPr>
              <a:t>памятники-мюнхаузену</a:t>
            </a:r>
            <a:r>
              <a:rPr lang="ru-RU" sz="2000" dirty="0" smtClean="0">
                <a:latin typeface="+mj-lt"/>
              </a:rPr>
              <a:t>.</a:t>
            </a:r>
            <a:r>
              <a:rPr lang="en-US" sz="2000" dirty="0" smtClean="0">
                <a:latin typeface="+mj-lt"/>
              </a:rPr>
              <a:t>html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Слайд 83  -</a:t>
            </a:r>
            <a:r>
              <a:rPr lang="en-US" sz="2000" dirty="0" smtClean="0">
                <a:latin typeface="+mj-lt"/>
              </a:rPr>
              <a:t>http://foretime.ru/kon-v-palto</a:t>
            </a:r>
            <a:r>
              <a:rPr lang="en-US" dirty="0" smtClean="0"/>
              <a:t>/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165_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000108"/>
            <a:ext cx="4953000" cy="429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282" y="1142983"/>
            <a:ext cx="37147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800" dirty="0" smtClean="0"/>
              <a:t>Самый известный  персонаж-помощник в русских народных волшебных сказках:</a:t>
            </a:r>
          </a:p>
          <a:p>
            <a:pPr fontAlgn="t"/>
            <a:r>
              <a:rPr lang="ru-RU" sz="2800" dirty="0" smtClean="0"/>
              <a:t>«Конь бежит, земля дрожит, из ушей дым столбом валит, из ноздрей пламя пышет».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071934" y="5429264"/>
            <a:ext cx="4786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Сивка – бурка, вещая каурка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3203</TotalTime>
  <Words>1557</Words>
  <Application>Microsoft Office PowerPoint</Application>
  <PresentationFormat>Экран (4:3)</PresentationFormat>
  <Paragraphs>287</Paragraphs>
  <Slides>88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Поток</vt:lpstr>
      <vt:lpstr>Году Лошади  посвящается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Из какого произведения эти строки? Кто автор?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Чтение - праздник души!</dc:title>
  <cp:lastModifiedBy>ZamVR</cp:lastModifiedBy>
  <cp:revision>244</cp:revision>
  <dcterms:modified xsi:type="dcterms:W3CDTF">2014-01-14T07:48:47Z</dcterms:modified>
</cp:coreProperties>
</file>