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2" r:id="rId3"/>
  </p:sldMasterIdLst>
  <p:notesMasterIdLst>
    <p:notesMasterId r:id="rId26"/>
  </p:notesMasterIdLst>
  <p:sldIdLst>
    <p:sldId id="274" r:id="rId4"/>
    <p:sldId id="264" r:id="rId5"/>
    <p:sldId id="263" r:id="rId6"/>
    <p:sldId id="260" r:id="rId7"/>
    <p:sldId id="273" r:id="rId8"/>
    <p:sldId id="285" r:id="rId9"/>
    <p:sldId id="269" r:id="rId10"/>
    <p:sldId id="288" r:id="rId11"/>
    <p:sldId id="275" r:id="rId12"/>
    <p:sldId id="276" r:id="rId13"/>
    <p:sldId id="277" r:id="rId14"/>
    <p:sldId id="272" r:id="rId15"/>
    <p:sldId id="283" r:id="rId16"/>
    <p:sldId id="291" r:id="rId17"/>
    <p:sldId id="292" r:id="rId18"/>
    <p:sldId id="293" r:id="rId19"/>
    <p:sldId id="296" r:id="rId20"/>
    <p:sldId id="295" r:id="rId21"/>
    <p:sldId id="297" r:id="rId22"/>
    <p:sldId id="286" r:id="rId23"/>
    <p:sldId id="281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990033"/>
    <a:srgbClr val="CC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6" autoAdjust="0"/>
    <p:restoredTop sz="94660"/>
  </p:normalViewPr>
  <p:slideViewPr>
    <p:cSldViewPr>
      <p:cViewPr varScale="1">
        <p:scale>
          <a:sx n="83" d="100"/>
          <a:sy n="83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1.xml"/><Relationship Id="rId3" Type="http://schemas.openxmlformats.org/officeDocument/2006/relationships/slide" Target="../slides/slide5.xml"/><Relationship Id="rId7" Type="http://schemas.openxmlformats.org/officeDocument/2006/relationships/slide" Target="../slides/slide20.xml"/><Relationship Id="rId2" Type="http://schemas.openxmlformats.org/officeDocument/2006/relationships/slide" Target="../slides/slide6.xml"/><Relationship Id="rId1" Type="http://schemas.openxmlformats.org/officeDocument/2006/relationships/slide" Target="../slides/slide3.xml"/><Relationship Id="rId6" Type="http://schemas.openxmlformats.org/officeDocument/2006/relationships/slide" Target="../slides/slide13.xml"/><Relationship Id="rId5" Type="http://schemas.openxmlformats.org/officeDocument/2006/relationships/slide" Target="../slides/slide15.xml"/><Relationship Id="rId4" Type="http://schemas.openxmlformats.org/officeDocument/2006/relationships/slide" Target="../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6FE849-641A-4BBE-97A4-D0456802F888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F0285D-3064-4EF5-AF30-BB7E38003E61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A50021"/>
        </a:solidFill>
      </dgm:spPr>
      <dgm:t>
        <a:bodyPr/>
        <a:lstStyle/>
        <a:p>
          <a:r>
            <a:rPr lang="ru-RU" b="1" smtClean="0">
              <a:solidFill>
                <a:srgbClr val="FFFFFF"/>
              </a:solidFill>
            </a:rPr>
            <a:t>1</a:t>
          </a:r>
          <a:endParaRPr lang="ru-RU" b="1" dirty="0">
            <a:solidFill>
              <a:srgbClr val="FFFFFF"/>
            </a:solidFill>
          </a:endParaRPr>
        </a:p>
      </dgm:t>
    </dgm:pt>
    <dgm:pt modelId="{4E68A684-1F0F-4B4A-8CCB-84EAEBC464AD}" type="parTrans" cxnId="{30A24791-CCC7-4E42-8D13-F38DB999F5C3}">
      <dgm:prSet/>
      <dgm:spPr/>
      <dgm:t>
        <a:bodyPr/>
        <a:lstStyle/>
        <a:p>
          <a:endParaRPr lang="ru-RU"/>
        </a:p>
      </dgm:t>
    </dgm:pt>
    <dgm:pt modelId="{3860DEFC-27D3-4F5B-959B-35E30EB5C20A}" type="sibTrans" cxnId="{30A24791-CCC7-4E42-8D13-F38DB999F5C3}">
      <dgm:prSet/>
      <dgm:spPr/>
      <dgm:t>
        <a:bodyPr/>
        <a:lstStyle/>
        <a:p>
          <a:endParaRPr lang="ru-RU"/>
        </a:p>
      </dgm:t>
    </dgm:pt>
    <dgm:pt modelId="{6FB8FA14-0D60-4EAE-8FC7-02973A85410B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 </a:t>
          </a:r>
          <a:r>
            <a:rPr lang="ru-RU" dirty="0" smtClean="0">
              <a:hlinkClick xmlns:r="http://schemas.openxmlformats.org/officeDocument/2006/relationships" r:id="rId1" action="ppaction://hlinksldjump"/>
            </a:rPr>
            <a:t>Историческая справка</a:t>
          </a:r>
          <a:endParaRPr lang="ru-RU" dirty="0"/>
        </a:p>
      </dgm:t>
    </dgm:pt>
    <dgm:pt modelId="{317CFBC5-14AB-47E5-9B4D-774AA77DFDC8}" type="parTrans" cxnId="{86D3291F-BF81-4FF6-A4D0-E62CD80760F7}">
      <dgm:prSet/>
      <dgm:spPr/>
      <dgm:t>
        <a:bodyPr/>
        <a:lstStyle/>
        <a:p>
          <a:endParaRPr lang="ru-RU"/>
        </a:p>
      </dgm:t>
    </dgm:pt>
    <dgm:pt modelId="{9A1C58F4-0BB4-48DB-9417-685F25A346A4}" type="sibTrans" cxnId="{86D3291F-BF81-4FF6-A4D0-E62CD80760F7}">
      <dgm:prSet/>
      <dgm:spPr/>
      <dgm:t>
        <a:bodyPr/>
        <a:lstStyle/>
        <a:p>
          <a:endParaRPr lang="ru-RU"/>
        </a:p>
      </dgm:t>
    </dgm:pt>
    <dgm:pt modelId="{FD9749FC-92A5-4ED3-9AB8-A629D496A280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A50021"/>
        </a:solidFill>
      </dgm:spPr>
      <dgm:t>
        <a:bodyPr/>
        <a:lstStyle/>
        <a:p>
          <a:r>
            <a:rPr lang="ru-RU" b="1" smtClean="0">
              <a:solidFill>
                <a:srgbClr val="FFFFFF"/>
              </a:solidFill>
            </a:rPr>
            <a:t>2</a:t>
          </a:r>
          <a:endParaRPr lang="ru-RU" b="1" dirty="0">
            <a:solidFill>
              <a:srgbClr val="FFFFFF"/>
            </a:solidFill>
          </a:endParaRPr>
        </a:p>
      </dgm:t>
    </dgm:pt>
    <dgm:pt modelId="{4B7459DA-3CC6-4058-8493-A4ED80D8F3A7}" type="parTrans" cxnId="{B600E399-2021-49AD-B95A-2CDBA30F04FB}">
      <dgm:prSet/>
      <dgm:spPr/>
      <dgm:t>
        <a:bodyPr/>
        <a:lstStyle/>
        <a:p>
          <a:endParaRPr lang="ru-RU"/>
        </a:p>
      </dgm:t>
    </dgm:pt>
    <dgm:pt modelId="{D7E2785C-E059-480C-B034-33AA205A22AB}" type="sibTrans" cxnId="{B600E399-2021-49AD-B95A-2CDBA30F04FB}">
      <dgm:prSet/>
      <dgm:spPr/>
      <dgm:t>
        <a:bodyPr/>
        <a:lstStyle/>
        <a:p>
          <a:endParaRPr lang="ru-RU"/>
        </a:p>
      </dgm:t>
    </dgm:pt>
    <dgm:pt modelId="{15114D07-28FF-446A-9612-0BBC4DFD473B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Нахождение в природе</a:t>
          </a:r>
          <a:endParaRPr lang="ru-RU" dirty="0"/>
        </a:p>
      </dgm:t>
    </dgm:pt>
    <dgm:pt modelId="{395DE711-B42F-4B9E-8299-EEAF2D59B491}" type="parTrans" cxnId="{D5C58273-2681-4632-AEF5-7886205586C0}">
      <dgm:prSet/>
      <dgm:spPr/>
      <dgm:t>
        <a:bodyPr/>
        <a:lstStyle/>
        <a:p>
          <a:endParaRPr lang="ru-RU"/>
        </a:p>
      </dgm:t>
    </dgm:pt>
    <dgm:pt modelId="{DB3FF801-D7DD-45F3-849B-5779B3D2FBA7}" type="sibTrans" cxnId="{D5C58273-2681-4632-AEF5-7886205586C0}">
      <dgm:prSet/>
      <dgm:spPr/>
      <dgm:t>
        <a:bodyPr/>
        <a:lstStyle/>
        <a:p>
          <a:endParaRPr lang="ru-RU"/>
        </a:p>
      </dgm:t>
    </dgm:pt>
    <dgm:pt modelId="{96A6571E-A7CF-4621-93F6-9488CBAAC470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A50021"/>
        </a:solidFill>
      </dgm:spPr>
      <dgm:t>
        <a:bodyPr/>
        <a:lstStyle/>
        <a:p>
          <a:r>
            <a:rPr lang="ru-RU" b="1" smtClean="0">
              <a:solidFill>
                <a:srgbClr val="FFFFFF"/>
              </a:solidFill>
            </a:rPr>
            <a:t>3</a:t>
          </a:r>
          <a:endParaRPr lang="ru-RU" b="1" dirty="0">
            <a:solidFill>
              <a:srgbClr val="FFFFFF"/>
            </a:solidFill>
          </a:endParaRPr>
        </a:p>
      </dgm:t>
    </dgm:pt>
    <dgm:pt modelId="{43CF37C0-2B7C-4F56-BB13-EAAE31256658}" type="parTrans" cxnId="{EAF2C6C8-03BA-4FFA-A2AC-4396BC94ACAF}">
      <dgm:prSet/>
      <dgm:spPr/>
      <dgm:t>
        <a:bodyPr/>
        <a:lstStyle/>
        <a:p>
          <a:endParaRPr lang="ru-RU"/>
        </a:p>
      </dgm:t>
    </dgm:pt>
    <dgm:pt modelId="{59AD7AA4-1584-45C4-A770-63F3C6C6222F}" type="sibTrans" cxnId="{EAF2C6C8-03BA-4FFA-A2AC-4396BC94ACAF}">
      <dgm:prSet/>
      <dgm:spPr/>
      <dgm:t>
        <a:bodyPr/>
        <a:lstStyle/>
        <a:p>
          <a:endParaRPr lang="ru-RU"/>
        </a:p>
      </dgm:t>
    </dgm:pt>
    <dgm:pt modelId="{87557306-D035-4824-BBB9-BD9649F1FFFB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Положение в ПСХЭ. Строение атома</a:t>
          </a:r>
          <a:endParaRPr lang="ru-RU" dirty="0"/>
        </a:p>
      </dgm:t>
    </dgm:pt>
    <dgm:pt modelId="{0D14F9A8-42CC-432F-8133-43E24BB33463}" type="parTrans" cxnId="{1DF2422A-02E1-4045-9991-48298F7EDE42}">
      <dgm:prSet/>
      <dgm:spPr/>
      <dgm:t>
        <a:bodyPr/>
        <a:lstStyle/>
        <a:p>
          <a:endParaRPr lang="ru-RU"/>
        </a:p>
      </dgm:t>
    </dgm:pt>
    <dgm:pt modelId="{EB7884BC-D872-42F1-8386-A0E10144087B}" type="sibTrans" cxnId="{1DF2422A-02E1-4045-9991-48298F7EDE42}">
      <dgm:prSet/>
      <dgm:spPr/>
      <dgm:t>
        <a:bodyPr/>
        <a:lstStyle/>
        <a:p>
          <a:endParaRPr lang="ru-RU"/>
        </a:p>
      </dgm:t>
    </dgm:pt>
    <dgm:pt modelId="{2CBC6E60-4070-4FF7-905D-53BE68E93168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A50021"/>
        </a:solidFill>
      </dgm:spPr>
      <dgm:t>
        <a:bodyPr/>
        <a:lstStyle/>
        <a:p>
          <a:r>
            <a:rPr lang="ru-RU" b="1" smtClean="0">
              <a:solidFill>
                <a:srgbClr val="FFFFFF"/>
              </a:solidFill>
            </a:rPr>
            <a:t>4</a:t>
          </a:r>
          <a:endParaRPr lang="ru-RU" b="1" dirty="0">
            <a:solidFill>
              <a:srgbClr val="FFFFFF"/>
            </a:solidFill>
          </a:endParaRPr>
        </a:p>
      </dgm:t>
    </dgm:pt>
    <dgm:pt modelId="{4A34707F-8170-44B3-996B-1E4B7ECA2819}" type="parTrans" cxnId="{BC1FAD1B-CA21-4202-A6DC-ECD49B2518AE}">
      <dgm:prSet/>
      <dgm:spPr/>
      <dgm:t>
        <a:bodyPr/>
        <a:lstStyle/>
        <a:p>
          <a:endParaRPr lang="ru-RU"/>
        </a:p>
      </dgm:t>
    </dgm:pt>
    <dgm:pt modelId="{87AECA50-63E9-4E29-A2DA-957B45529190}" type="sibTrans" cxnId="{BC1FAD1B-CA21-4202-A6DC-ECD49B2518AE}">
      <dgm:prSet/>
      <dgm:spPr/>
      <dgm:t>
        <a:bodyPr/>
        <a:lstStyle/>
        <a:p>
          <a:endParaRPr lang="ru-RU"/>
        </a:p>
      </dgm:t>
    </dgm:pt>
    <dgm:pt modelId="{D972D26B-A48F-45E1-B9AE-56C446F4EF48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Строение и физические свойства</a:t>
          </a:r>
          <a:endParaRPr lang="ru-RU" dirty="0"/>
        </a:p>
      </dgm:t>
    </dgm:pt>
    <dgm:pt modelId="{C84278E0-8E09-4C3F-A64E-497E207AF54A}" type="parTrans" cxnId="{6C48C906-8950-48EB-980F-DFDB25A69E85}">
      <dgm:prSet/>
      <dgm:spPr/>
      <dgm:t>
        <a:bodyPr/>
        <a:lstStyle/>
        <a:p>
          <a:endParaRPr lang="ru-RU"/>
        </a:p>
      </dgm:t>
    </dgm:pt>
    <dgm:pt modelId="{ACD84FDC-9134-4DAC-8E3D-2A8F64FD0A8A}" type="sibTrans" cxnId="{6C48C906-8950-48EB-980F-DFDB25A69E85}">
      <dgm:prSet/>
      <dgm:spPr/>
      <dgm:t>
        <a:bodyPr/>
        <a:lstStyle/>
        <a:p>
          <a:endParaRPr lang="ru-RU"/>
        </a:p>
      </dgm:t>
    </dgm:pt>
    <dgm:pt modelId="{0E3CA3BA-1176-4086-BA71-CF5CD09FD07C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A50021"/>
        </a:solidFill>
      </dgm:spPr>
      <dgm:t>
        <a:bodyPr/>
        <a:lstStyle/>
        <a:p>
          <a:r>
            <a:rPr lang="ru-RU" b="1" smtClean="0">
              <a:solidFill>
                <a:srgbClr val="FFFFFF"/>
              </a:solidFill>
            </a:rPr>
            <a:t>5</a:t>
          </a:r>
          <a:endParaRPr lang="ru-RU" b="1" dirty="0">
            <a:solidFill>
              <a:srgbClr val="FFFFFF"/>
            </a:solidFill>
          </a:endParaRPr>
        </a:p>
      </dgm:t>
    </dgm:pt>
    <dgm:pt modelId="{50050A3A-7A4D-457C-B77D-9704EEFFFCA5}" type="parTrans" cxnId="{0C5E63B2-5ADF-430A-AF56-7D06A24C90D4}">
      <dgm:prSet/>
      <dgm:spPr/>
      <dgm:t>
        <a:bodyPr/>
        <a:lstStyle/>
        <a:p>
          <a:endParaRPr lang="ru-RU"/>
        </a:p>
      </dgm:t>
    </dgm:pt>
    <dgm:pt modelId="{2C0ADCE7-42A0-4E48-ACDB-3FD6D524DBEB}" type="sibTrans" cxnId="{0C5E63B2-5ADF-430A-AF56-7D06A24C90D4}">
      <dgm:prSet/>
      <dgm:spPr/>
      <dgm:t>
        <a:bodyPr/>
        <a:lstStyle/>
        <a:p>
          <a:endParaRPr lang="ru-RU"/>
        </a:p>
      </dgm:t>
    </dgm:pt>
    <dgm:pt modelId="{722D1A3E-A6DD-4255-8138-CFF34F33D940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hlinkClick xmlns:r="http://schemas.openxmlformats.org/officeDocument/2006/relationships" r:id="rId5" action="ppaction://hlinksldjump"/>
            </a:rPr>
            <a:t>Химические свойства</a:t>
          </a:r>
          <a:endParaRPr lang="ru-RU" dirty="0"/>
        </a:p>
      </dgm:t>
    </dgm:pt>
    <dgm:pt modelId="{258F01A7-41C6-4733-A4C5-D9F9D760F7F8}" type="parTrans" cxnId="{A6FA1DFC-52D7-4348-BFD8-5580227CEC2A}">
      <dgm:prSet/>
      <dgm:spPr/>
      <dgm:t>
        <a:bodyPr/>
        <a:lstStyle/>
        <a:p>
          <a:endParaRPr lang="ru-RU"/>
        </a:p>
      </dgm:t>
    </dgm:pt>
    <dgm:pt modelId="{241E4528-CB45-4B4A-B7F5-5A4B96439CB9}" type="sibTrans" cxnId="{A6FA1DFC-52D7-4348-BFD8-5580227CEC2A}">
      <dgm:prSet/>
      <dgm:spPr/>
      <dgm:t>
        <a:bodyPr/>
        <a:lstStyle/>
        <a:p>
          <a:endParaRPr lang="ru-RU"/>
        </a:p>
      </dgm:t>
    </dgm:pt>
    <dgm:pt modelId="{5A6E5433-6579-4E98-A33A-4BF8DE71238F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A50021"/>
        </a:solidFill>
      </dgm:spPr>
      <dgm:t>
        <a:bodyPr/>
        <a:lstStyle/>
        <a:p>
          <a:r>
            <a:rPr lang="ru-RU" b="1" smtClean="0">
              <a:solidFill>
                <a:srgbClr val="FFFFFF"/>
              </a:solidFill>
            </a:rPr>
            <a:t>6</a:t>
          </a:r>
          <a:endParaRPr lang="ru-RU" b="1" dirty="0">
            <a:solidFill>
              <a:srgbClr val="FFFFFF"/>
            </a:solidFill>
          </a:endParaRPr>
        </a:p>
      </dgm:t>
    </dgm:pt>
    <dgm:pt modelId="{F77A6264-D134-4477-8ED1-7745857FBAFA}" type="parTrans" cxnId="{38465A48-7FBE-4711-A269-8F0E46AF3A96}">
      <dgm:prSet/>
      <dgm:spPr/>
      <dgm:t>
        <a:bodyPr/>
        <a:lstStyle/>
        <a:p>
          <a:endParaRPr lang="ru-RU"/>
        </a:p>
      </dgm:t>
    </dgm:pt>
    <dgm:pt modelId="{373ADE17-55DD-4D6E-B31B-7F29259E32A8}" type="sibTrans" cxnId="{38465A48-7FBE-4711-A269-8F0E46AF3A96}">
      <dgm:prSet/>
      <dgm:spPr/>
      <dgm:t>
        <a:bodyPr/>
        <a:lstStyle/>
        <a:p>
          <a:endParaRPr lang="ru-RU"/>
        </a:p>
      </dgm:t>
    </dgm:pt>
    <dgm:pt modelId="{9767BE0A-D809-46F9-87EC-B08C4013704C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hlinkClick xmlns:r="http://schemas.openxmlformats.org/officeDocument/2006/relationships" r:id="rId6" action="ppaction://hlinksldjump"/>
            </a:rPr>
            <a:t>Получение</a:t>
          </a:r>
          <a:endParaRPr lang="ru-RU" dirty="0"/>
        </a:p>
      </dgm:t>
    </dgm:pt>
    <dgm:pt modelId="{2883C749-D63E-47E8-AE50-49C4A0FF316E}" type="parTrans" cxnId="{33666770-DD7C-448C-B110-ECD15965873D}">
      <dgm:prSet/>
      <dgm:spPr/>
      <dgm:t>
        <a:bodyPr/>
        <a:lstStyle/>
        <a:p>
          <a:endParaRPr lang="ru-RU"/>
        </a:p>
      </dgm:t>
    </dgm:pt>
    <dgm:pt modelId="{8C57E689-71E0-4D15-B6D3-A7DE06CE78BB}" type="sibTrans" cxnId="{33666770-DD7C-448C-B110-ECD15965873D}">
      <dgm:prSet/>
      <dgm:spPr/>
      <dgm:t>
        <a:bodyPr/>
        <a:lstStyle/>
        <a:p>
          <a:endParaRPr lang="ru-RU"/>
        </a:p>
      </dgm:t>
    </dgm:pt>
    <dgm:pt modelId="{A922E07E-7E26-4D53-8B48-F53F4F72F2B1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A50021"/>
        </a:solidFill>
      </dgm:spPr>
      <dgm:t>
        <a:bodyPr/>
        <a:lstStyle/>
        <a:p>
          <a:r>
            <a:rPr lang="ru-RU" b="1" smtClean="0">
              <a:solidFill>
                <a:srgbClr val="FFFFFF"/>
              </a:solidFill>
            </a:rPr>
            <a:t>7</a:t>
          </a:r>
          <a:endParaRPr lang="ru-RU" b="1" dirty="0">
            <a:solidFill>
              <a:srgbClr val="FFFFFF"/>
            </a:solidFill>
          </a:endParaRPr>
        </a:p>
      </dgm:t>
    </dgm:pt>
    <dgm:pt modelId="{0FD284C8-DAB3-43BB-B6D7-C4E992ECF1E8}" type="parTrans" cxnId="{B8179778-1377-4363-B333-029E2A7F218A}">
      <dgm:prSet/>
      <dgm:spPr/>
      <dgm:t>
        <a:bodyPr/>
        <a:lstStyle/>
        <a:p>
          <a:endParaRPr lang="ru-RU"/>
        </a:p>
      </dgm:t>
    </dgm:pt>
    <dgm:pt modelId="{15633156-3A2F-4D0C-9ABB-FF15904341D9}" type="sibTrans" cxnId="{B8179778-1377-4363-B333-029E2A7F218A}">
      <dgm:prSet/>
      <dgm:spPr/>
      <dgm:t>
        <a:bodyPr/>
        <a:lstStyle/>
        <a:p>
          <a:endParaRPr lang="ru-RU"/>
        </a:p>
      </dgm:t>
    </dgm:pt>
    <dgm:pt modelId="{A6CB3E69-B773-45A1-9A7D-9EA5F6D42E03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hlinkClick xmlns:r="http://schemas.openxmlformats.org/officeDocument/2006/relationships" r:id="rId7" action="ppaction://hlinksldjump"/>
            </a:rPr>
            <a:t>Применение </a:t>
          </a:r>
          <a:endParaRPr lang="ru-RU" dirty="0"/>
        </a:p>
      </dgm:t>
    </dgm:pt>
    <dgm:pt modelId="{15EE2D95-B180-47FD-8147-71F6AEE5999E}" type="parTrans" cxnId="{63B94334-BE0D-48B2-8F9C-E6410EA48F03}">
      <dgm:prSet/>
      <dgm:spPr/>
      <dgm:t>
        <a:bodyPr/>
        <a:lstStyle/>
        <a:p>
          <a:endParaRPr lang="ru-RU"/>
        </a:p>
      </dgm:t>
    </dgm:pt>
    <dgm:pt modelId="{3E0C0608-1272-4077-BF8A-E11430F7B751}" type="sibTrans" cxnId="{63B94334-BE0D-48B2-8F9C-E6410EA48F03}">
      <dgm:prSet/>
      <dgm:spPr/>
      <dgm:t>
        <a:bodyPr/>
        <a:lstStyle/>
        <a:p>
          <a:endParaRPr lang="ru-RU"/>
        </a:p>
      </dgm:t>
    </dgm:pt>
    <dgm:pt modelId="{3F145FCA-51D8-488C-AE83-590348050A3D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A50021"/>
        </a:solidFill>
      </dgm:spPr>
      <dgm:t>
        <a:bodyPr/>
        <a:lstStyle/>
        <a:p>
          <a:r>
            <a:rPr lang="ru-RU" b="1" smtClean="0">
              <a:solidFill>
                <a:srgbClr val="FFFFFF"/>
              </a:solidFill>
            </a:rPr>
            <a:t>8</a:t>
          </a:r>
          <a:endParaRPr lang="ru-RU" b="1" dirty="0">
            <a:solidFill>
              <a:srgbClr val="FFFFFF"/>
            </a:solidFill>
          </a:endParaRPr>
        </a:p>
      </dgm:t>
    </dgm:pt>
    <dgm:pt modelId="{EE913FCA-758E-448F-8939-D695288B510C}" type="parTrans" cxnId="{4BD75CC8-AF79-40BB-9B3F-0449D00C0606}">
      <dgm:prSet/>
      <dgm:spPr/>
      <dgm:t>
        <a:bodyPr/>
        <a:lstStyle/>
        <a:p>
          <a:endParaRPr lang="ru-RU"/>
        </a:p>
      </dgm:t>
    </dgm:pt>
    <dgm:pt modelId="{99751918-6A46-4284-B2AC-9636E6827754}" type="sibTrans" cxnId="{4BD75CC8-AF79-40BB-9B3F-0449D00C0606}">
      <dgm:prSet/>
      <dgm:spPr/>
      <dgm:t>
        <a:bodyPr/>
        <a:lstStyle/>
        <a:p>
          <a:endParaRPr lang="ru-RU"/>
        </a:p>
      </dgm:t>
    </dgm:pt>
    <dgm:pt modelId="{634610CA-15BE-4D97-A9FC-9C0C51C29D8F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hlinkClick xmlns:r="http://schemas.openxmlformats.org/officeDocument/2006/relationships" r:id="rId8" action="ppaction://hlinksldjump"/>
            </a:rPr>
            <a:t>Проверь свои знания!</a:t>
          </a:r>
          <a:endParaRPr lang="ru-RU" dirty="0"/>
        </a:p>
      </dgm:t>
    </dgm:pt>
    <dgm:pt modelId="{86D588F6-10AD-46AE-AFAC-B017AA160530}" type="parTrans" cxnId="{BE091155-201B-447B-89E3-090D83FFB945}">
      <dgm:prSet/>
      <dgm:spPr/>
      <dgm:t>
        <a:bodyPr/>
        <a:lstStyle/>
        <a:p>
          <a:endParaRPr lang="ru-RU"/>
        </a:p>
      </dgm:t>
    </dgm:pt>
    <dgm:pt modelId="{ABD403CE-FC85-4648-8F77-0E9BC4FADB50}" type="sibTrans" cxnId="{BE091155-201B-447B-89E3-090D83FFB945}">
      <dgm:prSet/>
      <dgm:spPr/>
      <dgm:t>
        <a:bodyPr/>
        <a:lstStyle/>
        <a:p>
          <a:endParaRPr lang="ru-RU"/>
        </a:p>
      </dgm:t>
    </dgm:pt>
    <dgm:pt modelId="{346FF0E5-7A50-4B4F-BCB5-C1361EE775BB}" type="pres">
      <dgm:prSet presAssocID="{656FE849-641A-4BBE-97A4-D0456802F88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E09FB8-B2B0-4571-9D94-A3BA8AE5F2D0}" type="pres">
      <dgm:prSet presAssocID="{D0F0285D-3064-4EF5-AF30-BB7E38003E61}" presName="composite" presStyleCnt="0"/>
      <dgm:spPr/>
      <dgm:t>
        <a:bodyPr/>
        <a:lstStyle/>
        <a:p>
          <a:endParaRPr lang="ru-RU"/>
        </a:p>
      </dgm:t>
    </dgm:pt>
    <dgm:pt modelId="{385BA035-BFBD-4408-A9E6-BDA6DBCB9CE6}" type="pres">
      <dgm:prSet presAssocID="{D0F0285D-3064-4EF5-AF30-BB7E38003E61}" presName="parentText" presStyleLbl="align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06DD1-D788-491F-9E98-70D27B81D0C8}" type="pres">
      <dgm:prSet presAssocID="{D0F0285D-3064-4EF5-AF30-BB7E38003E61}" presName="descendantText" presStyleLbl="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6196A-3E0B-495E-93B1-3278EC4886C5}" type="pres">
      <dgm:prSet presAssocID="{3860DEFC-27D3-4F5B-959B-35E30EB5C20A}" presName="sp" presStyleCnt="0"/>
      <dgm:spPr/>
      <dgm:t>
        <a:bodyPr/>
        <a:lstStyle/>
        <a:p>
          <a:endParaRPr lang="ru-RU"/>
        </a:p>
      </dgm:t>
    </dgm:pt>
    <dgm:pt modelId="{CE87FCEF-707A-4675-A70F-F83A9564BEA2}" type="pres">
      <dgm:prSet presAssocID="{FD9749FC-92A5-4ED3-9AB8-A629D496A280}" presName="composite" presStyleCnt="0"/>
      <dgm:spPr/>
      <dgm:t>
        <a:bodyPr/>
        <a:lstStyle/>
        <a:p>
          <a:endParaRPr lang="ru-RU"/>
        </a:p>
      </dgm:t>
    </dgm:pt>
    <dgm:pt modelId="{E7984F3C-B2CC-4A8F-8DA5-8912A88CFE50}" type="pres">
      <dgm:prSet presAssocID="{FD9749FC-92A5-4ED3-9AB8-A629D496A280}" presName="parentText" presStyleLbl="align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962189-7EB9-486F-8CF7-5B8E7182C7C0}" type="pres">
      <dgm:prSet presAssocID="{FD9749FC-92A5-4ED3-9AB8-A629D496A280}" presName="descendantText" presStyleLbl="alignAcc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42FDF-C610-407D-B106-EA9A5E88272B}" type="pres">
      <dgm:prSet presAssocID="{D7E2785C-E059-480C-B034-33AA205A22AB}" presName="sp" presStyleCnt="0"/>
      <dgm:spPr/>
      <dgm:t>
        <a:bodyPr/>
        <a:lstStyle/>
        <a:p>
          <a:endParaRPr lang="ru-RU"/>
        </a:p>
      </dgm:t>
    </dgm:pt>
    <dgm:pt modelId="{76A1E7B4-E7C2-4D8A-847E-8FC3890071BC}" type="pres">
      <dgm:prSet presAssocID="{96A6571E-A7CF-4621-93F6-9488CBAAC470}" presName="composite" presStyleCnt="0"/>
      <dgm:spPr/>
      <dgm:t>
        <a:bodyPr/>
        <a:lstStyle/>
        <a:p>
          <a:endParaRPr lang="ru-RU"/>
        </a:p>
      </dgm:t>
    </dgm:pt>
    <dgm:pt modelId="{ACA96F61-5632-4CDE-AA67-82CB5DE271FB}" type="pres">
      <dgm:prSet presAssocID="{96A6571E-A7CF-4621-93F6-9488CBAAC470}" presName="parentText" presStyleLbl="align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3000E1-09B8-45EF-9818-FB01DA07AF5B}" type="pres">
      <dgm:prSet presAssocID="{96A6571E-A7CF-4621-93F6-9488CBAAC470}" presName="descendantText" presStyleLbl="align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178306-6AFE-47AC-A33C-31C76D4373D2}" type="pres">
      <dgm:prSet presAssocID="{59AD7AA4-1584-45C4-A770-63F3C6C6222F}" presName="sp" presStyleCnt="0"/>
      <dgm:spPr/>
      <dgm:t>
        <a:bodyPr/>
        <a:lstStyle/>
        <a:p>
          <a:endParaRPr lang="ru-RU"/>
        </a:p>
      </dgm:t>
    </dgm:pt>
    <dgm:pt modelId="{749E9E1F-793B-4128-8836-B721CC1A73A3}" type="pres">
      <dgm:prSet presAssocID="{2CBC6E60-4070-4FF7-905D-53BE68E93168}" presName="composite" presStyleCnt="0"/>
      <dgm:spPr/>
      <dgm:t>
        <a:bodyPr/>
        <a:lstStyle/>
        <a:p>
          <a:endParaRPr lang="ru-RU"/>
        </a:p>
      </dgm:t>
    </dgm:pt>
    <dgm:pt modelId="{C8967F96-5457-4728-BDFC-AB77ADDDF7F7}" type="pres">
      <dgm:prSet presAssocID="{2CBC6E60-4070-4FF7-905D-53BE68E93168}" presName="parentText" presStyleLbl="align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DCA306-8E40-4A62-A182-C7CF9D20DC37}" type="pres">
      <dgm:prSet presAssocID="{2CBC6E60-4070-4FF7-905D-53BE68E93168}" presName="descendantText" presStyleLbl="alignAcc1" presStyleIdx="3" presStyleCnt="8" custLinFactNeighborX="405" custLinFactNeighborY="9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FFBB5-8AD5-4427-8ECF-D02357A6487C}" type="pres">
      <dgm:prSet presAssocID="{87AECA50-63E9-4E29-A2DA-957B45529190}" presName="sp" presStyleCnt="0"/>
      <dgm:spPr/>
      <dgm:t>
        <a:bodyPr/>
        <a:lstStyle/>
        <a:p>
          <a:endParaRPr lang="ru-RU"/>
        </a:p>
      </dgm:t>
    </dgm:pt>
    <dgm:pt modelId="{67B934EF-C308-4635-85A6-D4450E3DAAC0}" type="pres">
      <dgm:prSet presAssocID="{0E3CA3BA-1176-4086-BA71-CF5CD09FD07C}" presName="composite" presStyleCnt="0"/>
      <dgm:spPr/>
      <dgm:t>
        <a:bodyPr/>
        <a:lstStyle/>
        <a:p>
          <a:endParaRPr lang="ru-RU"/>
        </a:p>
      </dgm:t>
    </dgm:pt>
    <dgm:pt modelId="{BEF0C3D3-2D94-4E9D-97AF-F7B1E629FC20}" type="pres">
      <dgm:prSet presAssocID="{0E3CA3BA-1176-4086-BA71-CF5CD09FD07C}" presName="parentText" presStyleLbl="align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1DED17-B677-4ABC-96EF-072DD65D2CB1}" type="pres">
      <dgm:prSet presAssocID="{0E3CA3BA-1176-4086-BA71-CF5CD09FD07C}" presName="descendantText" presStyleLbl="alignAcc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DA2D4-4D24-4BC2-A059-C654625D8100}" type="pres">
      <dgm:prSet presAssocID="{2C0ADCE7-42A0-4E48-ACDB-3FD6D524DBEB}" presName="sp" presStyleCnt="0"/>
      <dgm:spPr/>
      <dgm:t>
        <a:bodyPr/>
        <a:lstStyle/>
        <a:p>
          <a:endParaRPr lang="ru-RU"/>
        </a:p>
      </dgm:t>
    </dgm:pt>
    <dgm:pt modelId="{14C24395-9C15-433F-9A28-FE415461AA60}" type="pres">
      <dgm:prSet presAssocID="{5A6E5433-6579-4E98-A33A-4BF8DE71238F}" presName="composite" presStyleCnt="0"/>
      <dgm:spPr/>
      <dgm:t>
        <a:bodyPr/>
        <a:lstStyle/>
        <a:p>
          <a:endParaRPr lang="ru-RU"/>
        </a:p>
      </dgm:t>
    </dgm:pt>
    <dgm:pt modelId="{08B989FA-3DA6-49A7-A882-536E23FD2016}" type="pres">
      <dgm:prSet presAssocID="{5A6E5433-6579-4E98-A33A-4BF8DE71238F}" presName="parentText" presStyleLbl="align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F2C43-E0F2-4C96-98C0-7DF7F93D60C0}" type="pres">
      <dgm:prSet presAssocID="{5A6E5433-6579-4E98-A33A-4BF8DE71238F}" presName="descendantText" presStyleLbl="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F2F67B-03BA-43A7-B094-D22FDACCD1A2}" type="pres">
      <dgm:prSet presAssocID="{373ADE17-55DD-4D6E-B31B-7F29259E32A8}" presName="sp" presStyleCnt="0"/>
      <dgm:spPr/>
      <dgm:t>
        <a:bodyPr/>
        <a:lstStyle/>
        <a:p>
          <a:endParaRPr lang="ru-RU"/>
        </a:p>
      </dgm:t>
    </dgm:pt>
    <dgm:pt modelId="{AD80BECF-42D6-433A-BA10-2765EB6FB1A7}" type="pres">
      <dgm:prSet presAssocID="{A922E07E-7E26-4D53-8B48-F53F4F72F2B1}" presName="composite" presStyleCnt="0"/>
      <dgm:spPr/>
      <dgm:t>
        <a:bodyPr/>
        <a:lstStyle/>
        <a:p>
          <a:endParaRPr lang="ru-RU"/>
        </a:p>
      </dgm:t>
    </dgm:pt>
    <dgm:pt modelId="{EDD50443-3AAE-4893-8D9D-FC69C7AADF8A}" type="pres">
      <dgm:prSet presAssocID="{A922E07E-7E26-4D53-8B48-F53F4F72F2B1}" presName="parentText" presStyleLbl="align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CD17AC-3510-4971-AC83-D56B99BB3502}" type="pres">
      <dgm:prSet presAssocID="{A922E07E-7E26-4D53-8B48-F53F4F72F2B1}" presName="descendantText" presStyleLbl="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F4F404-2E5B-46E7-BB37-9E81BB6E93BC}" type="pres">
      <dgm:prSet presAssocID="{15633156-3A2F-4D0C-9ABB-FF15904341D9}" presName="sp" presStyleCnt="0"/>
      <dgm:spPr/>
      <dgm:t>
        <a:bodyPr/>
        <a:lstStyle/>
        <a:p>
          <a:endParaRPr lang="ru-RU"/>
        </a:p>
      </dgm:t>
    </dgm:pt>
    <dgm:pt modelId="{B83554FF-876A-44BC-B9F3-06EF38E1449B}" type="pres">
      <dgm:prSet presAssocID="{3F145FCA-51D8-488C-AE83-590348050A3D}" presName="composite" presStyleCnt="0"/>
      <dgm:spPr/>
      <dgm:t>
        <a:bodyPr/>
        <a:lstStyle/>
        <a:p>
          <a:endParaRPr lang="ru-RU"/>
        </a:p>
      </dgm:t>
    </dgm:pt>
    <dgm:pt modelId="{58A48B09-2F07-40BD-8F15-93D76006606E}" type="pres">
      <dgm:prSet presAssocID="{3F145FCA-51D8-488C-AE83-590348050A3D}" presName="parentText" presStyleLbl="align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FA029-9C04-4078-A49A-EECA6F0AD288}" type="pres">
      <dgm:prSet presAssocID="{3F145FCA-51D8-488C-AE83-590348050A3D}" presName="descendantText" presStyleLbl="alignAcc1" presStyleIdx="7" presStyleCnt="8" custLinFactNeighborX="260" custLinFactNeighborY="-15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B94334-BE0D-48B2-8F9C-E6410EA48F03}" srcId="{A922E07E-7E26-4D53-8B48-F53F4F72F2B1}" destId="{A6CB3E69-B773-45A1-9A7D-9EA5F6D42E03}" srcOrd="0" destOrd="0" parTransId="{15EE2D95-B180-47FD-8147-71F6AEE5999E}" sibTransId="{3E0C0608-1272-4077-BF8A-E11430F7B751}"/>
    <dgm:cxn modelId="{BC1FAD1B-CA21-4202-A6DC-ECD49B2518AE}" srcId="{656FE849-641A-4BBE-97A4-D0456802F888}" destId="{2CBC6E60-4070-4FF7-905D-53BE68E93168}" srcOrd="3" destOrd="0" parTransId="{4A34707F-8170-44B3-996B-1E4B7ECA2819}" sibTransId="{87AECA50-63E9-4E29-A2DA-957B45529190}"/>
    <dgm:cxn modelId="{6C48C906-8950-48EB-980F-DFDB25A69E85}" srcId="{2CBC6E60-4070-4FF7-905D-53BE68E93168}" destId="{D972D26B-A48F-45E1-B9AE-56C446F4EF48}" srcOrd="0" destOrd="0" parTransId="{C84278E0-8E09-4C3F-A64E-497E207AF54A}" sibTransId="{ACD84FDC-9134-4DAC-8E3D-2A8F64FD0A8A}"/>
    <dgm:cxn modelId="{BE091155-201B-447B-89E3-090D83FFB945}" srcId="{3F145FCA-51D8-488C-AE83-590348050A3D}" destId="{634610CA-15BE-4D97-A9FC-9C0C51C29D8F}" srcOrd="0" destOrd="0" parTransId="{86D588F6-10AD-46AE-AFAC-B017AA160530}" sibTransId="{ABD403CE-FC85-4648-8F77-0E9BC4FADB50}"/>
    <dgm:cxn modelId="{30A24791-CCC7-4E42-8D13-F38DB999F5C3}" srcId="{656FE849-641A-4BBE-97A4-D0456802F888}" destId="{D0F0285D-3064-4EF5-AF30-BB7E38003E61}" srcOrd="0" destOrd="0" parTransId="{4E68A684-1F0F-4B4A-8CCB-84EAEBC464AD}" sibTransId="{3860DEFC-27D3-4F5B-959B-35E30EB5C20A}"/>
    <dgm:cxn modelId="{EAF2C6C8-03BA-4FFA-A2AC-4396BC94ACAF}" srcId="{656FE849-641A-4BBE-97A4-D0456802F888}" destId="{96A6571E-A7CF-4621-93F6-9488CBAAC470}" srcOrd="2" destOrd="0" parTransId="{43CF37C0-2B7C-4F56-BB13-EAAE31256658}" sibTransId="{59AD7AA4-1584-45C4-A770-63F3C6C6222F}"/>
    <dgm:cxn modelId="{D2A5D5FF-A57A-4A23-BA88-143A70F3EF4F}" type="presOf" srcId="{D972D26B-A48F-45E1-B9AE-56C446F4EF48}" destId="{96DCA306-8E40-4A62-A182-C7CF9D20DC37}" srcOrd="0" destOrd="0" presId="urn:microsoft.com/office/officeart/2005/8/layout/chevron2"/>
    <dgm:cxn modelId="{DA41AA5F-334F-48F9-94A9-645848935A5D}" type="presOf" srcId="{722D1A3E-A6DD-4255-8138-CFF34F33D940}" destId="{CB1DED17-B677-4ABC-96EF-072DD65D2CB1}" srcOrd="0" destOrd="0" presId="urn:microsoft.com/office/officeart/2005/8/layout/chevron2"/>
    <dgm:cxn modelId="{9D0A1C70-7C93-4DF5-85EA-201D8F05B9D5}" type="presOf" srcId="{6FB8FA14-0D60-4EAE-8FC7-02973A85410B}" destId="{BED06DD1-D788-491F-9E98-70D27B81D0C8}" srcOrd="0" destOrd="0" presId="urn:microsoft.com/office/officeart/2005/8/layout/chevron2"/>
    <dgm:cxn modelId="{B94D933A-B6C6-4520-85BE-C6FFFA381185}" type="presOf" srcId="{634610CA-15BE-4D97-A9FC-9C0C51C29D8F}" destId="{9EEFA029-9C04-4078-A49A-EECA6F0AD288}" srcOrd="0" destOrd="0" presId="urn:microsoft.com/office/officeart/2005/8/layout/chevron2"/>
    <dgm:cxn modelId="{38465A48-7FBE-4711-A269-8F0E46AF3A96}" srcId="{656FE849-641A-4BBE-97A4-D0456802F888}" destId="{5A6E5433-6579-4E98-A33A-4BF8DE71238F}" srcOrd="5" destOrd="0" parTransId="{F77A6264-D134-4477-8ED1-7745857FBAFA}" sibTransId="{373ADE17-55DD-4D6E-B31B-7F29259E32A8}"/>
    <dgm:cxn modelId="{F6C1C110-D0AA-45FD-AC87-C95ACC707AA9}" type="presOf" srcId="{2CBC6E60-4070-4FF7-905D-53BE68E93168}" destId="{C8967F96-5457-4728-BDFC-AB77ADDDF7F7}" srcOrd="0" destOrd="0" presId="urn:microsoft.com/office/officeart/2005/8/layout/chevron2"/>
    <dgm:cxn modelId="{0C5E63B2-5ADF-430A-AF56-7D06A24C90D4}" srcId="{656FE849-641A-4BBE-97A4-D0456802F888}" destId="{0E3CA3BA-1176-4086-BA71-CF5CD09FD07C}" srcOrd="4" destOrd="0" parTransId="{50050A3A-7A4D-457C-B77D-9704EEFFFCA5}" sibTransId="{2C0ADCE7-42A0-4E48-ACDB-3FD6D524DBEB}"/>
    <dgm:cxn modelId="{A6FA1DFC-52D7-4348-BFD8-5580227CEC2A}" srcId="{0E3CA3BA-1176-4086-BA71-CF5CD09FD07C}" destId="{722D1A3E-A6DD-4255-8138-CFF34F33D940}" srcOrd="0" destOrd="0" parTransId="{258F01A7-41C6-4733-A4C5-D9F9D760F7F8}" sibTransId="{241E4528-CB45-4B4A-B7F5-5A4B96439CB9}"/>
    <dgm:cxn modelId="{B600E399-2021-49AD-B95A-2CDBA30F04FB}" srcId="{656FE849-641A-4BBE-97A4-D0456802F888}" destId="{FD9749FC-92A5-4ED3-9AB8-A629D496A280}" srcOrd="1" destOrd="0" parTransId="{4B7459DA-3CC6-4058-8493-A4ED80D8F3A7}" sibTransId="{D7E2785C-E059-480C-B034-33AA205A22AB}"/>
    <dgm:cxn modelId="{39760842-5973-46C3-A315-30F0430B453E}" type="presOf" srcId="{0E3CA3BA-1176-4086-BA71-CF5CD09FD07C}" destId="{BEF0C3D3-2D94-4E9D-97AF-F7B1E629FC20}" srcOrd="0" destOrd="0" presId="urn:microsoft.com/office/officeart/2005/8/layout/chevron2"/>
    <dgm:cxn modelId="{B8179778-1377-4363-B333-029E2A7F218A}" srcId="{656FE849-641A-4BBE-97A4-D0456802F888}" destId="{A922E07E-7E26-4D53-8B48-F53F4F72F2B1}" srcOrd="6" destOrd="0" parTransId="{0FD284C8-DAB3-43BB-B6D7-C4E992ECF1E8}" sibTransId="{15633156-3A2F-4D0C-9ABB-FF15904341D9}"/>
    <dgm:cxn modelId="{628A3AAB-68D4-4DBE-A6C1-1EA25059D529}" type="presOf" srcId="{D0F0285D-3064-4EF5-AF30-BB7E38003E61}" destId="{385BA035-BFBD-4408-A9E6-BDA6DBCB9CE6}" srcOrd="0" destOrd="0" presId="urn:microsoft.com/office/officeart/2005/8/layout/chevron2"/>
    <dgm:cxn modelId="{1DF2422A-02E1-4045-9991-48298F7EDE42}" srcId="{96A6571E-A7CF-4621-93F6-9488CBAAC470}" destId="{87557306-D035-4824-BBB9-BD9649F1FFFB}" srcOrd="0" destOrd="0" parTransId="{0D14F9A8-42CC-432F-8133-43E24BB33463}" sibTransId="{EB7884BC-D872-42F1-8386-A0E10144087B}"/>
    <dgm:cxn modelId="{F703E588-5ABA-438B-9C90-A8411D78F379}" type="presOf" srcId="{656FE849-641A-4BBE-97A4-D0456802F888}" destId="{346FF0E5-7A50-4B4F-BCB5-C1361EE775BB}" srcOrd="0" destOrd="0" presId="urn:microsoft.com/office/officeart/2005/8/layout/chevron2"/>
    <dgm:cxn modelId="{78C2FBE9-4B44-4B01-A09F-695173DAD22E}" type="presOf" srcId="{15114D07-28FF-446A-9612-0BBC4DFD473B}" destId="{41962189-7EB9-486F-8CF7-5B8E7182C7C0}" srcOrd="0" destOrd="0" presId="urn:microsoft.com/office/officeart/2005/8/layout/chevron2"/>
    <dgm:cxn modelId="{F9BCEE08-D8C2-4D64-B713-32CCBFD5E11F}" type="presOf" srcId="{A6CB3E69-B773-45A1-9A7D-9EA5F6D42E03}" destId="{01CD17AC-3510-4971-AC83-D56B99BB3502}" srcOrd="0" destOrd="0" presId="urn:microsoft.com/office/officeart/2005/8/layout/chevron2"/>
    <dgm:cxn modelId="{86D3291F-BF81-4FF6-A4D0-E62CD80760F7}" srcId="{D0F0285D-3064-4EF5-AF30-BB7E38003E61}" destId="{6FB8FA14-0D60-4EAE-8FC7-02973A85410B}" srcOrd="0" destOrd="0" parTransId="{317CFBC5-14AB-47E5-9B4D-774AA77DFDC8}" sibTransId="{9A1C58F4-0BB4-48DB-9417-685F25A346A4}"/>
    <dgm:cxn modelId="{47DBD01F-BCFE-4226-82DC-59CC48762299}" type="presOf" srcId="{A922E07E-7E26-4D53-8B48-F53F4F72F2B1}" destId="{EDD50443-3AAE-4893-8D9D-FC69C7AADF8A}" srcOrd="0" destOrd="0" presId="urn:microsoft.com/office/officeart/2005/8/layout/chevron2"/>
    <dgm:cxn modelId="{2147D76A-17C9-4DFB-99CB-9B2316C798C1}" type="presOf" srcId="{9767BE0A-D809-46F9-87EC-B08C4013704C}" destId="{E41F2C43-E0F2-4C96-98C0-7DF7F93D60C0}" srcOrd="0" destOrd="0" presId="urn:microsoft.com/office/officeart/2005/8/layout/chevron2"/>
    <dgm:cxn modelId="{D5C58273-2681-4632-AEF5-7886205586C0}" srcId="{FD9749FC-92A5-4ED3-9AB8-A629D496A280}" destId="{15114D07-28FF-446A-9612-0BBC4DFD473B}" srcOrd="0" destOrd="0" parTransId="{395DE711-B42F-4B9E-8299-EEAF2D59B491}" sibTransId="{DB3FF801-D7DD-45F3-849B-5779B3D2FBA7}"/>
    <dgm:cxn modelId="{208D1E68-A0C7-4263-8992-AA412ED1F43D}" type="presOf" srcId="{87557306-D035-4824-BBB9-BD9649F1FFFB}" destId="{903000E1-09B8-45EF-9818-FB01DA07AF5B}" srcOrd="0" destOrd="0" presId="urn:microsoft.com/office/officeart/2005/8/layout/chevron2"/>
    <dgm:cxn modelId="{741F9376-D982-4287-8CFA-BEE3BD0AB8BD}" type="presOf" srcId="{5A6E5433-6579-4E98-A33A-4BF8DE71238F}" destId="{08B989FA-3DA6-49A7-A882-536E23FD2016}" srcOrd="0" destOrd="0" presId="urn:microsoft.com/office/officeart/2005/8/layout/chevron2"/>
    <dgm:cxn modelId="{B61466FD-7637-4122-B62B-D16F5A523603}" type="presOf" srcId="{96A6571E-A7CF-4621-93F6-9488CBAAC470}" destId="{ACA96F61-5632-4CDE-AA67-82CB5DE271FB}" srcOrd="0" destOrd="0" presId="urn:microsoft.com/office/officeart/2005/8/layout/chevron2"/>
    <dgm:cxn modelId="{AB81543C-D07F-4685-9895-A8CDEE5A29AB}" type="presOf" srcId="{3F145FCA-51D8-488C-AE83-590348050A3D}" destId="{58A48B09-2F07-40BD-8F15-93D76006606E}" srcOrd="0" destOrd="0" presId="urn:microsoft.com/office/officeart/2005/8/layout/chevron2"/>
    <dgm:cxn modelId="{4622C2C3-10AD-4F2A-B2F3-431BCB64C188}" type="presOf" srcId="{FD9749FC-92A5-4ED3-9AB8-A629D496A280}" destId="{E7984F3C-B2CC-4A8F-8DA5-8912A88CFE50}" srcOrd="0" destOrd="0" presId="urn:microsoft.com/office/officeart/2005/8/layout/chevron2"/>
    <dgm:cxn modelId="{4BD75CC8-AF79-40BB-9B3F-0449D00C0606}" srcId="{656FE849-641A-4BBE-97A4-D0456802F888}" destId="{3F145FCA-51D8-488C-AE83-590348050A3D}" srcOrd="7" destOrd="0" parTransId="{EE913FCA-758E-448F-8939-D695288B510C}" sibTransId="{99751918-6A46-4284-B2AC-9636E6827754}"/>
    <dgm:cxn modelId="{33666770-DD7C-448C-B110-ECD15965873D}" srcId="{5A6E5433-6579-4E98-A33A-4BF8DE71238F}" destId="{9767BE0A-D809-46F9-87EC-B08C4013704C}" srcOrd="0" destOrd="0" parTransId="{2883C749-D63E-47E8-AE50-49C4A0FF316E}" sibTransId="{8C57E689-71E0-4D15-B6D3-A7DE06CE78BB}"/>
    <dgm:cxn modelId="{5A5A9EA0-1CE8-4387-9FAE-39639A5D168D}" type="presParOf" srcId="{346FF0E5-7A50-4B4F-BCB5-C1361EE775BB}" destId="{45E09FB8-B2B0-4571-9D94-A3BA8AE5F2D0}" srcOrd="0" destOrd="0" presId="urn:microsoft.com/office/officeart/2005/8/layout/chevron2"/>
    <dgm:cxn modelId="{4807238D-EBFD-4C06-A1E1-B6518AA884D5}" type="presParOf" srcId="{45E09FB8-B2B0-4571-9D94-A3BA8AE5F2D0}" destId="{385BA035-BFBD-4408-A9E6-BDA6DBCB9CE6}" srcOrd="0" destOrd="0" presId="urn:microsoft.com/office/officeart/2005/8/layout/chevron2"/>
    <dgm:cxn modelId="{CD70C185-4E76-49BC-B120-609E76BEDE2A}" type="presParOf" srcId="{45E09FB8-B2B0-4571-9D94-A3BA8AE5F2D0}" destId="{BED06DD1-D788-491F-9E98-70D27B81D0C8}" srcOrd="1" destOrd="0" presId="urn:microsoft.com/office/officeart/2005/8/layout/chevron2"/>
    <dgm:cxn modelId="{FB3D7422-0DD4-433F-AEB7-987F5DA0649F}" type="presParOf" srcId="{346FF0E5-7A50-4B4F-BCB5-C1361EE775BB}" destId="{8526196A-3E0B-495E-93B1-3278EC4886C5}" srcOrd="1" destOrd="0" presId="urn:microsoft.com/office/officeart/2005/8/layout/chevron2"/>
    <dgm:cxn modelId="{45193E01-3A1C-4239-B9CD-FBC2E9BD79E0}" type="presParOf" srcId="{346FF0E5-7A50-4B4F-BCB5-C1361EE775BB}" destId="{CE87FCEF-707A-4675-A70F-F83A9564BEA2}" srcOrd="2" destOrd="0" presId="urn:microsoft.com/office/officeart/2005/8/layout/chevron2"/>
    <dgm:cxn modelId="{221421FA-5340-4806-A19F-47DF380E5263}" type="presParOf" srcId="{CE87FCEF-707A-4675-A70F-F83A9564BEA2}" destId="{E7984F3C-B2CC-4A8F-8DA5-8912A88CFE50}" srcOrd="0" destOrd="0" presId="urn:microsoft.com/office/officeart/2005/8/layout/chevron2"/>
    <dgm:cxn modelId="{89887C04-A4D1-40E3-BCD3-1B210751319D}" type="presParOf" srcId="{CE87FCEF-707A-4675-A70F-F83A9564BEA2}" destId="{41962189-7EB9-486F-8CF7-5B8E7182C7C0}" srcOrd="1" destOrd="0" presId="urn:microsoft.com/office/officeart/2005/8/layout/chevron2"/>
    <dgm:cxn modelId="{8192973E-45FD-4A7F-892A-0E13A2D90FEC}" type="presParOf" srcId="{346FF0E5-7A50-4B4F-BCB5-C1361EE775BB}" destId="{60742FDF-C610-407D-B106-EA9A5E88272B}" srcOrd="3" destOrd="0" presId="urn:microsoft.com/office/officeart/2005/8/layout/chevron2"/>
    <dgm:cxn modelId="{174263A0-ED9D-4854-8C65-98E8199F41E9}" type="presParOf" srcId="{346FF0E5-7A50-4B4F-BCB5-C1361EE775BB}" destId="{76A1E7B4-E7C2-4D8A-847E-8FC3890071BC}" srcOrd="4" destOrd="0" presId="urn:microsoft.com/office/officeart/2005/8/layout/chevron2"/>
    <dgm:cxn modelId="{70039C01-BD77-4F14-BDC2-770464C5F797}" type="presParOf" srcId="{76A1E7B4-E7C2-4D8A-847E-8FC3890071BC}" destId="{ACA96F61-5632-4CDE-AA67-82CB5DE271FB}" srcOrd="0" destOrd="0" presId="urn:microsoft.com/office/officeart/2005/8/layout/chevron2"/>
    <dgm:cxn modelId="{153321C6-43EC-4CC2-81FC-51CF28415B2D}" type="presParOf" srcId="{76A1E7B4-E7C2-4D8A-847E-8FC3890071BC}" destId="{903000E1-09B8-45EF-9818-FB01DA07AF5B}" srcOrd="1" destOrd="0" presId="urn:microsoft.com/office/officeart/2005/8/layout/chevron2"/>
    <dgm:cxn modelId="{CA8FDE5C-D089-42EB-A94A-C8332C930E14}" type="presParOf" srcId="{346FF0E5-7A50-4B4F-BCB5-C1361EE775BB}" destId="{1F178306-6AFE-47AC-A33C-31C76D4373D2}" srcOrd="5" destOrd="0" presId="urn:microsoft.com/office/officeart/2005/8/layout/chevron2"/>
    <dgm:cxn modelId="{6AED14A6-886C-43E2-A920-2D280FBB80C6}" type="presParOf" srcId="{346FF0E5-7A50-4B4F-BCB5-C1361EE775BB}" destId="{749E9E1F-793B-4128-8836-B721CC1A73A3}" srcOrd="6" destOrd="0" presId="urn:microsoft.com/office/officeart/2005/8/layout/chevron2"/>
    <dgm:cxn modelId="{1090DD40-8A45-42DA-A5E8-FC9373D88B03}" type="presParOf" srcId="{749E9E1F-793B-4128-8836-B721CC1A73A3}" destId="{C8967F96-5457-4728-BDFC-AB77ADDDF7F7}" srcOrd="0" destOrd="0" presId="urn:microsoft.com/office/officeart/2005/8/layout/chevron2"/>
    <dgm:cxn modelId="{9D2D8419-E6BD-49BC-A05E-DEA071D97A03}" type="presParOf" srcId="{749E9E1F-793B-4128-8836-B721CC1A73A3}" destId="{96DCA306-8E40-4A62-A182-C7CF9D20DC37}" srcOrd="1" destOrd="0" presId="urn:microsoft.com/office/officeart/2005/8/layout/chevron2"/>
    <dgm:cxn modelId="{CD8BCF0A-2756-4801-943E-62FDD6170A31}" type="presParOf" srcId="{346FF0E5-7A50-4B4F-BCB5-C1361EE775BB}" destId="{8B9FFBB5-8AD5-4427-8ECF-D02357A6487C}" srcOrd="7" destOrd="0" presId="urn:microsoft.com/office/officeart/2005/8/layout/chevron2"/>
    <dgm:cxn modelId="{440240D2-DBF5-4F0F-91F2-9FB4D096B7C8}" type="presParOf" srcId="{346FF0E5-7A50-4B4F-BCB5-C1361EE775BB}" destId="{67B934EF-C308-4635-85A6-D4450E3DAAC0}" srcOrd="8" destOrd="0" presId="urn:microsoft.com/office/officeart/2005/8/layout/chevron2"/>
    <dgm:cxn modelId="{73FBB4BE-650D-4B4A-A54F-7B122B3073C3}" type="presParOf" srcId="{67B934EF-C308-4635-85A6-D4450E3DAAC0}" destId="{BEF0C3D3-2D94-4E9D-97AF-F7B1E629FC20}" srcOrd="0" destOrd="0" presId="urn:microsoft.com/office/officeart/2005/8/layout/chevron2"/>
    <dgm:cxn modelId="{05E77060-A1BC-4EE8-A80D-861B5B8EE076}" type="presParOf" srcId="{67B934EF-C308-4635-85A6-D4450E3DAAC0}" destId="{CB1DED17-B677-4ABC-96EF-072DD65D2CB1}" srcOrd="1" destOrd="0" presId="urn:microsoft.com/office/officeart/2005/8/layout/chevron2"/>
    <dgm:cxn modelId="{9259C8CF-DCE6-467A-A792-7A1CCE5CC6D8}" type="presParOf" srcId="{346FF0E5-7A50-4B4F-BCB5-C1361EE775BB}" destId="{A1ADA2D4-4D24-4BC2-A059-C654625D8100}" srcOrd="9" destOrd="0" presId="urn:microsoft.com/office/officeart/2005/8/layout/chevron2"/>
    <dgm:cxn modelId="{CDA2827C-5F90-412B-9E2F-F65051375B1C}" type="presParOf" srcId="{346FF0E5-7A50-4B4F-BCB5-C1361EE775BB}" destId="{14C24395-9C15-433F-9A28-FE415461AA60}" srcOrd="10" destOrd="0" presId="urn:microsoft.com/office/officeart/2005/8/layout/chevron2"/>
    <dgm:cxn modelId="{B8607CCD-7EEF-4A62-9CD2-E3C3E97031C8}" type="presParOf" srcId="{14C24395-9C15-433F-9A28-FE415461AA60}" destId="{08B989FA-3DA6-49A7-A882-536E23FD2016}" srcOrd="0" destOrd="0" presId="urn:microsoft.com/office/officeart/2005/8/layout/chevron2"/>
    <dgm:cxn modelId="{DE009535-7E15-4A79-914A-2F49B43CDCFD}" type="presParOf" srcId="{14C24395-9C15-433F-9A28-FE415461AA60}" destId="{E41F2C43-E0F2-4C96-98C0-7DF7F93D60C0}" srcOrd="1" destOrd="0" presId="urn:microsoft.com/office/officeart/2005/8/layout/chevron2"/>
    <dgm:cxn modelId="{AE1474FD-117F-41F4-94CD-00D068ADFD02}" type="presParOf" srcId="{346FF0E5-7A50-4B4F-BCB5-C1361EE775BB}" destId="{21F2F67B-03BA-43A7-B094-D22FDACCD1A2}" srcOrd="11" destOrd="0" presId="urn:microsoft.com/office/officeart/2005/8/layout/chevron2"/>
    <dgm:cxn modelId="{9A1EE0C0-185D-47B8-9930-8B045296C352}" type="presParOf" srcId="{346FF0E5-7A50-4B4F-BCB5-C1361EE775BB}" destId="{AD80BECF-42D6-433A-BA10-2765EB6FB1A7}" srcOrd="12" destOrd="0" presId="urn:microsoft.com/office/officeart/2005/8/layout/chevron2"/>
    <dgm:cxn modelId="{794028D5-07AF-4137-8186-3A0A9CC75EA6}" type="presParOf" srcId="{AD80BECF-42D6-433A-BA10-2765EB6FB1A7}" destId="{EDD50443-3AAE-4893-8D9D-FC69C7AADF8A}" srcOrd="0" destOrd="0" presId="urn:microsoft.com/office/officeart/2005/8/layout/chevron2"/>
    <dgm:cxn modelId="{EEA8FDDE-FD5D-4FC2-9566-0A9DF49E9FDC}" type="presParOf" srcId="{AD80BECF-42D6-433A-BA10-2765EB6FB1A7}" destId="{01CD17AC-3510-4971-AC83-D56B99BB3502}" srcOrd="1" destOrd="0" presId="urn:microsoft.com/office/officeart/2005/8/layout/chevron2"/>
    <dgm:cxn modelId="{B2100CE8-AB9C-4F8C-9B66-B9DD255C3BCB}" type="presParOf" srcId="{346FF0E5-7A50-4B4F-BCB5-C1361EE775BB}" destId="{9AF4F404-2E5B-46E7-BB37-9E81BB6E93BC}" srcOrd="13" destOrd="0" presId="urn:microsoft.com/office/officeart/2005/8/layout/chevron2"/>
    <dgm:cxn modelId="{56237F50-F5D7-4A96-AA4A-C9DBFDE2EB9F}" type="presParOf" srcId="{346FF0E5-7A50-4B4F-BCB5-C1361EE775BB}" destId="{B83554FF-876A-44BC-B9F3-06EF38E1449B}" srcOrd="14" destOrd="0" presId="urn:microsoft.com/office/officeart/2005/8/layout/chevron2"/>
    <dgm:cxn modelId="{F425E601-EE76-4E0D-9035-AAA7A9AE77A8}" type="presParOf" srcId="{B83554FF-876A-44BC-B9F3-06EF38E1449B}" destId="{58A48B09-2F07-40BD-8F15-93D76006606E}" srcOrd="0" destOrd="0" presId="urn:microsoft.com/office/officeart/2005/8/layout/chevron2"/>
    <dgm:cxn modelId="{31B7CFE3-02AA-4B87-AD69-D1C1E13DF3CB}" type="presParOf" srcId="{B83554FF-876A-44BC-B9F3-06EF38E1449B}" destId="{9EEFA029-9C04-4078-A49A-EECA6F0AD28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5BA035-BFBD-4408-A9E6-BDA6DBCB9CE6}">
      <dsp:nvSpPr>
        <dsp:cNvPr id="0" name=""/>
        <dsp:cNvSpPr/>
      </dsp:nvSpPr>
      <dsp:spPr>
        <a:xfrm rot="5400000">
          <a:off x="-88069" y="90778"/>
          <a:ext cx="587126" cy="410988"/>
        </a:xfrm>
        <a:prstGeom prst="chevron">
          <a:avLst/>
        </a:prstGeom>
        <a:solidFill>
          <a:srgbClr val="A5002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rgbClr val="FFFFFF"/>
              </a:solidFill>
            </a:rPr>
            <a:t>1</a:t>
          </a:r>
          <a:endParaRPr lang="ru-RU" sz="1100" b="1" kern="1200" dirty="0">
            <a:solidFill>
              <a:srgbClr val="FFFFFF"/>
            </a:solidFill>
          </a:endParaRPr>
        </a:p>
      </dsp:txBody>
      <dsp:txXfrm rot="-5400000">
        <a:off x="0" y="208203"/>
        <a:ext cx="410988" cy="176138"/>
      </dsp:txXfrm>
    </dsp:sp>
    <dsp:sp modelId="{BED06DD1-D788-491F-9E98-70D27B81D0C8}">
      <dsp:nvSpPr>
        <dsp:cNvPr id="0" name=""/>
        <dsp:cNvSpPr/>
      </dsp:nvSpPr>
      <dsp:spPr>
        <a:xfrm rot="5400000">
          <a:off x="4123921" y="-3710223"/>
          <a:ext cx="381632" cy="7807498"/>
        </a:xfrm>
        <a:prstGeom prst="round2Same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 </a:t>
          </a: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Историческая справка</a:t>
          </a:r>
          <a:endParaRPr lang="ru-RU" sz="2200" kern="1200" dirty="0"/>
        </a:p>
      </dsp:txBody>
      <dsp:txXfrm rot="-5400000">
        <a:off x="410988" y="21340"/>
        <a:ext cx="7788868" cy="344372"/>
      </dsp:txXfrm>
    </dsp:sp>
    <dsp:sp modelId="{E7984F3C-B2CC-4A8F-8DA5-8912A88CFE50}">
      <dsp:nvSpPr>
        <dsp:cNvPr id="0" name=""/>
        <dsp:cNvSpPr/>
      </dsp:nvSpPr>
      <dsp:spPr>
        <a:xfrm rot="5400000">
          <a:off x="-88069" y="602575"/>
          <a:ext cx="587126" cy="410988"/>
        </a:xfrm>
        <a:prstGeom prst="chevron">
          <a:avLst/>
        </a:prstGeom>
        <a:solidFill>
          <a:srgbClr val="A5002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rgbClr val="FFFFFF"/>
              </a:solidFill>
            </a:rPr>
            <a:t>2</a:t>
          </a:r>
          <a:endParaRPr lang="ru-RU" sz="1100" b="1" kern="1200" dirty="0">
            <a:solidFill>
              <a:srgbClr val="FFFFFF"/>
            </a:solidFill>
          </a:endParaRPr>
        </a:p>
      </dsp:txBody>
      <dsp:txXfrm rot="-5400000">
        <a:off x="0" y="720000"/>
        <a:ext cx="410988" cy="176138"/>
      </dsp:txXfrm>
    </dsp:sp>
    <dsp:sp modelId="{41962189-7EB9-486F-8CF7-5B8E7182C7C0}">
      <dsp:nvSpPr>
        <dsp:cNvPr id="0" name=""/>
        <dsp:cNvSpPr/>
      </dsp:nvSpPr>
      <dsp:spPr>
        <a:xfrm rot="5400000">
          <a:off x="4123921" y="-3198426"/>
          <a:ext cx="381632" cy="7807498"/>
        </a:xfrm>
        <a:prstGeom prst="round2Same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Нахождение в природе</a:t>
          </a:r>
          <a:endParaRPr lang="ru-RU" sz="2200" kern="1200" dirty="0"/>
        </a:p>
      </dsp:txBody>
      <dsp:txXfrm rot="-5400000">
        <a:off x="410988" y="533137"/>
        <a:ext cx="7788868" cy="344372"/>
      </dsp:txXfrm>
    </dsp:sp>
    <dsp:sp modelId="{ACA96F61-5632-4CDE-AA67-82CB5DE271FB}">
      <dsp:nvSpPr>
        <dsp:cNvPr id="0" name=""/>
        <dsp:cNvSpPr/>
      </dsp:nvSpPr>
      <dsp:spPr>
        <a:xfrm rot="5400000">
          <a:off x="-88069" y="1114372"/>
          <a:ext cx="587126" cy="410988"/>
        </a:xfrm>
        <a:prstGeom prst="chevron">
          <a:avLst/>
        </a:prstGeom>
        <a:solidFill>
          <a:srgbClr val="A5002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rgbClr val="FFFFFF"/>
              </a:solidFill>
            </a:rPr>
            <a:t>3</a:t>
          </a:r>
          <a:endParaRPr lang="ru-RU" sz="1100" b="1" kern="1200" dirty="0">
            <a:solidFill>
              <a:srgbClr val="FFFFFF"/>
            </a:solidFill>
          </a:endParaRPr>
        </a:p>
      </dsp:txBody>
      <dsp:txXfrm rot="-5400000">
        <a:off x="0" y="1231797"/>
        <a:ext cx="410988" cy="176138"/>
      </dsp:txXfrm>
    </dsp:sp>
    <dsp:sp modelId="{903000E1-09B8-45EF-9818-FB01DA07AF5B}">
      <dsp:nvSpPr>
        <dsp:cNvPr id="0" name=""/>
        <dsp:cNvSpPr/>
      </dsp:nvSpPr>
      <dsp:spPr>
        <a:xfrm rot="5400000">
          <a:off x="4123921" y="-2686629"/>
          <a:ext cx="381632" cy="7807498"/>
        </a:xfrm>
        <a:prstGeom prst="round2Same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Положение в ПСХЭ. Строение атома</a:t>
          </a:r>
          <a:endParaRPr lang="ru-RU" sz="2200" kern="1200" dirty="0"/>
        </a:p>
      </dsp:txBody>
      <dsp:txXfrm rot="-5400000">
        <a:off x="410988" y="1044934"/>
        <a:ext cx="7788868" cy="344372"/>
      </dsp:txXfrm>
    </dsp:sp>
    <dsp:sp modelId="{C8967F96-5457-4728-BDFC-AB77ADDDF7F7}">
      <dsp:nvSpPr>
        <dsp:cNvPr id="0" name=""/>
        <dsp:cNvSpPr/>
      </dsp:nvSpPr>
      <dsp:spPr>
        <a:xfrm rot="5400000">
          <a:off x="-88069" y="1626169"/>
          <a:ext cx="587126" cy="410988"/>
        </a:xfrm>
        <a:prstGeom prst="chevron">
          <a:avLst/>
        </a:prstGeom>
        <a:solidFill>
          <a:srgbClr val="A5002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rgbClr val="FFFFFF"/>
              </a:solidFill>
            </a:rPr>
            <a:t>4</a:t>
          </a:r>
          <a:endParaRPr lang="ru-RU" sz="1100" b="1" kern="1200" dirty="0">
            <a:solidFill>
              <a:srgbClr val="FFFFFF"/>
            </a:solidFill>
          </a:endParaRPr>
        </a:p>
      </dsp:txBody>
      <dsp:txXfrm rot="-5400000">
        <a:off x="0" y="1743594"/>
        <a:ext cx="410988" cy="176138"/>
      </dsp:txXfrm>
    </dsp:sp>
    <dsp:sp modelId="{96DCA306-8E40-4A62-A182-C7CF9D20DC37}">
      <dsp:nvSpPr>
        <dsp:cNvPr id="0" name=""/>
        <dsp:cNvSpPr/>
      </dsp:nvSpPr>
      <dsp:spPr>
        <a:xfrm rot="5400000">
          <a:off x="4123921" y="-2171386"/>
          <a:ext cx="381632" cy="7807498"/>
        </a:xfrm>
        <a:prstGeom prst="round2Same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Строение и физические свойства</a:t>
          </a:r>
          <a:endParaRPr lang="ru-RU" sz="2200" kern="1200" dirty="0"/>
        </a:p>
      </dsp:txBody>
      <dsp:txXfrm rot="-5400000">
        <a:off x="410988" y="1560177"/>
        <a:ext cx="7788868" cy="344372"/>
      </dsp:txXfrm>
    </dsp:sp>
    <dsp:sp modelId="{BEF0C3D3-2D94-4E9D-97AF-F7B1E629FC20}">
      <dsp:nvSpPr>
        <dsp:cNvPr id="0" name=""/>
        <dsp:cNvSpPr/>
      </dsp:nvSpPr>
      <dsp:spPr>
        <a:xfrm rot="5400000">
          <a:off x="-88069" y="2137966"/>
          <a:ext cx="587126" cy="410988"/>
        </a:xfrm>
        <a:prstGeom prst="chevron">
          <a:avLst/>
        </a:prstGeom>
        <a:solidFill>
          <a:srgbClr val="A5002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rgbClr val="FFFFFF"/>
              </a:solidFill>
            </a:rPr>
            <a:t>5</a:t>
          </a:r>
          <a:endParaRPr lang="ru-RU" sz="1100" b="1" kern="1200" dirty="0">
            <a:solidFill>
              <a:srgbClr val="FFFFFF"/>
            </a:solidFill>
          </a:endParaRPr>
        </a:p>
      </dsp:txBody>
      <dsp:txXfrm rot="-5400000">
        <a:off x="0" y="2255391"/>
        <a:ext cx="410988" cy="176138"/>
      </dsp:txXfrm>
    </dsp:sp>
    <dsp:sp modelId="{CB1DED17-B677-4ABC-96EF-072DD65D2CB1}">
      <dsp:nvSpPr>
        <dsp:cNvPr id="0" name=""/>
        <dsp:cNvSpPr/>
      </dsp:nvSpPr>
      <dsp:spPr>
        <a:xfrm rot="5400000">
          <a:off x="4123921" y="-1663035"/>
          <a:ext cx="381632" cy="7807498"/>
        </a:xfrm>
        <a:prstGeom prst="round2Same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Химические свойства</a:t>
          </a:r>
          <a:endParaRPr lang="ru-RU" sz="2200" kern="1200" dirty="0"/>
        </a:p>
      </dsp:txBody>
      <dsp:txXfrm rot="-5400000">
        <a:off x="410988" y="2068528"/>
        <a:ext cx="7788868" cy="344372"/>
      </dsp:txXfrm>
    </dsp:sp>
    <dsp:sp modelId="{08B989FA-3DA6-49A7-A882-536E23FD2016}">
      <dsp:nvSpPr>
        <dsp:cNvPr id="0" name=""/>
        <dsp:cNvSpPr/>
      </dsp:nvSpPr>
      <dsp:spPr>
        <a:xfrm rot="5400000">
          <a:off x="-88069" y="2649763"/>
          <a:ext cx="587126" cy="410988"/>
        </a:xfrm>
        <a:prstGeom prst="chevron">
          <a:avLst/>
        </a:prstGeom>
        <a:solidFill>
          <a:srgbClr val="A5002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rgbClr val="FFFFFF"/>
              </a:solidFill>
            </a:rPr>
            <a:t>6</a:t>
          </a:r>
          <a:endParaRPr lang="ru-RU" sz="1100" b="1" kern="1200" dirty="0">
            <a:solidFill>
              <a:srgbClr val="FFFFFF"/>
            </a:solidFill>
          </a:endParaRPr>
        </a:p>
      </dsp:txBody>
      <dsp:txXfrm rot="-5400000">
        <a:off x="0" y="2767188"/>
        <a:ext cx="410988" cy="176138"/>
      </dsp:txXfrm>
    </dsp:sp>
    <dsp:sp modelId="{E41F2C43-E0F2-4C96-98C0-7DF7F93D60C0}">
      <dsp:nvSpPr>
        <dsp:cNvPr id="0" name=""/>
        <dsp:cNvSpPr/>
      </dsp:nvSpPr>
      <dsp:spPr>
        <a:xfrm rot="5400000">
          <a:off x="4123921" y="-1151238"/>
          <a:ext cx="381632" cy="7807498"/>
        </a:xfrm>
        <a:prstGeom prst="round2Same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Получение</a:t>
          </a:r>
          <a:endParaRPr lang="ru-RU" sz="2200" kern="1200" dirty="0"/>
        </a:p>
      </dsp:txBody>
      <dsp:txXfrm rot="-5400000">
        <a:off x="410988" y="2580325"/>
        <a:ext cx="7788868" cy="344372"/>
      </dsp:txXfrm>
    </dsp:sp>
    <dsp:sp modelId="{EDD50443-3AAE-4893-8D9D-FC69C7AADF8A}">
      <dsp:nvSpPr>
        <dsp:cNvPr id="0" name=""/>
        <dsp:cNvSpPr/>
      </dsp:nvSpPr>
      <dsp:spPr>
        <a:xfrm rot="5400000">
          <a:off x="-88069" y="3161560"/>
          <a:ext cx="587126" cy="410988"/>
        </a:xfrm>
        <a:prstGeom prst="chevron">
          <a:avLst/>
        </a:prstGeom>
        <a:solidFill>
          <a:srgbClr val="A5002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rgbClr val="FFFFFF"/>
              </a:solidFill>
            </a:rPr>
            <a:t>7</a:t>
          </a:r>
          <a:endParaRPr lang="ru-RU" sz="1100" b="1" kern="1200" dirty="0">
            <a:solidFill>
              <a:srgbClr val="FFFFFF"/>
            </a:solidFill>
          </a:endParaRPr>
        </a:p>
      </dsp:txBody>
      <dsp:txXfrm rot="-5400000">
        <a:off x="0" y="3278985"/>
        <a:ext cx="410988" cy="176138"/>
      </dsp:txXfrm>
    </dsp:sp>
    <dsp:sp modelId="{01CD17AC-3510-4971-AC83-D56B99BB3502}">
      <dsp:nvSpPr>
        <dsp:cNvPr id="0" name=""/>
        <dsp:cNvSpPr/>
      </dsp:nvSpPr>
      <dsp:spPr>
        <a:xfrm rot="5400000">
          <a:off x="4123921" y="-639441"/>
          <a:ext cx="381632" cy="7807498"/>
        </a:xfrm>
        <a:prstGeom prst="round2Same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Применение </a:t>
          </a:r>
          <a:endParaRPr lang="ru-RU" sz="2200" kern="1200" dirty="0"/>
        </a:p>
      </dsp:txBody>
      <dsp:txXfrm rot="-5400000">
        <a:off x="410988" y="3092122"/>
        <a:ext cx="7788868" cy="344372"/>
      </dsp:txXfrm>
    </dsp:sp>
    <dsp:sp modelId="{58A48B09-2F07-40BD-8F15-93D76006606E}">
      <dsp:nvSpPr>
        <dsp:cNvPr id="0" name=""/>
        <dsp:cNvSpPr/>
      </dsp:nvSpPr>
      <dsp:spPr>
        <a:xfrm rot="5400000">
          <a:off x="-88069" y="3673357"/>
          <a:ext cx="587126" cy="410988"/>
        </a:xfrm>
        <a:prstGeom prst="chevron">
          <a:avLst/>
        </a:prstGeom>
        <a:solidFill>
          <a:srgbClr val="A5002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rgbClr val="FFFFFF"/>
              </a:solidFill>
            </a:rPr>
            <a:t>8</a:t>
          </a:r>
          <a:endParaRPr lang="ru-RU" sz="1100" b="1" kern="1200" dirty="0">
            <a:solidFill>
              <a:srgbClr val="FFFFFF"/>
            </a:solidFill>
          </a:endParaRPr>
        </a:p>
      </dsp:txBody>
      <dsp:txXfrm rot="-5400000">
        <a:off x="0" y="3790782"/>
        <a:ext cx="410988" cy="176138"/>
      </dsp:txXfrm>
    </dsp:sp>
    <dsp:sp modelId="{9EEFA029-9C04-4078-A49A-EECA6F0AD288}">
      <dsp:nvSpPr>
        <dsp:cNvPr id="0" name=""/>
        <dsp:cNvSpPr/>
      </dsp:nvSpPr>
      <dsp:spPr>
        <a:xfrm rot="5400000">
          <a:off x="4123921" y="-185213"/>
          <a:ext cx="381632" cy="7807498"/>
        </a:xfrm>
        <a:prstGeom prst="round2Same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Проверь свои знания!</a:t>
          </a:r>
          <a:endParaRPr lang="ru-RU" sz="2200" kern="1200" dirty="0"/>
        </a:p>
      </dsp:txBody>
      <dsp:txXfrm rot="-5400000">
        <a:off x="410988" y="3546350"/>
        <a:ext cx="7788868" cy="344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02E91-780F-4914-A378-55365FA6E0D7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52EE3-C7B8-4F39-BFBD-A9C70FFCF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061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CEA2-CB98-46D9-8745-24C9404A6533}" type="datetime1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9019-AEF0-4E42-A7AF-2C20A4AC04BA}" type="datetime1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BC04-70D0-43F8-8673-5964DA279A6F}" type="datetime1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83F13-283B-491D-9FC6-EB30EE99207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7140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C45F3-DC07-4916-98BC-285AE15EFD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180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5119-C685-4154-B6C2-A316E473B4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645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BF66E-4B3D-43A2-8E91-7B52610351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232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201C-C41C-46A2-90E2-4E56DA0A2B2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853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7CCF9-CAF5-4292-AA52-158B2F9D659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767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7D31-454E-4D34-939F-BC837B6755D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4285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3EE6F-3743-49AB-970B-0B6ECB37DC7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823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0C918-C17A-410B-A3E0-F8EF0163E514}" type="datetime1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65F53-36A1-4AB2-ADE2-E547D141E83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9978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2CE97-5EC9-4A50-8198-095B49812EE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6810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247DD-6469-48BB-B3FF-870A8632887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6220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53750-F3FB-40A5-B489-EBC9D4DFD1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1599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47F31-6D9C-48FE-9433-2396EF787B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7316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C9CF-4800-4B5C-A012-4BDC630EECA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0196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86A71-0D94-419A-95A1-F24574E5C1A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070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9A811-4A7E-4C84-BD52-F54379D46B9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6611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8EC3D-EEF0-4B02-9D10-3B86800FBC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090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030A-FC52-4E53-9020-8C12C28484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20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AA8B-CB62-4485-9DD8-8A17DE01F522}" type="datetime1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D5BB5-3E60-4135-B485-509B624C43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940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F8F8F-9549-4B10-A004-72C10E834B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6964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1EAD7-A527-4E10-9F4F-486BBEBCA2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4710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F00AB-7EAD-4A62-B07A-727F0A3A28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391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5F961-5083-43AE-BACB-7401BE6D61B1}" type="datetime1">
              <a:rPr lang="ru-RU" smtClean="0"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016BD-67CB-4DA4-A88B-8A0D6CAFECF0}" type="datetime1">
              <a:rPr lang="ru-RU" smtClean="0"/>
              <a:t>20.01.2014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4893E-F739-4C18-A34F-525CC33A989E}" type="datetime1">
              <a:rPr lang="ru-RU" smtClean="0"/>
              <a:t>20.01.2014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7C53-C85B-4832-86A5-87DA2C30C420}" type="datetime1">
              <a:rPr lang="ru-RU" smtClean="0"/>
              <a:t>20.01.2014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2A19-AED3-4CC6-9544-CC18350F15D0}" type="datetime1">
              <a:rPr lang="ru-RU" smtClean="0"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DADBB-C949-4DD5-9138-2AE70798A0C9}" type="datetime1">
              <a:rPr lang="ru-RU" smtClean="0"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5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438CB-4E36-47C1-A5C0-EE9E933BC7E5}" type="datetime1">
              <a:rPr lang="ru-RU" smtClean="0"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5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13368-11CC-4F40-BCB3-CEAE44395F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7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5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174FE-A333-4DFF-A8C0-8B44A2B2B0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272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files.school-collection.edu.ru/dlrstore/0a22315c-8aad-c506-5565-cb501f201476/index.htm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9.gif"/><Relationship Id="rId7" Type="http://schemas.openxmlformats.org/officeDocument/2006/relationships/image" Target="../media/image2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30.gif"/><Relationship Id="rId7" Type="http://schemas.openxmlformats.org/officeDocument/2006/relationships/image" Target="../media/image27.png"/><Relationship Id="rId2" Type="http://schemas.openxmlformats.org/officeDocument/2006/relationships/hyperlink" Target="http://www.krugosvet.ru/images/1012331_image002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2.jpeg"/><Relationship Id="rId10" Type="http://schemas.openxmlformats.org/officeDocument/2006/relationships/image" Target="../media/image9.png"/><Relationship Id="rId4" Type="http://schemas.openxmlformats.org/officeDocument/2006/relationships/image" Target="../media/image31.jpeg"/><Relationship Id="rId9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34.png"/><Relationship Id="rId7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image" Target="../media/image9.png"/><Relationship Id="rId5" Type="http://schemas.openxmlformats.org/officeDocument/2006/relationships/slide" Target="slide15.xml"/><Relationship Id="rId10" Type="http://schemas.openxmlformats.org/officeDocument/2006/relationships/image" Target="../media/image33.png"/><Relationship Id="rId4" Type="http://schemas.openxmlformats.org/officeDocument/2006/relationships/image" Target="../media/image35.png"/><Relationship Id="rId9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://files.school-collection.edu.ru/dlrstore/0ae2106a-e2cd-acdc-f40b-628a07e3819d/index.htm" TargetMode="External"/><Relationship Id="rId7" Type="http://schemas.openxmlformats.org/officeDocument/2006/relationships/image" Target="../media/image36.png"/><Relationship Id="rId2" Type="http://schemas.openxmlformats.org/officeDocument/2006/relationships/hyperlink" Target="&#1087;&#1086;&#1083;&#1091;&#1095;&#1077;&#1085;&#1080;&#1077;%20&#1092;&#1086;&#1089;&#1092;&#1080;&#1076;&#1072;%20&#1082;&#1072;&#1083;&#1100;&#1094;&#1080;&#1103;.wmv" TargetMode="External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5" Type="http://schemas.openxmlformats.org/officeDocument/2006/relationships/image" Target="../media/image34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9.png"/><Relationship Id="rId2" Type="http://schemas.openxmlformats.org/officeDocument/2006/relationships/hyperlink" Target="http://files.school-collection.edu.ru/dlrstore/e0699f11-1c29-e9b9-8350-013b6eae472b/index.htm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9.png"/><Relationship Id="rId7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slide" Target="slide14.xml"/><Relationship Id="rId4" Type="http://schemas.openxmlformats.org/officeDocument/2006/relationships/slide" Target="slide18.xml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://ru.wikipedia.org/wiki/%D0%A4%D0%BE%D1%81%D1%84%D0%B8%D0%BD" TargetMode="External"/><Relationship Id="rId7" Type="http://schemas.openxmlformats.org/officeDocument/2006/relationships/slide" Target="slide2.xml"/><Relationship Id="rId2" Type="http://schemas.openxmlformats.org/officeDocument/2006/relationships/hyperlink" Target="http://ru.wikipedia.org/wiki/%D0%94%D0%B8%D1%81%D0%BF%D1%80%D0%BE%D0%BF%D0%BE%D1%80%D1%86%D0%B8%D0%BE%D0%BD%D0%B8%D1%80%D0%BE%D0%B2%D0%B0%D0%BD%D0%B8%D0%B5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slide" Target="slide14.xml"/><Relationship Id="rId4" Type="http://schemas.openxmlformats.org/officeDocument/2006/relationships/hyperlink" Target="http://ru.wikipedia.org/wiki/%D0%A9%D1%91%D0%BB%D0%BE%D1%87%D1%8C" TargetMode="External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cior.edu.ru/card/8764/krugovorot-fosfora-v-prirode.htm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fcior.edu.ru/card/13683/testy-po-teme-fosfor-i-ego-soedineniya-variativ.html" TargetMode="External"/><Relationship Id="rId3" Type="http://schemas.openxmlformats.org/officeDocument/2006/relationships/slide" Target="slide20.xml"/><Relationship Id="rId7" Type="http://schemas.openxmlformats.org/officeDocument/2006/relationships/image" Target="../media/image9.png"/><Relationship Id="rId2" Type="http://schemas.openxmlformats.org/officeDocument/2006/relationships/hyperlink" Target="&#1084;&#1086;&#1076;&#1091;&#1083;&#1080;/&#1058;&#1077;&#1089;&#1090;%20&#1087;&#1086;%20%20&#1090;&#1077;&#1084;&#1077;%20&#1092;&#1086;&#1089;&#1092;&#1086;&#1088;.oms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him.1september.ru/" TargetMode="External"/><Relationship Id="rId3" Type="http://schemas.openxmlformats.org/officeDocument/2006/relationships/hyperlink" Target="http://www.smed.ru/guides/192/#Pishchevye_istochniki_fosfora" TargetMode="External"/><Relationship Id="rId7" Type="http://schemas.openxmlformats.org/officeDocument/2006/relationships/hyperlink" Target="http://www.catalogmineralov.ru/mineral/376.html" TargetMode="External"/><Relationship Id="rId2" Type="http://schemas.openxmlformats.org/officeDocument/2006/relationships/hyperlink" Target="http://www.krugosvet.ru/enc/nauka_i_tehnika/himiya/FOSFOR.html?page=0,4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cior.edu.ru/card/13683/testy-po-teme-fosfor-i-ego-soedineniya-variativ.html" TargetMode="External"/><Relationship Id="rId5" Type="http://schemas.openxmlformats.org/officeDocument/2006/relationships/hyperlink" Target="http://fcior.edu.ru/card/8764/krugovorot-fosfora-v-prirode.html" TargetMode="External"/><Relationship Id="rId10" Type="http://schemas.openxmlformats.org/officeDocument/2006/relationships/image" Target="../media/image41.png"/><Relationship Id="rId4" Type="http://schemas.openxmlformats.org/officeDocument/2006/relationships/hyperlink" Target="http://school-collection.edu.ru/catalog/rubr/eb17b17a-6bcc-01ab-0e3a-a1cd26d56d67/23557/?interface=pupil&amp;class=51&amp;subject=31" TargetMode="Externa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&#1055;&#1088;&#1080;&#1083;&#1086;&#1078;&#1077;&#1085;&#1080;&#1103;/1.%20&#1048;&#1057;&#1058;&#1054;&#1056;&#1048;&#1071;%20&#1054;&#1058;&#1050;&#1056;&#1067;&#1058;&#1048;&#1071;%20&#1060;&#1054;&#1057;&#1060;&#1054;&#1056;&#1040;.docx" TargetMode="Externa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3.xml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gif"/><Relationship Id="rId18" Type="http://schemas.openxmlformats.org/officeDocument/2006/relationships/slide" Target="slide2.xml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hyperlink" Target="http://www.catalogmineralov.ru/mineral/376.html" TargetMode="External"/><Relationship Id="rId17" Type="http://schemas.openxmlformats.org/officeDocument/2006/relationships/image" Target="../media/image20.png"/><Relationship Id="rId2" Type="http://schemas.openxmlformats.org/officeDocument/2006/relationships/hyperlink" Target="&#1055;&#1088;&#1080;&#1083;&#1086;&#1078;&#1077;&#1085;&#1080;&#1103;/&#1087;&#1088;&#1080;&#1088;&#1086;&#1076;&#1085;&#1099;&#1077;%20&#1084;&#1080;&#1085;&#1077;&#1088;&#1072;&#1083;&#1099;%20&#1086;%20&#1092;&#1086;&#1089;&#1092;&#1086;&#1088;&#1077;.docx" TargetMode="External"/><Relationship Id="rId16" Type="http://schemas.openxmlformats.org/officeDocument/2006/relationships/slide" Target="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5" Type="http://schemas.openxmlformats.org/officeDocument/2006/relationships/hyperlink" Target="http://ru.wikipedia.org/wiki/%D4%EE%F1%F4%EE%F0" TargetMode="External"/><Relationship Id="rId10" Type="http://schemas.openxmlformats.org/officeDocument/2006/relationships/image" Target="../media/image17.png"/><Relationship Id="rId19" Type="http://schemas.openxmlformats.org/officeDocument/2006/relationships/image" Target="../media/image4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hyperlink" Target="http://ru.wikipedia.org/w/index.php?title=%D0%A1%D0%B5%D1%80%D0%B0&amp;stable=1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10.xml"/><Relationship Id="rId7" Type="http://schemas.openxmlformats.org/officeDocument/2006/relationships/image" Target="../media/image6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slide" Target="slide11.xml"/><Relationship Id="rId4" Type="http://schemas.openxmlformats.org/officeDocument/2006/relationships/slide" Target="slide9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3.jpeg"/><Relationship Id="rId7" Type="http://schemas.openxmlformats.org/officeDocument/2006/relationships/image" Target="../media/image2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6" Type="http://schemas.openxmlformats.org/officeDocument/2006/relationships/slide" Target="slide7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9" Type="http://schemas.openxmlformats.org/officeDocument/2006/relationships/hyperlink" Target="http://files.school-collection.edu.ru/dlrstore/db4e88f1-236a-47d0-d510-9c6b6bccb982/index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 следам элемента фосфора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A50021"/>
                </a:solidFill>
              </a:rPr>
              <a:t>Выполнила </a:t>
            </a:r>
          </a:p>
          <a:p>
            <a:pPr algn="l"/>
            <a:r>
              <a:rPr lang="ru-RU" b="1" dirty="0">
                <a:solidFill>
                  <a:srgbClr val="A50021"/>
                </a:solidFill>
              </a:rPr>
              <a:t>у</a:t>
            </a:r>
            <a:r>
              <a:rPr lang="ru-RU" b="1" dirty="0" smtClean="0">
                <a:solidFill>
                  <a:srgbClr val="A50021"/>
                </a:solidFill>
              </a:rPr>
              <a:t>читель химии</a:t>
            </a:r>
          </a:p>
          <a:p>
            <a:pPr algn="l"/>
            <a:r>
              <a:rPr lang="ru-RU" b="1" dirty="0" smtClean="0">
                <a:solidFill>
                  <a:srgbClr val="A50021"/>
                </a:solidFill>
              </a:rPr>
              <a:t>Малютина Галина Ильинична</a:t>
            </a:r>
            <a:endParaRPr lang="ru-RU" b="1" dirty="0">
              <a:solidFill>
                <a:srgbClr val="A5002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8100392" y="6237312"/>
            <a:ext cx="504056" cy="28803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691680" y="26064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990033"/>
                </a:solidFill>
              </a:rPr>
              <a:t>МБОУ лицей № 58 Советского района г. Ростова-на-Дону</a:t>
            </a:r>
            <a:endParaRPr lang="ru-RU" b="1" dirty="0">
              <a:solidFill>
                <a:srgbClr val="99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24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908720"/>
            <a:ext cx="2088231" cy="10081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4491" y="2348880"/>
            <a:ext cx="2971022" cy="3777283"/>
          </a:xfrm>
        </p:spPr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ea typeface="Calibri"/>
                <a:cs typeface="Times New Roman"/>
              </a:rPr>
              <a:t>Темно - </a:t>
            </a:r>
            <a:r>
              <a:rPr lang="ru-RU" sz="1800" b="1" dirty="0">
                <a:ea typeface="Calibri"/>
                <a:cs typeface="Times New Roman"/>
              </a:rPr>
              <a:t>малиновый </a:t>
            </a:r>
            <a:r>
              <a:rPr lang="ru-RU" sz="1800" b="1" dirty="0" smtClean="0">
                <a:ea typeface="Calibri"/>
                <a:cs typeface="Times New Roman"/>
              </a:rPr>
              <a:t>порошок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ea typeface="Calibri"/>
                <a:cs typeface="Times New Roman"/>
              </a:rPr>
              <a:t>Т воспламенения = </a:t>
            </a:r>
            <a:r>
              <a:rPr lang="ru-RU" sz="1800" b="1" dirty="0" smtClean="0">
                <a:ea typeface="Calibri"/>
                <a:cs typeface="Times New Roman"/>
              </a:rPr>
              <a:t>260</a:t>
            </a:r>
            <a:r>
              <a:rPr lang="ru-RU" sz="1800" b="1" baseline="30000" dirty="0" smtClean="0">
                <a:ea typeface="Calibri"/>
                <a:cs typeface="Times New Roman"/>
              </a:rPr>
              <a:t>0</a:t>
            </a:r>
            <a:r>
              <a:rPr lang="ru-RU" sz="1800" b="1" dirty="0" smtClean="0">
                <a:ea typeface="Calibri"/>
                <a:cs typeface="Times New Roman"/>
              </a:rPr>
              <a:t>С,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ea typeface="Calibri"/>
                <a:cs typeface="Times New Roman"/>
              </a:rPr>
              <a:t>Химически менее активен, чем белый </a:t>
            </a:r>
            <a:r>
              <a:rPr lang="ru-RU" sz="1800" b="1" dirty="0" smtClean="0">
                <a:ea typeface="Calibri"/>
                <a:cs typeface="Times New Roman"/>
              </a:rPr>
              <a:t>фосфор.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ea typeface="Calibri"/>
                <a:cs typeface="Times New Roman"/>
              </a:rPr>
              <a:t>На воздухе не </a:t>
            </a:r>
            <a:r>
              <a:rPr lang="ru-RU" sz="1800" b="1" dirty="0" smtClean="0">
                <a:ea typeface="Calibri"/>
                <a:cs typeface="Times New Roman"/>
              </a:rPr>
              <a:t>воспламеняется.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ea typeface="Calibri"/>
                <a:cs typeface="Times New Roman"/>
              </a:rPr>
              <a:t>Не растворим </a:t>
            </a:r>
            <a:r>
              <a:rPr lang="ru-RU" sz="1800" b="1" dirty="0" smtClean="0">
                <a:ea typeface="Calibri"/>
                <a:cs typeface="Times New Roman"/>
              </a:rPr>
              <a:t>воде </a:t>
            </a:r>
            <a:r>
              <a:rPr lang="ru-RU" sz="1800" b="1" dirty="0">
                <a:ea typeface="Calibri"/>
                <a:cs typeface="Times New Roman"/>
              </a:rPr>
              <a:t>и </a:t>
            </a:r>
            <a:r>
              <a:rPr lang="ru-RU" sz="1800" b="1" dirty="0" smtClean="0">
                <a:ea typeface="Calibri"/>
                <a:cs typeface="Times New Roman"/>
              </a:rPr>
              <a:t>сероуглероде.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ea typeface="Calibri"/>
                <a:cs typeface="Times New Roman"/>
              </a:rPr>
              <a:t>Плотность 2400 </a:t>
            </a:r>
            <a:r>
              <a:rPr lang="ru-RU" sz="1800" b="1" dirty="0" smtClean="0">
                <a:ea typeface="Calibri"/>
                <a:cs typeface="Times New Roman"/>
              </a:rPr>
              <a:t>кг/м</a:t>
            </a:r>
            <a:r>
              <a:rPr lang="ru-RU" sz="1800" b="1" baseline="30000" dirty="0" smtClean="0">
                <a:ea typeface="Calibri"/>
                <a:cs typeface="Times New Roman"/>
              </a:rPr>
              <a:t>3</a:t>
            </a:r>
            <a:r>
              <a:rPr lang="ru-RU" sz="1800" b="1" dirty="0" smtClean="0">
                <a:ea typeface="Calibri"/>
                <a:cs typeface="Times New Roman"/>
              </a:rPr>
              <a:t> .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ea typeface="Calibri"/>
                <a:cs typeface="Times New Roman"/>
              </a:rPr>
              <a:t>Не </a:t>
            </a:r>
            <a:r>
              <a:rPr lang="ru-RU" sz="1800" b="1" dirty="0" smtClean="0">
                <a:ea typeface="Calibri"/>
                <a:cs typeface="Times New Roman"/>
              </a:rPr>
              <a:t>ядовит.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aseline="30000" dirty="0">
                <a:ea typeface="Calibri"/>
                <a:cs typeface="Times New Roman"/>
              </a:rPr>
              <a:t> 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26F8-641D-400D-A420-9871A519C8D9}" type="datetime1">
              <a:rPr lang="ru-RU" smtClean="0"/>
              <a:t>20.01.2014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0"/>
            <a:ext cx="5145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>
                <a:ln w="11430"/>
                <a:gradFill>
                  <a:gsLst>
                    <a:gs pos="0">
                      <a:srgbClr val="9F2936">
                        <a:tint val="70000"/>
                        <a:satMod val="245000"/>
                      </a:srgbClr>
                    </a:gs>
                    <a:gs pos="75000">
                      <a:srgbClr val="9F2936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F2936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Красный фосфор </a:t>
            </a:r>
          </a:p>
        </p:txBody>
      </p:sp>
      <p:pic>
        <p:nvPicPr>
          <p:cNvPr id="3074" name="Picture 2" descr="C:\Users\Галя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500"/>
            <a:ext cx="1656184" cy="101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Галя\Desktop\iCAU3J5Z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603" y="1268760"/>
            <a:ext cx="1808345" cy="101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8226712" y="6165304"/>
            <a:ext cx="432048" cy="4320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712" y="180548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0548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8054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283968" y="1776723"/>
            <a:ext cx="3942744" cy="3236454"/>
          </a:xfrm>
        </p:spPr>
        <p:txBody>
          <a:bodyPr/>
          <a:lstStyle/>
          <a:p>
            <a:pPr lvl="0"/>
            <a:r>
              <a:rPr lang="en-US" sz="1600" dirty="0">
                <a:solidFill>
                  <a:prstClr val="black"/>
                </a:solidFill>
                <a:hlinkClick r:id="rId8"/>
              </a:rPr>
              <a:t>http://files.school-collection.edu.ru/dlrstore/0a22315c-8aad-c506-5565-cb501f201476/index.htm</a:t>
            </a:r>
            <a:endParaRPr lang="ru-RU" sz="16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60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83152" cy="216024"/>
          </a:xfr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b="1" dirty="0" smtClean="0"/>
              <a:t>Черный фосфор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255EC-3ED0-435E-8B6E-68AC677FDB1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2040" y="1196752"/>
            <a:ext cx="3888432" cy="41764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742950" algn="l"/>
              </a:tabLst>
            </a:pPr>
            <a:r>
              <a:rPr lang="ru-RU" sz="2400" b="1" dirty="0" smtClean="0">
                <a:solidFill>
                  <a:srgbClr val="000000"/>
                </a:solidFill>
              </a:rPr>
              <a:t>Черный, </a:t>
            </a:r>
            <a:endParaRPr lang="ru-RU" sz="240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742950" algn="l"/>
              </a:tabLst>
            </a:pPr>
            <a:r>
              <a:rPr lang="ru-RU" sz="2400" b="1" dirty="0">
                <a:solidFill>
                  <a:srgbClr val="000000"/>
                </a:solidFill>
              </a:rPr>
              <a:t>жирный на ощупь, </a:t>
            </a:r>
            <a:endParaRPr lang="ru-RU" sz="240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742950" algn="l"/>
              </a:tabLst>
            </a:pPr>
            <a:r>
              <a:rPr lang="ru-RU" sz="2400" b="1" dirty="0">
                <a:solidFill>
                  <a:srgbClr val="000000"/>
                </a:solidFill>
              </a:rPr>
              <a:t>плотность 2700 </a:t>
            </a:r>
            <a:r>
              <a:rPr lang="ru-RU" sz="2400" b="1" dirty="0">
                <a:solidFill>
                  <a:srgbClr val="000000"/>
                </a:solidFill>
                <a:ea typeface="Calibri"/>
                <a:cs typeface="Times New Roman"/>
              </a:rPr>
              <a:t>кг/м</a:t>
            </a:r>
            <a:r>
              <a:rPr lang="ru-RU" sz="2400" b="1" baseline="30000" dirty="0">
                <a:solidFill>
                  <a:srgbClr val="000000"/>
                </a:solidFill>
                <a:ea typeface="Calibri"/>
                <a:cs typeface="Times New Roman"/>
              </a:rPr>
              <a:t>3</a:t>
            </a:r>
            <a:r>
              <a:rPr lang="ru-RU" sz="2400" b="1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endParaRPr lang="ru-RU" sz="240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742950" algn="l"/>
              </a:tabLst>
            </a:pPr>
            <a:r>
              <a:rPr lang="ru-RU" sz="2400" b="1" dirty="0">
                <a:solidFill>
                  <a:srgbClr val="000000"/>
                </a:solidFill>
                <a:ea typeface="Calibri"/>
                <a:cs typeface="Times New Roman"/>
              </a:rPr>
              <a:t>полупроводник, </a:t>
            </a:r>
            <a:endParaRPr lang="ru-RU" sz="240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742950" algn="l"/>
              </a:tabLst>
            </a:pPr>
            <a:r>
              <a:rPr lang="ru-RU" sz="2400" b="1" dirty="0">
                <a:solidFill>
                  <a:srgbClr val="000000"/>
                </a:solidFill>
                <a:ea typeface="Calibri"/>
                <a:cs typeface="Times New Roman"/>
              </a:rPr>
              <a:t>воспламеняется </a:t>
            </a:r>
            <a:r>
              <a:rPr lang="ru-RU" sz="2400" b="1" dirty="0" smtClean="0">
                <a:solidFill>
                  <a:srgbClr val="000000"/>
                </a:solidFill>
                <a:ea typeface="Calibri"/>
                <a:cs typeface="Times New Roman"/>
              </a:rPr>
              <a:t>при 490</a:t>
            </a:r>
            <a:r>
              <a:rPr lang="ru-RU" sz="2400" b="1" baseline="30000" dirty="0" smtClean="0">
                <a:solidFill>
                  <a:srgbClr val="000000"/>
                </a:solidFill>
                <a:ea typeface="Calibri"/>
                <a:cs typeface="Times New Roman"/>
              </a:rPr>
              <a:t>0</a:t>
            </a:r>
            <a:r>
              <a:rPr lang="ru-RU" sz="2400" b="1" dirty="0" smtClean="0">
                <a:solidFill>
                  <a:srgbClr val="000000"/>
                </a:solidFill>
                <a:ea typeface="Calibri"/>
                <a:cs typeface="Times New Roman"/>
              </a:rPr>
              <a:t>С</a:t>
            </a:r>
            <a:r>
              <a:rPr lang="ru-RU" sz="2400" b="1" dirty="0">
                <a:solidFill>
                  <a:srgbClr val="000000"/>
                </a:solidFill>
                <a:ea typeface="Calibri"/>
                <a:cs typeface="Times New Roman"/>
              </a:rPr>
              <a:t>,  </a:t>
            </a:r>
            <a:endParaRPr lang="ru-RU" sz="240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742950" algn="l"/>
              </a:tabLst>
            </a:pPr>
            <a:r>
              <a:rPr lang="ru-RU" sz="2400" b="1" dirty="0">
                <a:solidFill>
                  <a:srgbClr val="000000"/>
                </a:solidFill>
                <a:ea typeface="Calibri"/>
                <a:cs typeface="Times New Roman"/>
              </a:rPr>
              <a:t>инертен,</a:t>
            </a:r>
            <a:endParaRPr lang="ru-RU" sz="240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742950" algn="l"/>
              </a:tabLst>
            </a:pPr>
            <a:r>
              <a:rPr lang="ru-RU" sz="2400" b="1" dirty="0">
                <a:solidFill>
                  <a:srgbClr val="000000"/>
                </a:solidFill>
                <a:ea typeface="Calibri"/>
                <a:cs typeface="Times New Roman"/>
              </a:rPr>
              <a:t>не ядовит.</a:t>
            </a:r>
            <a:endParaRPr lang="ru-RU" sz="2400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a typeface="Calibri"/>
                <a:cs typeface="Times New Roman"/>
              </a:rPr>
              <a:t> </a:t>
            </a:r>
          </a:p>
        </p:txBody>
      </p:sp>
      <p:pic>
        <p:nvPicPr>
          <p:cNvPr id="4098" name="Picture 2" descr="C:\Users\Галя\Desktop\220px-RedPhosphoru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3421"/>
            <a:ext cx="2376264" cy="219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8242964" y="6098812"/>
            <a:ext cx="432048" cy="4320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442" y="188640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9671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29671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9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35886-E7CE-4806-996C-ED0492500018}" type="datetime1">
              <a:rPr lang="ru-RU" smtClean="0"/>
              <a:t>20.01.2014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55976" y="1381418"/>
            <a:ext cx="4282628" cy="25516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463988" y="1700808"/>
            <a:ext cx="45005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</a:rPr>
              <a:t>Кристаллическая решетка </a:t>
            </a:r>
            <a:r>
              <a:rPr lang="ru-RU" dirty="0" smtClean="0">
                <a:solidFill>
                  <a:prstClr val="black"/>
                </a:solidFill>
              </a:rPr>
              <a:t>   кубическая;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Плотность  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                               3,83г/см</a:t>
            </a:r>
            <a:r>
              <a:rPr lang="ru-RU" baseline="30000" dirty="0" smtClean="0">
                <a:solidFill>
                  <a:prstClr val="black"/>
                </a:solidFill>
              </a:rPr>
              <a:t>3</a:t>
            </a:r>
            <a:r>
              <a:rPr lang="ru-RU" dirty="0" smtClean="0">
                <a:solidFill>
                  <a:prstClr val="black"/>
                </a:solidFill>
              </a:rPr>
              <a:t>;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Теплопроводность   </a:t>
            </a:r>
            <a:r>
              <a:rPr lang="ru-RU" dirty="0" smtClean="0">
                <a:solidFill>
                  <a:prstClr val="black"/>
                </a:solidFill>
              </a:rPr>
              <a:t>                есть 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Металлический блеск </a:t>
            </a:r>
            <a:r>
              <a:rPr lang="ru-RU" dirty="0" smtClean="0">
                <a:solidFill>
                  <a:prstClr val="black"/>
                </a:solidFill>
              </a:rPr>
              <a:t>            есть 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Растворимость в воде             </a:t>
            </a:r>
            <a:r>
              <a:rPr lang="ru-RU" dirty="0" smtClean="0">
                <a:solidFill>
                  <a:prstClr val="black"/>
                </a:solidFill>
              </a:rPr>
              <a:t>нет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Химическая активность          </a:t>
            </a:r>
            <a:r>
              <a:rPr lang="ru-RU" dirty="0" smtClean="0">
                <a:solidFill>
                  <a:prstClr val="black"/>
                </a:solidFill>
              </a:rPr>
              <a:t>низкая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Электропроводность               </a:t>
            </a:r>
            <a:r>
              <a:rPr lang="ru-RU" dirty="0" smtClean="0">
                <a:solidFill>
                  <a:prstClr val="black"/>
                </a:solidFill>
              </a:rPr>
              <a:t>высокая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 descr="C:\Users\Галя\Desktop\1212276588_i-6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48081"/>
            <a:ext cx="2285998" cy="224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аля\Desktop\g3_7_2_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29000"/>
            <a:ext cx="2262641" cy="194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0" y="188641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Металлический фосфор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42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88641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060" y="6132129"/>
            <a:ext cx="48736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49" y="173105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5950" y="188641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6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D9D20-14AC-49DC-892B-A65EB7096A93}" type="datetime1">
              <a:rPr lang="ru-RU" smtClean="0"/>
              <a:t>20.01.2014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3928" y="980728"/>
            <a:ext cx="4392488" cy="22322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ts val="1800"/>
              </a:lnSpc>
              <a:spcAft>
                <a:spcPts val="1800"/>
              </a:spcAft>
            </a:pPr>
            <a:endParaRPr lang="en-US" i="1" dirty="0" smtClean="0">
              <a:solidFill>
                <a:srgbClr val="444444"/>
              </a:solidFill>
              <a:latin typeface="Georgia"/>
              <a:ea typeface="Times New Roman"/>
              <a:cs typeface="Arial"/>
            </a:endParaRPr>
          </a:p>
          <a:p>
            <a:pPr lvl="0">
              <a:lnSpc>
                <a:spcPts val="1800"/>
              </a:lnSpc>
              <a:spcAft>
                <a:spcPts val="1800"/>
              </a:spcAft>
            </a:pPr>
            <a:endParaRPr lang="en-US" i="1" dirty="0">
              <a:solidFill>
                <a:srgbClr val="444444"/>
              </a:solidFill>
              <a:latin typeface="Georgia"/>
              <a:ea typeface="Times New Roman"/>
              <a:cs typeface="Arial"/>
            </a:endParaRPr>
          </a:p>
          <a:p>
            <a:pPr lvl="0">
              <a:lnSpc>
                <a:spcPts val="1800"/>
              </a:lnSpc>
              <a:spcAft>
                <a:spcPts val="1800"/>
              </a:spcAft>
            </a:pPr>
            <a:r>
              <a:rPr lang="ru-RU" i="1" dirty="0" smtClean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В </a:t>
            </a:r>
            <a:r>
              <a:rPr lang="ru-RU" i="1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промышленности фосфор получают </a:t>
            </a:r>
            <a:r>
              <a:rPr lang="ru-RU" i="1" dirty="0" smtClean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электротермическим </a:t>
            </a:r>
            <a:r>
              <a:rPr lang="ru-RU" i="1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способом. Фосфорит нагревают в смеси с кварцевым песком и коксом </a:t>
            </a:r>
            <a:r>
              <a:rPr lang="ru-RU" i="1" dirty="0" smtClean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(восстановитель) в электрической </a:t>
            </a:r>
            <a:r>
              <a:rPr lang="ru-RU" i="1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печи при  Т= 1300</a:t>
            </a:r>
            <a:r>
              <a:rPr lang="ru-RU" i="1" baseline="30000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о </a:t>
            </a:r>
            <a:r>
              <a:rPr lang="ru-RU" i="1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С. Процесс описывается </a:t>
            </a:r>
            <a:r>
              <a:rPr lang="ru-RU" i="1" dirty="0" smtClean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уравнениями</a:t>
            </a:r>
            <a:r>
              <a:rPr lang="ru-RU" dirty="0" smtClean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:</a:t>
            </a:r>
            <a:endParaRPr lang="en-US" dirty="0" smtClean="0">
              <a:solidFill>
                <a:srgbClr val="444444"/>
              </a:solidFill>
              <a:latin typeface="Georgia"/>
              <a:ea typeface="Times New Roman"/>
              <a:cs typeface="Arial"/>
            </a:endParaRPr>
          </a:p>
          <a:p>
            <a:pPr lvl="0">
              <a:lnSpc>
                <a:spcPts val="1800"/>
              </a:lnSpc>
              <a:spcAft>
                <a:spcPts val="1800"/>
              </a:spcAft>
            </a:pPr>
            <a:endParaRPr lang="en-US" dirty="0" smtClean="0">
              <a:solidFill>
                <a:srgbClr val="444444"/>
              </a:solidFill>
              <a:latin typeface="Georgia"/>
              <a:ea typeface="Times New Roman"/>
              <a:cs typeface="Arial"/>
            </a:endParaRPr>
          </a:p>
          <a:p>
            <a:pPr lvl="0">
              <a:lnSpc>
                <a:spcPts val="1800"/>
              </a:lnSpc>
              <a:spcAft>
                <a:spcPts val="1800"/>
              </a:spcAft>
            </a:pPr>
            <a:endParaRPr lang="ru-RU" sz="32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3429000"/>
            <a:ext cx="5616624" cy="2160240"/>
          </a:xfrm>
          <a:prstGeom prst="roundRect">
            <a:avLst>
              <a:gd name="adj" fmla="val 177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444444"/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444444"/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444444"/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2Ca</a:t>
            </a:r>
            <a:r>
              <a:rPr lang="ru-RU" baseline="-30000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3</a:t>
            </a:r>
            <a:r>
              <a:rPr lang="ru-RU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(PO</a:t>
            </a:r>
            <a:r>
              <a:rPr lang="ru-RU" baseline="-30000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4</a:t>
            </a:r>
            <a:r>
              <a:rPr lang="ru-RU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)</a:t>
            </a:r>
            <a:r>
              <a:rPr lang="ru-RU" baseline="-30000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2</a:t>
            </a:r>
            <a:r>
              <a:rPr lang="ru-RU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+ 6SiO</a:t>
            </a:r>
            <a:r>
              <a:rPr lang="ru-RU" baseline="-30000" dirty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2</a:t>
            </a:r>
            <a:r>
              <a:rPr lang="ru-RU" dirty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= 6CaSiO</a:t>
            </a:r>
            <a:r>
              <a:rPr lang="ru-RU" baseline="-30000" dirty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3</a:t>
            </a:r>
            <a:r>
              <a:rPr lang="ru-RU" dirty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+ </a:t>
            </a:r>
            <a:r>
              <a:rPr lang="ru-RU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P</a:t>
            </a:r>
            <a:r>
              <a:rPr lang="ru-RU" baseline="-30000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4</a:t>
            </a:r>
            <a:r>
              <a:rPr lang="ru-RU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O</a:t>
            </a:r>
            <a:r>
              <a:rPr lang="ru-RU" baseline="-30000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10</a:t>
            </a:r>
            <a:endParaRPr lang="en-US" dirty="0" smtClean="0">
              <a:solidFill>
                <a:srgbClr val="444444"/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P</a:t>
            </a:r>
            <a:r>
              <a:rPr lang="ru-RU" baseline="-30000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4</a:t>
            </a:r>
            <a:r>
              <a:rPr lang="ru-RU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O</a:t>
            </a:r>
            <a:r>
              <a:rPr lang="ru-RU" baseline="-30000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10</a:t>
            </a:r>
            <a:r>
              <a:rPr lang="ru-RU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+ 10C = 10CO + </a:t>
            </a:r>
            <a:r>
              <a:rPr lang="ru-RU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P</a:t>
            </a:r>
            <a:r>
              <a:rPr lang="ru-RU" baseline="-30000" dirty="0" smtClean="0">
                <a:solidFill>
                  <a:srgbClr val="444444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4</a:t>
            </a:r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444444"/>
              </a:solidFill>
              <a:latin typeface="Georgia"/>
              <a:ea typeface="Times New Roman"/>
              <a:cs typeface="Arial"/>
            </a:endParaRPr>
          </a:p>
          <a:p>
            <a:pPr>
              <a:lnSpc>
                <a:spcPts val="1800"/>
              </a:lnSpc>
              <a:spcAft>
                <a:spcPts val="1800"/>
              </a:spcAft>
            </a:pPr>
            <a:r>
              <a:rPr lang="ru-RU" dirty="0" smtClean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Или </a:t>
            </a:r>
            <a:r>
              <a:rPr lang="ru-RU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суммарно: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lnSpc>
                <a:spcPts val="1800"/>
              </a:lnSpc>
              <a:spcAft>
                <a:spcPts val="1800"/>
              </a:spcAft>
            </a:pPr>
            <a:r>
              <a:rPr lang="en-US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2Ca</a:t>
            </a:r>
            <a:r>
              <a:rPr lang="en-US" baseline="-25000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3</a:t>
            </a:r>
            <a:r>
              <a:rPr lang="en-US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(PO</a:t>
            </a:r>
            <a:r>
              <a:rPr lang="en-US" baseline="-25000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4</a:t>
            </a:r>
            <a:r>
              <a:rPr lang="en-US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)</a:t>
            </a:r>
            <a:r>
              <a:rPr lang="en-US" baseline="-25000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2</a:t>
            </a:r>
            <a:r>
              <a:rPr lang="en-US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 + 6SiO</a:t>
            </a:r>
            <a:r>
              <a:rPr lang="en-US" baseline="-25000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2</a:t>
            </a:r>
            <a:r>
              <a:rPr lang="en-US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 + 10C = 6CaSiO</a:t>
            </a:r>
            <a:r>
              <a:rPr lang="en-US" baseline="-25000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3</a:t>
            </a:r>
            <a:r>
              <a:rPr lang="en-US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 + 10CO + P</a:t>
            </a:r>
            <a:r>
              <a:rPr lang="en-US" baseline="-25000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4</a:t>
            </a:r>
            <a:r>
              <a:rPr lang="ru-RU" dirty="0">
                <a:solidFill>
                  <a:srgbClr val="517482"/>
                </a:solidFill>
                <a:latin typeface="Georgia"/>
                <a:ea typeface="Times New Roman"/>
                <a:cs typeface="Arial"/>
                <a:hlinkClick r:id="rId2" tooltip="&quot;&quot; "/>
              </a:rPr>
              <a:t> </a:t>
            </a:r>
            <a:r>
              <a:rPr lang="en-US" dirty="0">
                <a:solidFill>
                  <a:srgbClr val="444444"/>
                </a:solidFill>
                <a:latin typeface="Georgia"/>
                <a:ea typeface="Times New Roman"/>
                <a:cs typeface="Arial"/>
              </a:rPr>
              <a:t>.</a:t>
            </a:r>
            <a:endParaRPr lang="ru-RU" sz="3200" dirty="0">
              <a:latin typeface="Times New Roman"/>
              <a:ea typeface="Times New Roman"/>
            </a:endParaRPr>
          </a:p>
          <a:p>
            <a:pPr algn="ctr"/>
            <a:endParaRPr lang="ru-RU" dirty="0"/>
          </a:p>
        </p:txBody>
      </p:sp>
      <p:pic>
        <p:nvPicPr>
          <p:cNvPr id="1026" name="Рисунок 1" descr="http://www.krugosvet.ru/images/1012331_image002.gif">
            <a:hlinkClick r:id="rId2" tooltip="&quot;&quot;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255" y="4233664"/>
            <a:ext cx="123825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" descr="http://www.krugosvet.ru/images/1012331_image002.gif">
            <a:hlinkClick r:id="rId2" tooltip="&quot;&quot;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095" y="5167603"/>
            <a:ext cx="123825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Галя\Desktop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28" y="914506"/>
            <a:ext cx="2026623" cy="2401413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99792" y="116632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990033"/>
                </a:solidFill>
              </a:rPr>
              <a:t>Получение фосфора</a:t>
            </a:r>
            <a:endParaRPr lang="ru-RU" sz="3200" b="1" dirty="0">
              <a:solidFill>
                <a:srgbClr val="990033"/>
              </a:solidFill>
            </a:endParaRPr>
          </a:p>
        </p:txBody>
      </p:sp>
      <p:pic>
        <p:nvPicPr>
          <p:cNvPr id="2051" name="Picture 3" descr="C:\Users\Галя\Desktop\583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64" y="3446116"/>
            <a:ext cx="2121896" cy="1591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9864" y="5167602"/>
            <a:ext cx="3418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</a:rPr>
              <a:t>Фотография фосфатной </a:t>
            </a:r>
            <a:endParaRPr lang="ru-RU" sz="1600" dirty="0" smtClean="0">
              <a:solidFill>
                <a:prstClr val="black"/>
              </a:solidFill>
            </a:endParaRPr>
          </a:p>
          <a:p>
            <a:pPr lvl="0"/>
            <a:r>
              <a:rPr lang="ru-RU" sz="1600" dirty="0" smtClean="0">
                <a:solidFill>
                  <a:prstClr val="black"/>
                </a:solidFill>
              </a:rPr>
              <a:t>породы </a:t>
            </a:r>
            <a:r>
              <a:rPr lang="ru-RU" sz="1600" dirty="0">
                <a:solidFill>
                  <a:prstClr val="black"/>
                </a:solidFill>
              </a:rPr>
              <a:t>(фосфоритной руды). </a:t>
            </a:r>
          </a:p>
        </p:txBody>
      </p:sp>
      <p:pic>
        <p:nvPicPr>
          <p:cNvPr id="11266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145" y="174069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608" y="6165304"/>
            <a:ext cx="652463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64" y="220292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128" y="220292"/>
            <a:ext cx="433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91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CCE80-DFCF-4B75-A4F5-C8D750504712}" type="datetime1">
              <a:rPr lang="ru-RU" smtClean="0"/>
              <a:t>20.01.2014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0"/>
            <a:ext cx="8424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A50021"/>
                </a:solidFill>
                <a:ea typeface="+mj-ea"/>
                <a:cs typeface="+mj-cs"/>
              </a:rPr>
              <a:t>  Химические </a:t>
            </a:r>
            <a:r>
              <a:rPr lang="ru-RU" sz="4400" b="1" dirty="0">
                <a:solidFill>
                  <a:srgbClr val="A50021"/>
                </a:solidFill>
                <a:ea typeface="+mj-ea"/>
                <a:cs typeface="+mj-cs"/>
              </a:rPr>
              <a:t>свойства фосфора</a:t>
            </a:r>
            <a:endParaRPr lang="ru-RU" dirty="0"/>
          </a:p>
        </p:txBody>
      </p:sp>
      <p:pic>
        <p:nvPicPr>
          <p:cNvPr id="1331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149770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2438400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>
            <a:hlinkClick r:id="rId5" action="ppaction://hlinksldjump"/>
          </p:cNvPr>
          <p:cNvSpPr/>
          <p:nvPr/>
        </p:nvSpPr>
        <p:spPr>
          <a:xfrm>
            <a:off x="251520" y="1052736"/>
            <a:ext cx="2011288" cy="7920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1520" y="1052736"/>
            <a:ext cx="2011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5" action="ppaction://hlinksldjump"/>
              </a:rPr>
              <a:t>  Взаимодействие </a:t>
            </a:r>
          </a:p>
          <a:p>
            <a:r>
              <a:rPr lang="ru-RU" dirty="0">
                <a:hlinkClick r:id="rId5" action="ppaction://hlinksldjump"/>
              </a:rPr>
              <a:t> </a:t>
            </a:r>
            <a:r>
              <a:rPr lang="ru-RU" dirty="0" smtClean="0">
                <a:hlinkClick r:id="rId5" action="ppaction://hlinksldjump"/>
              </a:rPr>
              <a:t>    с металлами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420888"/>
            <a:ext cx="2011288" cy="7920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1520" y="249289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hlinkClick r:id="rId6" action="ppaction://hlinksldjump"/>
              </a:rPr>
              <a:t>Взаимодействие</a:t>
            </a:r>
          </a:p>
          <a:p>
            <a:r>
              <a:rPr lang="ru-RU" dirty="0">
                <a:hlinkClick r:id="rId6" action="ppaction://hlinksldjump"/>
              </a:rPr>
              <a:t> </a:t>
            </a:r>
            <a:r>
              <a:rPr lang="ru-RU" dirty="0" smtClean="0">
                <a:hlinkClick r:id="rId6" action="ppaction://hlinksldjump"/>
              </a:rPr>
              <a:t>    с кислотами       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88224" y="1052736"/>
            <a:ext cx="2232248" cy="7920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581255" y="1053734"/>
            <a:ext cx="2107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dirty="0" smtClean="0">
                <a:hlinkClick r:id="rId7" action="ppaction://hlinksldjump"/>
              </a:rPr>
              <a:t>Взаимодействие </a:t>
            </a:r>
          </a:p>
          <a:p>
            <a:r>
              <a:rPr lang="ru-RU" dirty="0">
                <a:hlinkClick r:id="rId7" action="ppaction://hlinksldjump"/>
              </a:rPr>
              <a:t> </a:t>
            </a:r>
            <a:r>
              <a:rPr lang="ru-RU" dirty="0" smtClean="0">
                <a:hlinkClick r:id="rId7" action="ppaction://hlinksldjump"/>
              </a:rPr>
              <a:t>    с неметаллами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04248" y="2492896"/>
            <a:ext cx="2016224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804248" y="249289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smtClean="0">
                <a:hlinkClick r:id="rId6" action="ppaction://hlinksldjump"/>
              </a:rPr>
              <a:t>Взаимодействие </a:t>
            </a:r>
          </a:p>
          <a:p>
            <a:r>
              <a:rPr lang="ru-RU" dirty="0">
                <a:hlinkClick r:id="rId6" action="ppaction://hlinksldjump"/>
              </a:rPr>
              <a:t> </a:t>
            </a:r>
            <a:r>
              <a:rPr lang="ru-RU" dirty="0" smtClean="0">
                <a:hlinkClick r:id="rId6" action="ppaction://hlinksldjump"/>
              </a:rPr>
              <a:t>  с окислителями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75856" y="1014120"/>
            <a:ext cx="2304256" cy="7920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93368" y="1014119"/>
            <a:ext cx="248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dirty="0" smtClean="0">
                <a:hlinkClick r:id="rId8" action="ppaction://hlinksldjump"/>
              </a:rPr>
              <a:t>Взаимодействие</a:t>
            </a:r>
          </a:p>
          <a:p>
            <a:r>
              <a:rPr lang="ru-RU" dirty="0">
                <a:hlinkClick r:id="rId8" action="ppaction://hlinksldjump"/>
              </a:rPr>
              <a:t> </a:t>
            </a:r>
            <a:r>
              <a:rPr lang="ru-RU" dirty="0" smtClean="0">
                <a:hlinkClick r:id="rId8" action="ppaction://hlinksldjump"/>
              </a:rPr>
              <a:t>  с щелочами и водой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3923928" y="2788352"/>
            <a:ext cx="1512168" cy="85667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067944" y="2788352"/>
            <a:ext cx="1368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Химические </a:t>
            </a:r>
          </a:p>
          <a:p>
            <a:r>
              <a:rPr lang="ru-RU" sz="1600" dirty="0" smtClean="0"/>
              <a:t>   свойства </a:t>
            </a:r>
          </a:p>
          <a:p>
            <a:r>
              <a:rPr lang="ru-RU" sz="1600" dirty="0" smtClean="0"/>
              <a:t>   фосфора</a:t>
            </a:r>
            <a:endParaRPr lang="ru-RU" sz="1600" dirty="0"/>
          </a:p>
        </p:txBody>
      </p:sp>
      <p:cxnSp>
        <p:nvCxnSpPr>
          <p:cNvPr id="19" name="Прямая со стрелкой 18"/>
          <p:cNvCxnSpPr>
            <a:stCxn id="14" idx="2"/>
          </p:cNvCxnSpPr>
          <p:nvPr/>
        </p:nvCxnSpPr>
        <p:spPr>
          <a:xfrm flipH="1" flipV="1">
            <a:off x="2262808" y="1806208"/>
            <a:ext cx="1661120" cy="14104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4" idx="6"/>
          </p:cNvCxnSpPr>
          <p:nvPr/>
        </p:nvCxnSpPr>
        <p:spPr>
          <a:xfrm flipV="1">
            <a:off x="5436096" y="1894111"/>
            <a:ext cx="1152128" cy="13225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4608004" y="1844824"/>
            <a:ext cx="36004" cy="9721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4" idx="2"/>
          </p:cNvCxnSpPr>
          <p:nvPr/>
        </p:nvCxnSpPr>
        <p:spPr>
          <a:xfrm flipH="1" flipV="1">
            <a:off x="2262808" y="2852936"/>
            <a:ext cx="1661120" cy="363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4" idx="6"/>
            <a:endCxn id="10" idx="1"/>
          </p:cNvCxnSpPr>
          <p:nvPr/>
        </p:nvCxnSpPr>
        <p:spPr>
          <a:xfrm flipV="1">
            <a:off x="5436096" y="2852936"/>
            <a:ext cx="1368152" cy="363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251520" y="3933056"/>
            <a:ext cx="856895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Фосфор</a:t>
            </a: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типичный химически активный неметалл, вступающий в реакции со многими металлами, неметаллами и сложными веществами, но 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он менее активен 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 сравнению с кислородом и галогенами. Все эти реакции относятся к </a:t>
            </a:r>
            <a:r>
              <a:rPr lang="ru-RU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окислительно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-восстановительным, в которых 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свободный фосфор выступает 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роли как окислителя, так и восстановителя, проявляя при этом степени окисления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en-US" sz="2000" b="1" baseline="30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2000" b="1" baseline="30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←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en-US" sz="2000" b="1" baseline="30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→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en-US" sz="2000" b="1" baseline="30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ru-RU" sz="2000" b="1" baseline="30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000" b="1" baseline="30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→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en-US" sz="2000" b="1" baseline="30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ru-RU" sz="2000" b="1" baseline="30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2000" b="1" baseline="30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919" y="6237312"/>
            <a:ext cx="652463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36" y="168332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66936" y="16833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22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7152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Химические свойства фосфора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82548-2CD9-4785-9A8F-82261117D7EE}" type="datetime1">
              <a:rPr lang="ru-RU" smtClean="0"/>
              <a:t>20.01.2014</a:t>
            </a:fld>
            <a:endParaRPr lang="ru-RU"/>
          </a:p>
        </p:txBody>
      </p:sp>
      <p:sp>
        <p:nvSpPr>
          <p:cNvPr id="4" name="Скругленный прямоугольник 3">
            <a:hlinkClick r:id="rId2" action="ppaction://hlinkfile"/>
          </p:cNvPr>
          <p:cNvSpPr/>
          <p:nvPr/>
        </p:nvSpPr>
        <p:spPr>
          <a:xfrm>
            <a:off x="4427984" y="1700808"/>
            <a:ext cx="4392488" cy="3600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dirty="0">
                <a:solidFill>
                  <a:prstClr val="black"/>
                </a:solidFill>
                <a:hlinkClick r:id="rId3"/>
              </a:rPr>
              <a:t>http://files.school-collection.edu.ru/dlrstore/0ae2106a-e2cd-acdc-f40b-628a07e3819d/index.htm</a:t>
            </a:r>
            <a:endParaRPr lang="ru-RU" dirty="0">
              <a:ln w="57150">
                <a:solidFill>
                  <a:srgbClr val="C19859">
                    <a:lumMod val="50000"/>
                  </a:srgb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836712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</a:rPr>
              <a:t>Взаимодействие с металлами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988840"/>
            <a:ext cx="3384376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501008"/>
            <a:ext cx="3384376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95536" y="1988840"/>
            <a:ext cx="3096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</a:t>
            </a:r>
            <a:r>
              <a:rPr lang="ru-RU" sz="4400" b="1" dirty="0" err="1" smtClean="0"/>
              <a:t>Са</a:t>
            </a:r>
            <a:r>
              <a:rPr lang="ru-RU" sz="4400" b="1" dirty="0" smtClean="0"/>
              <a:t> + Р =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3501008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Mg + P =</a:t>
            </a:r>
            <a:endParaRPr lang="ru-RU" sz="4000" b="1" dirty="0"/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2195736" y="3645025"/>
            <a:ext cx="2016224" cy="1157962"/>
          </a:xfrm>
          <a:prstGeom prst="wedge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971600" y="4941168"/>
            <a:ext cx="1944216" cy="64807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971600" y="4941168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Вывод</a:t>
            </a:r>
            <a:endParaRPr lang="ru-RU" sz="3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483768" y="3645024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Фосфор – типичный окислитель</a:t>
            </a:r>
            <a:endParaRPr lang="ru-RU" sz="2000" b="1" dirty="0"/>
          </a:p>
        </p:txBody>
      </p:sp>
      <p:pic>
        <p:nvPicPr>
          <p:cNvPr id="1433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572" y="188640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282" y="6165304"/>
            <a:ext cx="506413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1520" y="18864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11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3460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Химические свойства фосфора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D138-85E6-4AE0-AED9-2990FEE0AE0C}" type="datetime1">
              <a:rPr lang="ru-RU" smtClean="0"/>
              <a:t>20.01.2014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3968" y="1412776"/>
            <a:ext cx="4464496" cy="39277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dirty="0">
                <a:solidFill>
                  <a:prstClr val="black"/>
                </a:solidFill>
                <a:hlinkClick r:id="rId2"/>
              </a:rPr>
              <a:t>http://files.school-collection.edu.ru/dlrstore/e0699f11-1c29-e9b9-8350-013b6eae472b/index.htm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908720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Взаимодействие с неметаллами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8884" y="1412776"/>
            <a:ext cx="3456384" cy="9361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55576" y="1412776"/>
            <a:ext cx="27363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000" b="1" dirty="0">
                <a:ea typeface="Calibri"/>
                <a:cs typeface="Times New Roman"/>
              </a:rPr>
              <a:t>P + </a:t>
            </a:r>
            <a:r>
              <a:rPr lang="en-US" sz="4000" b="1" dirty="0" smtClean="0">
                <a:ea typeface="Calibri"/>
                <a:cs typeface="Times New Roman"/>
              </a:rPr>
              <a:t>O</a:t>
            </a:r>
            <a:r>
              <a:rPr lang="en-US" sz="4000" b="1" baseline="-25000" dirty="0" smtClean="0">
                <a:ea typeface="Calibri"/>
                <a:cs typeface="Times New Roman"/>
              </a:rPr>
              <a:t>2</a:t>
            </a:r>
            <a:r>
              <a:rPr lang="ru-RU" sz="1600" b="1" baseline="-25000" dirty="0" smtClean="0">
                <a:ea typeface="Calibri"/>
                <a:cs typeface="Times New Roman"/>
              </a:rPr>
              <a:t>(изб</a:t>
            </a:r>
            <a:r>
              <a:rPr lang="ru-RU" sz="1400" b="1" baseline="-25000" dirty="0" smtClean="0">
                <a:ea typeface="Calibri"/>
                <a:cs typeface="Times New Roman"/>
              </a:rPr>
              <a:t>)</a:t>
            </a:r>
            <a:r>
              <a:rPr lang="en-US" sz="4000" b="1" dirty="0" smtClean="0">
                <a:ea typeface="Calibri"/>
                <a:cs typeface="Times New Roman"/>
              </a:rPr>
              <a:t>= </a:t>
            </a:r>
            <a:endParaRPr lang="ru-RU" sz="4000" dirty="0"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70" y="2636912"/>
            <a:ext cx="3456384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000" b="1" dirty="0" smtClean="0">
                <a:ea typeface="Calibri"/>
                <a:cs typeface="Times New Roman"/>
              </a:rPr>
              <a:t>    P </a:t>
            </a:r>
            <a:r>
              <a:rPr lang="en-US" sz="4000" b="1" dirty="0">
                <a:ea typeface="Calibri"/>
                <a:cs typeface="Times New Roman"/>
              </a:rPr>
              <a:t>+ Cl</a:t>
            </a:r>
            <a:r>
              <a:rPr lang="en-US" sz="4000" b="1" baseline="-25000" dirty="0">
                <a:ea typeface="Calibri"/>
                <a:cs typeface="Times New Roman"/>
              </a:rPr>
              <a:t>2</a:t>
            </a:r>
            <a:r>
              <a:rPr lang="en-US" sz="4000" b="1" dirty="0">
                <a:ea typeface="Calibri"/>
                <a:cs typeface="Times New Roman"/>
              </a:rPr>
              <a:t> = </a:t>
            </a:r>
            <a:endParaRPr lang="ru-RU" sz="4000" dirty="0"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8884" y="3789040"/>
            <a:ext cx="3456384" cy="83144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ea typeface="Calibri"/>
                <a:cs typeface="Times New Roman"/>
              </a:rPr>
              <a:t>    </a:t>
            </a:r>
            <a:r>
              <a:rPr lang="en-US" sz="4000" b="1" dirty="0" smtClean="0">
                <a:ea typeface="Calibri"/>
                <a:cs typeface="Times New Roman"/>
              </a:rPr>
              <a:t>P </a:t>
            </a:r>
            <a:r>
              <a:rPr lang="en-US" sz="4000" b="1" dirty="0">
                <a:ea typeface="Calibri"/>
                <a:cs typeface="Times New Roman"/>
              </a:rPr>
              <a:t>+ S = </a:t>
            </a:r>
            <a:endParaRPr lang="ru-RU" sz="4000" dirty="0"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34988" y="4941168"/>
            <a:ext cx="2040868" cy="64807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34988" y="4869160"/>
            <a:ext cx="2040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ВЫВОД</a:t>
            </a:r>
            <a:endParaRPr lang="ru-RU" sz="3600" b="1" dirty="0"/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2027076" y="3416669"/>
            <a:ext cx="1961202" cy="1308612"/>
          </a:xfrm>
          <a:prstGeom prst="wedge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048562" y="3717032"/>
            <a:ext cx="2036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     Фосфор -      восстановитель</a:t>
            </a:r>
            <a:endParaRPr lang="ru-RU" sz="2000" b="1" dirty="0"/>
          </a:p>
        </p:txBody>
      </p:sp>
      <p:pic>
        <p:nvPicPr>
          <p:cNvPr id="307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051" y="6093296"/>
            <a:ext cx="506413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786" y="260648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1" y="18864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1520" y="18864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72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Химические свойства фосфора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A249-FC8D-47FE-9825-A843870924C0}" type="datetime1">
              <a:rPr lang="ru-RU" smtClean="0"/>
              <a:t>20.01.2014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7526" y="2051684"/>
            <a:ext cx="4032448" cy="296149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\mathsf{3P + 5HNO_3 + 2H_2O \rightarrow 3H_3PO_4 + 5NO}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348880"/>
            <a:ext cx="3528392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\mathsf{2P + 5H_2SO_4 \rightarrow 2H_3PO_4 + 5SO_2 + 2H_2O}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4" y="3451467"/>
            <a:ext cx="3528392" cy="62560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87526" y="1263878"/>
            <a:ext cx="4032448" cy="3600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39554" y="1268760"/>
            <a:ext cx="4248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Взаимодействие с кислотами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8024" y="2051684"/>
            <a:ext cx="3888432" cy="296149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4048" y="1263878"/>
            <a:ext cx="3456384" cy="3600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64088" y="1268760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Другие окислители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2204864"/>
            <a:ext cx="3456384" cy="332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4" action="ppaction://hlinksldjump"/>
              </a:rPr>
              <a:t>Составьте уравнение химической реакции:</a:t>
            </a:r>
            <a:endParaRPr lang="ru-RU" sz="2800" dirty="0" smtClean="0"/>
          </a:p>
          <a:p>
            <a:endParaRPr lang="ru-RU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 smtClean="0"/>
              <a:t>Р + </a:t>
            </a:r>
            <a:r>
              <a:rPr lang="en-US" sz="4400" dirty="0">
                <a:ea typeface="Calibri"/>
                <a:cs typeface="Times New Roman"/>
              </a:rPr>
              <a:t>KClO</a:t>
            </a:r>
            <a:r>
              <a:rPr lang="en-US" sz="4400" baseline="-25000" dirty="0">
                <a:ea typeface="Calibri"/>
                <a:cs typeface="Times New Roman"/>
              </a:rPr>
              <a:t>3</a:t>
            </a:r>
            <a:r>
              <a:rPr lang="en-US" sz="4400" dirty="0">
                <a:ea typeface="Calibri"/>
                <a:cs typeface="Times New Roman"/>
              </a:rPr>
              <a:t> = 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aseline="-25000" dirty="0" smtClean="0">
                <a:ea typeface="Calibri"/>
                <a:cs typeface="Times New Roman"/>
              </a:rPr>
              <a:t>  </a:t>
            </a:r>
            <a:endParaRPr lang="ru-RU" sz="4400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098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864" y="6021288"/>
            <a:ext cx="506413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506" y="188640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6" y="168693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87526" y="188640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17</a:t>
            </a:r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3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346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A50021"/>
                </a:solidFill>
              </a:rPr>
              <a:t>Расставить коэффициенты методом электронного баланса </a:t>
            </a:r>
            <a:endParaRPr lang="ru-RU" sz="2400" b="1" dirty="0">
              <a:solidFill>
                <a:srgbClr val="A5002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4A47-C16F-49CE-BC7B-1B7C3DE08153}" type="datetime1">
              <a:rPr lang="ru-RU" smtClean="0"/>
              <a:t>20.01.2014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500174"/>
            <a:ext cx="8667892" cy="64294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Р</a:t>
            </a: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KClO</a:t>
            </a:r>
            <a:r>
              <a:rPr kumimoji="0" lang="en-US" sz="4000" b="0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→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kumimoji="0" lang="en-US" sz="4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KCl</a:t>
            </a: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+ 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4000" dirty="0"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en-US" sz="4000" baseline="-25000" dirty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4000" dirty="0">
                <a:latin typeface="Verdana" pitchFamily="34" charset="0"/>
                <a:ea typeface="Verdana" pitchFamily="34" charset="0"/>
                <a:cs typeface="Verdana" pitchFamily="34" charset="0"/>
              </a:rPr>
              <a:t>O</a:t>
            </a:r>
            <a:r>
              <a:rPr lang="en-US" sz="4000" baseline="-25000" dirty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452" y="1325766"/>
            <a:ext cx="91440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/>
            <a:r>
              <a:rPr lang="ru-RU" b="1" dirty="0">
                <a:solidFill>
                  <a:srgbClr val="CCC1D9"/>
                </a:solidFill>
                <a:latin typeface="Verdana"/>
              </a:rPr>
              <a:t> </a:t>
            </a:r>
            <a:r>
              <a:rPr lang="ru-RU" b="1" dirty="0" smtClean="0">
                <a:solidFill>
                  <a:srgbClr val="CCC1D9"/>
                </a:solidFill>
                <a:latin typeface="Verdana"/>
              </a:rPr>
              <a:t>       </a:t>
            </a:r>
            <a:r>
              <a:rPr lang="ru-RU" sz="2000" b="1" dirty="0" smtClean="0">
                <a:solidFill>
                  <a:prstClr val="black"/>
                </a:solidFill>
                <a:latin typeface="Calibri" pitchFamily="34" charset="0"/>
              </a:rPr>
              <a:t>0                                 </a:t>
            </a:r>
            <a:r>
              <a:rPr lang="ru-RU" sz="2000" b="1" dirty="0">
                <a:solidFill>
                  <a:prstClr val="black"/>
                </a:solidFill>
                <a:latin typeface="Calibri" pitchFamily="34" charset="0"/>
              </a:rPr>
              <a:t>+5                                 </a:t>
            </a:r>
            <a:r>
              <a:rPr lang="ru-RU" sz="2000" b="1" dirty="0" smtClean="0">
                <a:solidFill>
                  <a:prstClr val="black"/>
                </a:solidFill>
                <a:latin typeface="Calibri" pitchFamily="34" charset="0"/>
              </a:rPr>
              <a:t>             </a:t>
            </a:r>
            <a:r>
              <a:rPr lang="ru-RU" sz="2000" b="1" dirty="0">
                <a:solidFill>
                  <a:prstClr val="black"/>
                </a:solidFill>
                <a:latin typeface="Calibri" pitchFamily="34" charset="0"/>
              </a:rPr>
              <a:t>-1               </a:t>
            </a:r>
            <a:r>
              <a:rPr lang="ru-RU" sz="2000" b="1" dirty="0" smtClean="0">
                <a:solidFill>
                  <a:prstClr val="black"/>
                </a:solidFill>
                <a:latin typeface="Calibri" pitchFamily="34" charset="0"/>
              </a:rPr>
              <a:t>          +5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CCC1D9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2780928"/>
            <a:ext cx="3816424" cy="25922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4000" baseline="300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45506" y="2780928"/>
            <a:ext cx="3672408" cy="25922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55576" y="299695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2852936"/>
            <a:ext cx="367240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i="1" dirty="0" smtClean="0">
                <a:solidFill>
                  <a:srgbClr val="CCC1D9">
                    <a:lumMod val="50000"/>
                  </a:srgbClr>
                </a:solidFill>
                <a:latin typeface="Calibri" pitchFamily="34" charset="0"/>
              </a:rPr>
              <a:t>Порядок действий:</a:t>
            </a:r>
            <a:endParaRPr lang="ru-RU" sz="2800" b="1" i="1" dirty="0">
              <a:solidFill>
                <a:srgbClr val="CCC1D9">
                  <a:lumMod val="50000"/>
                </a:srgbClr>
              </a:solidFill>
              <a:latin typeface="Calibri" pitchFamily="34" charset="0"/>
            </a:endParaRPr>
          </a:p>
          <a:p>
            <a:pPr lvl="0"/>
            <a:r>
              <a:rPr lang="ru-RU" sz="2800" b="1" i="1" dirty="0" smtClean="0">
                <a:solidFill>
                  <a:srgbClr val="CCC1D9">
                    <a:lumMod val="50000"/>
                  </a:srgbClr>
                </a:solidFill>
                <a:latin typeface="Calibri" pitchFamily="34" charset="0"/>
              </a:rPr>
              <a:t>1</a:t>
            </a:r>
            <a:r>
              <a:rPr lang="ru-RU" sz="2400" b="1" i="1" dirty="0" smtClean="0">
                <a:solidFill>
                  <a:srgbClr val="CCC1D9">
                    <a:lumMod val="50000"/>
                  </a:srgbClr>
                </a:solidFill>
                <a:latin typeface="Calibri" pitchFamily="34" charset="0"/>
              </a:rPr>
              <a:t>.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Расставить степени окисления элементов.</a:t>
            </a:r>
          </a:p>
          <a:p>
            <a:pPr lvl="0"/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2. Определить окислитель и </a:t>
            </a:r>
            <a:r>
              <a:rPr lang="ru-RU" sz="2400" b="1" i="1" dirty="0" err="1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восстано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-</a:t>
            </a:r>
          </a:p>
          <a:p>
            <a:pPr lvl="0"/>
            <a:r>
              <a:rPr lang="ru-RU" sz="2400" b="1" i="1" dirty="0" err="1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витель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</a:t>
            </a:r>
            <a:endParaRPr lang="ru-RU" sz="2400" b="1" i="1" dirty="0"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3366284"/>
            <a:ext cx="34698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3. Составить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</a:rPr>
              <a:t>полуреак-ции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окисления и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</a:rPr>
              <a:t>восста-новления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4. Расставить 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</a:rPr>
              <a:t>коэффи-циенты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49" name="Picture 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165304"/>
            <a:ext cx="506413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7614" y="188640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60" y="18864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8560" y="18864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8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128792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Химические свойства фосфора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AD40D-E766-4412-BF8C-9A528F671B36}" type="datetime1">
              <a:rPr lang="ru-RU" smtClean="0"/>
              <a:t>20.01.2014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1484783"/>
            <a:ext cx="7920880" cy="159810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83568" y="1366206"/>
            <a:ext cx="7848872" cy="223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Взаимодействует с водяным паром при температуре выше 500 °С, протекает реакция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2" tooltip="Диспропорционирование"/>
              </a:rPr>
              <a:t>диспропорционирования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с образованием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3" tooltip="Фосфин"/>
              </a:rPr>
              <a:t>фосфина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и фосфорной кислоты: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400" dirty="0">
                <a:ea typeface="Calibri"/>
                <a:cs typeface="Times New Roman"/>
              </a:rPr>
              <a:t>8 P + 12 H</a:t>
            </a:r>
            <a:r>
              <a:rPr lang="en-US" sz="4400" baseline="-25000" dirty="0">
                <a:ea typeface="Calibri"/>
                <a:cs typeface="Times New Roman"/>
              </a:rPr>
              <a:t>2</a:t>
            </a:r>
            <a:r>
              <a:rPr lang="en-US" sz="4400" dirty="0">
                <a:ea typeface="Calibri"/>
                <a:cs typeface="Times New Roman"/>
              </a:rPr>
              <a:t>O </a:t>
            </a:r>
            <a:r>
              <a:rPr lang="en-US" sz="4400" dirty="0">
                <a:latin typeface="Arial Narrow"/>
                <a:ea typeface="Calibri"/>
                <a:cs typeface="Times New Roman"/>
              </a:rPr>
              <a:t>→</a:t>
            </a:r>
            <a:r>
              <a:rPr lang="en-US" sz="4400" dirty="0">
                <a:ea typeface="Calibri"/>
                <a:cs typeface="Times New Roman"/>
              </a:rPr>
              <a:t>5 PH</a:t>
            </a:r>
            <a:r>
              <a:rPr lang="en-US" sz="4400" baseline="-25000" dirty="0">
                <a:ea typeface="Calibri"/>
                <a:cs typeface="Times New Roman"/>
              </a:rPr>
              <a:t>3  </a:t>
            </a:r>
            <a:r>
              <a:rPr lang="en-US" sz="4400" dirty="0">
                <a:latin typeface="Arial Narrow"/>
                <a:ea typeface="Calibri"/>
                <a:cs typeface="Times New Roman"/>
              </a:rPr>
              <a:t>↑+ 3H</a:t>
            </a:r>
            <a:r>
              <a:rPr lang="en-US" sz="4400" baseline="-25000" dirty="0">
                <a:latin typeface="Arial Narrow"/>
                <a:ea typeface="Calibri"/>
                <a:cs typeface="Times New Roman"/>
              </a:rPr>
              <a:t>3</a:t>
            </a:r>
            <a:r>
              <a:rPr lang="en-US" sz="4400" dirty="0">
                <a:latin typeface="Arial Narrow"/>
                <a:ea typeface="Calibri"/>
                <a:cs typeface="Times New Roman"/>
              </a:rPr>
              <a:t>PO</a:t>
            </a:r>
            <a:r>
              <a:rPr lang="en-US" sz="4400" baseline="-25000" dirty="0">
                <a:latin typeface="Arial Narrow"/>
                <a:ea typeface="Calibri"/>
                <a:cs typeface="Times New Roman"/>
              </a:rPr>
              <a:t>4</a:t>
            </a:r>
            <a:endParaRPr lang="ru-RU" sz="4400" dirty="0">
              <a:ea typeface="Calibri"/>
              <a:cs typeface="Times New Roman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7200" y="619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3789040"/>
            <a:ext cx="7992888" cy="14401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11560" y="3861287"/>
            <a:ext cx="8280920" cy="185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 холодных концентрированных растворах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4" tooltip="Щёлочь"/>
              </a:rPr>
              <a:t>щелочей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также медленно протекает реакция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диспропорционирования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:</a:t>
            </a:r>
            <a:endParaRPr lang="ru-RU" sz="2000" dirty="0">
              <a:latin typeface="+mj-lt"/>
              <a:ea typeface="Calibri"/>
              <a:cs typeface="Arial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000" dirty="0" smtClean="0">
                <a:latin typeface="+mj-lt"/>
                <a:ea typeface="Calibri"/>
                <a:cs typeface="Times New Roman"/>
              </a:rPr>
              <a:t>4P </a:t>
            </a:r>
            <a:r>
              <a:rPr lang="en-US" sz="4000" dirty="0">
                <a:latin typeface="+mj-lt"/>
                <a:ea typeface="Calibri"/>
                <a:cs typeface="Times New Roman"/>
              </a:rPr>
              <a:t>+ 3KOH + 3 H</a:t>
            </a:r>
            <a:r>
              <a:rPr lang="en-US" sz="4000" baseline="-25000" dirty="0">
                <a:latin typeface="+mj-lt"/>
                <a:ea typeface="Calibri"/>
                <a:cs typeface="Times New Roman"/>
              </a:rPr>
              <a:t>2</a:t>
            </a:r>
            <a:r>
              <a:rPr lang="en-US" sz="4000" dirty="0">
                <a:latin typeface="+mj-lt"/>
                <a:ea typeface="Calibri"/>
                <a:cs typeface="Times New Roman"/>
              </a:rPr>
              <a:t>O →PH</a:t>
            </a:r>
            <a:r>
              <a:rPr lang="en-US" sz="4000" baseline="-25000" dirty="0">
                <a:latin typeface="+mj-lt"/>
                <a:ea typeface="Calibri"/>
                <a:cs typeface="Times New Roman"/>
              </a:rPr>
              <a:t>3</a:t>
            </a:r>
            <a:r>
              <a:rPr lang="en-US" sz="4000" dirty="0">
                <a:latin typeface="+mj-lt"/>
                <a:ea typeface="Calibri"/>
                <a:cs typeface="Times New Roman"/>
              </a:rPr>
              <a:t> + 3KH</a:t>
            </a:r>
            <a:r>
              <a:rPr lang="en-US" sz="4000" baseline="-25000" dirty="0">
                <a:latin typeface="+mj-lt"/>
                <a:ea typeface="Calibri"/>
                <a:cs typeface="Times New Roman"/>
              </a:rPr>
              <a:t>2</a:t>
            </a:r>
            <a:r>
              <a:rPr lang="en-US" sz="4000" dirty="0">
                <a:latin typeface="+mj-lt"/>
                <a:ea typeface="Calibri"/>
                <a:cs typeface="Times New Roman"/>
              </a:rPr>
              <a:t>PO</a:t>
            </a:r>
            <a:r>
              <a:rPr lang="en-US" sz="4000" baseline="-25000" dirty="0">
                <a:latin typeface="+mj-lt"/>
                <a:ea typeface="Calibri"/>
                <a:cs typeface="Times New Roman"/>
              </a:rPr>
              <a:t>2</a:t>
            </a:r>
            <a:endParaRPr lang="ru-RU" sz="4000" dirty="0">
              <a:latin typeface="+mj-lt"/>
              <a:ea typeface="Calibri"/>
              <a:cs typeface="Times New Roman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4" name="Picture 10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65304"/>
            <a:ext cx="506413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1855" y="187325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10" y="161925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3810" y="187325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33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Ход урока: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8044498"/>
              </p:ext>
            </p:extLst>
          </p:nvPr>
        </p:nvGraphicFramePr>
        <p:xfrm>
          <a:off x="468313" y="1341438"/>
          <a:ext cx="8218487" cy="417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A565C-D2AE-46BA-83E1-9148B4775CFC}" type="datetime1">
              <a:rPr lang="ru-RU" smtClean="0"/>
              <a:t>20.01.2014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332656"/>
            <a:ext cx="360040" cy="2880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95536" y="27082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11" name="Стрелка вправо 10">
            <a:hlinkClick r:id="rId7" action="ppaction://hlinksldjump"/>
          </p:cNvPr>
          <p:cNvSpPr/>
          <p:nvPr/>
        </p:nvSpPr>
        <p:spPr>
          <a:xfrm>
            <a:off x="8192024" y="6223558"/>
            <a:ext cx="570835" cy="283368"/>
          </a:xfrm>
          <a:prstGeom prst="rightArrow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63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0"/>
            <a:ext cx="5472608" cy="9087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Применение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фосфора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B855-C5B3-48F6-BFF4-5A63CC7E551F}" type="datetime1">
              <a:rPr lang="ru-RU" smtClean="0"/>
              <a:t>20.01.2014</a:t>
            </a:fld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851920" y="2492896"/>
            <a:ext cx="1296144" cy="108012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015280" y="2652425"/>
            <a:ext cx="108012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990033"/>
                </a:solidFill>
              </a:rPr>
              <a:t>     </a:t>
            </a:r>
            <a:r>
              <a:rPr lang="ru-RU" sz="2800" b="1" dirty="0" smtClean="0">
                <a:solidFill>
                  <a:srgbClr val="990033"/>
                </a:solidFill>
              </a:rPr>
              <a:t>Р</a:t>
            </a:r>
          </a:p>
          <a:p>
            <a:r>
              <a:rPr lang="ru-RU" b="1" dirty="0" smtClean="0">
                <a:solidFill>
                  <a:srgbClr val="990033"/>
                </a:solidFill>
              </a:rPr>
              <a:t>фосфор</a:t>
            </a:r>
            <a:endParaRPr lang="ru-RU" b="1" dirty="0">
              <a:solidFill>
                <a:srgbClr val="990033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2089080" y="1770040"/>
            <a:ext cx="1876680" cy="10104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251520" y="1116672"/>
            <a:ext cx="1800200" cy="12241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95536" y="1116672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Средства для </a:t>
            </a:r>
          </a:p>
          <a:p>
            <a:r>
              <a:rPr lang="ru-RU" sz="1600" dirty="0" smtClean="0"/>
              <a:t>борьбы с вредителями в сельском хозяйстве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1520" y="2809093"/>
            <a:ext cx="1800200" cy="105195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7504" y="30329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Металлургическое </a:t>
            </a:r>
          </a:p>
          <a:p>
            <a:r>
              <a:rPr lang="ru-RU" dirty="0" smtClean="0"/>
              <a:t> </a:t>
            </a:r>
            <a:r>
              <a:rPr lang="ru-RU" dirty="0"/>
              <a:t> </a:t>
            </a:r>
            <a:r>
              <a:rPr lang="ru-RU" dirty="0" smtClean="0"/>
              <a:t>   производство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4653136"/>
            <a:ext cx="1800200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80944" y="4653136"/>
            <a:ext cx="1800200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580944" y="4653136"/>
            <a:ext cx="2279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Производство лекарственных препаратов</a:t>
            </a:r>
            <a:endParaRPr lang="ru-RU" sz="20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860032" y="4652265"/>
            <a:ext cx="1728192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860032" y="4797152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Производство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спичек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395536" y="479715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Органический синтез</a:t>
            </a:r>
            <a:endParaRPr lang="ru-RU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2123728" y="3212976"/>
            <a:ext cx="1728192" cy="1431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4" idx="3"/>
          </p:cNvCxnSpPr>
          <p:nvPr/>
        </p:nvCxnSpPr>
        <p:spPr>
          <a:xfrm flipH="1">
            <a:off x="1691680" y="3414836"/>
            <a:ext cx="2350056" cy="1238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16" idx="0"/>
          </p:cNvCxnSpPr>
          <p:nvPr/>
        </p:nvCxnSpPr>
        <p:spPr>
          <a:xfrm flipH="1">
            <a:off x="3481044" y="3573016"/>
            <a:ext cx="730916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765124" y="3573016"/>
            <a:ext cx="765880" cy="10749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25" name="Скругленный прямоугольник 1024"/>
          <p:cNvSpPr/>
          <p:nvPr/>
        </p:nvSpPr>
        <p:spPr>
          <a:xfrm>
            <a:off x="7020272" y="4652265"/>
            <a:ext cx="1770244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TextBox 1027"/>
          <p:cNvSpPr txBox="1"/>
          <p:nvPr/>
        </p:nvSpPr>
        <p:spPr>
          <a:xfrm>
            <a:off x="7164288" y="494116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/>
              <a:t>Удобрения</a:t>
            </a:r>
            <a:endParaRPr lang="ru-RU" sz="2000" dirty="0"/>
          </a:p>
        </p:txBody>
      </p:sp>
      <p:sp>
        <p:nvSpPr>
          <p:cNvPr id="1029" name="Скругленный прямоугольник 1028"/>
          <p:cNvSpPr/>
          <p:nvPr/>
        </p:nvSpPr>
        <p:spPr>
          <a:xfrm>
            <a:off x="7020272" y="2809093"/>
            <a:ext cx="1770244" cy="105195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0" name="TextBox 1029"/>
          <p:cNvSpPr txBox="1"/>
          <p:nvPr/>
        </p:nvSpPr>
        <p:spPr>
          <a:xfrm>
            <a:off x="7236296" y="3032956"/>
            <a:ext cx="1554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Фосфорная кислота</a:t>
            </a:r>
            <a:endParaRPr lang="ru-RU" sz="2000" dirty="0"/>
          </a:p>
        </p:txBody>
      </p:sp>
      <p:cxnSp>
        <p:nvCxnSpPr>
          <p:cNvPr id="1032" name="Прямая со стрелкой 1031"/>
          <p:cNvCxnSpPr/>
          <p:nvPr/>
        </p:nvCxnSpPr>
        <p:spPr>
          <a:xfrm>
            <a:off x="5004048" y="3414836"/>
            <a:ext cx="2592288" cy="12331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4" name="Прямая со стрелкой 1033"/>
          <p:cNvCxnSpPr/>
          <p:nvPr/>
        </p:nvCxnSpPr>
        <p:spPr>
          <a:xfrm>
            <a:off x="5095400" y="3212976"/>
            <a:ext cx="1924872" cy="3257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42" name="Скругленный прямоугольник 1041"/>
          <p:cNvSpPr/>
          <p:nvPr/>
        </p:nvSpPr>
        <p:spPr>
          <a:xfrm>
            <a:off x="6876256" y="1116671"/>
            <a:ext cx="1800200" cy="12241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3" name="TextBox 1042"/>
          <p:cNvSpPr txBox="1"/>
          <p:nvPr/>
        </p:nvSpPr>
        <p:spPr>
          <a:xfrm>
            <a:off x="6876256" y="1052736"/>
            <a:ext cx="2267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Производство моющих средств (фосфаты </a:t>
            </a:r>
            <a:r>
              <a:rPr lang="ru-RU" dirty="0" err="1" smtClean="0"/>
              <a:t>щелоч</a:t>
            </a:r>
            <a:r>
              <a:rPr lang="ru-RU" dirty="0" smtClean="0"/>
              <a:t>-</a:t>
            </a:r>
          </a:p>
          <a:p>
            <a:r>
              <a:rPr lang="ru-RU" dirty="0" err="1" smtClean="0"/>
              <a:t>ных</a:t>
            </a:r>
            <a:r>
              <a:rPr lang="ru-RU" dirty="0" smtClean="0"/>
              <a:t> металлов)</a:t>
            </a:r>
            <a:endParaRPr lang="ru-RU" dirty="0"/>
          </a:p>
        </p:txBody>
      </p:sp>
      <p:cxnSp>
        <p:nvCxnSpPr>
          <p:cNvPr id="1045" name="Прямая со стрелкой 1044"/>
          <p:cNvCxnSpPr>
            <a:stCxn id="1029" idx="0"/>
          </p:cNvCxnSpPr>
          <p:nvPr/>
        </p:nvCxnSpPr>
        <p:spPr>
          <a:xfrm flipV="1">
            <a:off x="7905394" y="2340808"/>
            <a:ext cx="0" cy="4682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47" name="Прямая со стрелкой 1046"/>
          <p:cNvCxnSpPr/>
          <p:nvPr/>
        </p:nvCxnSpPr>
        <p:spPr>
          <a:xfrm flipV="1">
            <a:off x="5004048" y="1778391"/>
            <a:ext cx="1872208" cy="1002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48" name="Скругленный прямоугольник 1047"/>
          <p:cNvSpPr/>
          <p:nvPr/>
        </p:nvSpPr>
        <p:spPr>
          <a:xfrm>
            <a:off x="3481044" y="1116673"/>
            <a:ext cx="2049960" cy="10161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9" name="TextBox 1048"/>
          <p:cNvSpPr txBox="1"/>
          <p:nvPr/>
        </p:nvSpPr>
        <p:spPr>
          <a:xfrm>
            <a:off x="3481044" y="1116672"/>
            <a:ext cx="22430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sz="2000" dirty="0" smtClean="0"/>
              <a:t>Химическая   </a:t>
            </a:r>
          </a:p>
          <a:p>
            <a:r>
              <a:rPr lang="ru-RU" sz="2000" dirty="0" smtClean="0"/>
              <a:t>          отрасль</a:t>
            </a:r>
            <a:endParaRPr lang="ru-RU" sz="2000" dirty="0"/>
          </a:p>
          <a:p>
            <a:r>
              <a:rPr lang="ru-RU" sz="2000" dirty="0" smtClean="0"/>
              <a:t>промышленности</a:t>
            </a:r>
            <a:endParaRPr lang="ru-RU" sz="2000" dirty="0"/>
          </a:p>
        </p:txBody>
      </p:sp>
      <p:cxnSp>
        <p:nvCxnSpPr>
          <p:cNvPr id="1056" name="Прямая со стрелкой 1055"/>
          <p:cNvCxnSpPr>
            <a:stCxn id="4" idx="0"/>
          </p:cNvCxnSpPr>
          <p:nvPr/>
        </p:nvCxnSpPr>
        <p:spPr>
          <a:xfrm flipV="1">
            <a:off x="4499992" y="2132336"/>
            <a:ext cx="0" cy="3605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61" name="Овал 1060"/>
          <p:cNvSpPr/>
          <p:nvPr/>
        </p:nvSpPr>
        <p:spPr>
          <a:xfrm>
            <a:off x="971600" y="187569"/>
            <a:ext cx="1044116" cy="5347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2" name="TextBox 1061"/>
          <p:cNvSpPr txBox="1"/>
          <p:nvPr/>
        </p:nvSpPr>
        <p:spPr>
          <a:xfrm>
            <a:off x="1043608" y="260648"/>
            <a:ext cx="972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Круговорот в природе</a:t>
            </a:r>
            <a:endParaRPr lang="ru-RU" sz="1200" dirty="0"/>
          </a:p>
        </p:txBody>
      </p:sp>
      <p:sp>
        <p:nvSpPr>
          <p:cNvPr id="1063" name="Овал 1062">
            <a:hlinkClick r:id="rId2" action="ppaction://hlinksldjump"/>
          </p:cNvPr>
          <p:cNvSpPr/>
          <p:nvPr/>
        </p:nvSpPr>
        <p:spPr>
          <a:xfrm>
            <a:off x="8460432" y="260648"/>
            <a:ext cx="330084" cy="360040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223" y="6093296"/>
            <a:ext cx="652463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36" y="212068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212068"/>
            <a:ext cx="648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21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1907704" y="187566"/>
            <a:ext cx="11197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800" dirty="0">
                <a:solidFill>
                  <a:prstClr val="black"/>
                </a:solidFill>
                <a:hlinkClick r:id="rId6"/>
              </a:rPr>
              <a:t>http://fcior.edu.ru/card/8764/krugovorot-fosfora-v-prirode.html</a:t>
            </a:r>
            <a:r>
              <a:rPr lang="ru-RU" sz="800" dirty="0">
                <a:solidFill>
                  <a:prstClr val="black"/>
                </a:solidFill>
              </a:rPr>
              <a:t> </a:t>
            </a:r>
            <a:endParaRPr lang="ru-RU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41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7" grpId="0"/>
      <p:bldP spid="19" grpId="0"/>
      <p:bldP spid="21" grpId="0"/>
      <p:bldP spid="1028" grpId="0"/>
      <p:bldP spid="1030" grpId="0"/>
      <p:bldP spid="1043" grpId="0"/>
      <p:bldP spid="10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283152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Проверь свои знания 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64541-D0AE-49EC-B164-BB1902B50564}" type="datetime1">
              <a:rPr lang="ru-RU" smtClean="0"/>
              <a:t>20.01.2014</a:t>
            </a:fld>
            <a:endParaRPr lang="ru-RU"/>
          </a:p>
        </p:txBody>
      </p:sp>
      <p:sp>
        <p:nvSpPr>
          <p:cNvPr id="5" name="Блок-схема: несколько документов 4">
            <a:hlinkClick r:id="rId2" action="ppaction://hlinkfile"/>
          </p:cNvPr>
          <p:cNvSpPr/>
          <p:nvPr/>
        </p:nvSpPr>
        <p:spPr>
          <a:xfrm>
            <a:off x="683568" y="1124744"/>
            <a:ext cx="1060704" cy="758952"/>
          </a:xfrm>
          <a:prstGeom prst="flowChartMulti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641291" y="1560530"/>
            <a:ext cx="54726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Ответьте на вопросы теста.</a:t>
            </a:r>
          </a:p>
          <a:p>
            <a:endParaRPr lang="ru-RU" dirty="0" smtClean="0"/>
          </a:p>
          <a:p>
            <a:r>
              <a:rPr lang="ru-RU" dirty="0" smtClean="0"/>
              <a:t>Критерии оценивания:  </a:t>
            </a:r>
          </a:p>
          <a:p>
            <a:endParaRPr lang="ru-RU" dirty="0" smtClean="0"/>
          </a:p>
          <a:p>
            <a:r>
              <a:rPr lang="ru-RU" dirty="0" smtClean="0"/>
              <a:t>9-10 правильных ответов – оценка «5»</a:t>
            </a:r>
          </a:p>
          <a:p>
            <a:r>
              <a:rPr lang="ru-RU" dirty="0" smtClean="0"/>
              <a:t>7-8 правильных ответов – оценка «4»</a:t>
            </a:r>
          </a:p>
          <a:p>
            <a:r>
              <a:rPr lang="ru-RU" dirty="0" smtClean="0"/>
              <a:t>5-6 правильных ответов – оценка «3»</a:t>
            </a:r>
            <a:endParaRPr lang="ru-RU" dirty="0"/>
          </a:p>
        </p:txBody>
      </p:sp>
      <p:pic>
        <p:nvPicPr>
          <p:cNvPr id="1638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05" y="6141819"/>
            <a:ext cx="652463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668" y="260648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14" y="18864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9814" y="260648"/>
            <a:ext cx="793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6710" y="2132856"/>
            <a:ext cx="14770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000" dirty="0">
                <a:solidFill>
                  <a:prstClr val="black"/>
                </a:solidFill>
                <a:hlinkClick r:id="rId8"/>
              </a:rPr>
              <a:t>http://fcior.edu.ru/card/13683/testy-po-teme-fosfor-i-ego-soedineniya-variativ.html</a:t>
            </a:r>
            <a:r>
              <a:rPr lang="ru-RU" sz="1000" dirty="0">
                <a:solidFill>
                  <a:prstClr val="black"/>
                </a:solidFill>
              </a:rPr>
              <a:t> </a:t>
            </a:r>
            <a:endParaRPr lang="ru-RU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19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Источники информации: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336FB-E66F-429A-88D2-830CE9C135EA}" type="datetime1">
              <a:rPr lang="ru-RU" smtClean="0"/>
              <a:t>20.01.2014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13262" y="1196751"/>
            <a:ext cx="801917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hlinkClick r:id="rId2"/>
              </a:rPr>
              <a:t>http://www.krugosvet.ru/enc/nauka_i_tehnika/himiya/FOSFOR.html?page=0,4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://www.smed.ru/guides/192/#</a:t>
            </a:r>
            <a:r>
              <a:rPr lang="en-US" dirty="0" smtClean="0">
                <a:hlinkClick r:id="rId3"/>
              </a:rPr>
              <a:t>Pishchevye_istochniki_fosfora</a:t>
            </a:r>
            <a:r>
              <a:rPr lang="ru-RU" dirty="0" smtClean="0"/>
              <a:t>  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4"/>
              </a:rPr>
              <a:t>http://school-collection.edu.ru/catalog/rubr/eb17b17a-6bcc-01ab-0e3a-a1cd26d56d67/23557/?</a:t>
            </a:r>
            <a:r>
              <a:rPr lang="en-US" dirty="0" smtClean="0">
                <a:hlinkClick r:id="rId4"/>
              </a:rPr>
              <a:t>interface=pupil&amp;class=51&amp;subject=31</a:t>
            </a:r>
            <a:r>
              <a:rPr lang="ru-RU" dirty="0" smtClean="0"/>
              <a:t> 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fcior.edu.ru/card/8764/krugovorot-fosfora-v-prirode.html</a:t>
            </a:r>
            <a:r>
              <a:rPr lang="ru-RU" dirty="0" smtClean="0"/>
              <a:t> 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fcior.edu.ru/card/13683/testy-po-teme-fosfor-i-ego-soedineniya-variativ.html</a:t>
            </a:r>
            <a:r>
              <a:rPr lang="ru-RU" dirty="0" smtClean="0"/>
              <a:t> 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www.catalogmineralov.ru/mineral/376.html</a:t>
            </a:r>
            <a:r>
              <a:rPr lang="ru-RU" dirty="0" smtClean="0"/>
              <a:t> 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7"/>
              </a:rPr>
              <a:t>http</a:t>
            </a:r>
            <a:r>
              <a:rPr lang="en-US" dirty="0">
                <a:hlinkClick r:id="rId7"/>
              </a:rPr>
              <a:t>://</a:t>
            </a:r>
            <a:r>
              <a:rPr lang="en-US" dirty="0" smtClean="0">
                <a:hlinkClick r:id="rId7"/>
              </a:rPr>
              <a:t>www.catalogmineralov.ru/mineral/376.html</a:t>
            </a:r>
            <a:r>
              <a:rPr lang="ru-RU" dirty="0" smtClean="0"/>
              <a:t> </a:t>
            </a:r>
          </a:p>
          <a:p>
            <a:pPr marL="342900" indent="-342900">
              <a:buAutoNum type="arabicPeriod"/>
            </a:pPr>
            <a:r>
              <a:rPr lang="ru-RU" u="sng" dirty="0" smtClean="0">
                <a:ea typeface="Calibri"/>
                <a:cs typeface="Times New Roman"/>
                <a:hlinkClick r:id="rId8"/>
              </a:rPr>
              <a:t>http</a:t>
            </a:r>
            <a:r>
              <a:rPr lang="ru-RU" u="sng" dirty="0">
                <a:ea typeface="Calibri"/>
                <a:cs typeface="Times New Roman"/>
                <a:hlinkClick r:id="rId8"/>
              </a:rPr>
              <a:t>://him.1september.ru/</a:t>
            </a:r>
            <a:r>
              <a:rPr lang="ru-RU" sz="1400" dirty="0">
                <a:latin typeface="Arial CYR"/>
                <a:ea typeface="Times New Roman"/>
                <a:cs typeface="Times New Roman"/>
              </a:rPr>
              <a:t> </a:t>
            </a:r>
            <a:endParaRPr lang="ru-RU" dirty="0">
              <a:ea typeface="Calibri"/>
              <a:cs typeface="Times New Roman"/>
            </a:endParaRPr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17410" name="Picture 2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188640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44" y="18864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28920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1236" y="188640"/>
            <a:ext cx="618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22</a:t>
            </a:r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47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59632" y="0"/>
            <a:ext cx="7427168" cy="764704"/>
          </a:xfrm>
        </p:spPr>
        <p:txBody>
          <a:bodyPr>
            <a:normAutofit/>
          </a:bodyPr>
          <a:lstStyle/>
          <a:p>
            <a:r>
              <a:rPr lang="ru-RU" dirty="0" smtClean="0">
                <a:hlinkClick r:id="rId4" action="ppaction://hlinkfile"/>
              </a:rPr>
              <a:t>Историческая справка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07342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Название </a:t>
            </a:r>
            <a:r>
              <a:rPr lang="ru-RU" b="1" dirty="0" smtClean="0">
                <a:solidFill>
                  <a:srgbClr val="A50021"/>
                </a:solidFill>
              </a:rPr>
              <a:t>фосфора</a:t>
            </a:r>
            <a:r>
              <a:rPr lang="ru-RU" b="1" dirty="0" smtClean="0"/>
              <a:t> </a:t>
            </a:r>
            <a:r>
              <a:rPr lang="ru-RU" dirty="0" smtClean="0"/>
              <a:t>происходит </a:t>
            </a:r>
          </a:p>
          <a:p>
            <a:pPr marL="0" indent="0">
              <a:buNone/>
            </a:pPr>
            <a:r>
              <a:rPr lang="ru-RU" dirty="0" smtClean="0"/>
              <a:t>от греческого </a:t>
            </a:r>
            <a:r>
              <a:rPr lang="en-US" i="1" dirty="0" err="1" smtClean="0"/>
              <a:t>phosporus</a:t>
            </a:r>
            <a:r>
              <a:rPr lang="en-US" i="1" dirty="0" smtClean="0"/>
              <a:t> </a:t>
            </a:r>
            <a:r>
              <a:rPr lang="en-US" dirty="0" smtClean="0"/>
              <a:t>–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несущий свет.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Открыт алхимиком Х. </a:t>
            </a:r>
            <a:r>
              <a:rPr lang="ru-RU" dirty="0" err="1" smtClean="0"/>
              <a:t>Брандом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(1669 г., Германия).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DFE86-8361-45AB-8196-63D960E75B51}" type="datetime1">
              <a:rPr lang="ru-RU" smtClean="0"/>
              <a:t>20.01.2014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9380" y="221549"/>
            <a:ext cx="360040" cy="32868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pic>
        <p:nvPicPr>
          <p:cNvPr id="12" name="Picture 2" descr="C:\Users\Галя\Desktop\300px-JosephWright-Alchemis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6477" y="1628800"/>
            <a:ext cx="2311152" cy="328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ткрытие фосфора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V="1">
            <a:off x="8927063" y="159440"/>
            <a:ext cx="147696" cy="147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9512" y="1175815"/>
            <a:ext cx="561662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Фосфор - "светлый" в  переводе.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свечением манит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Белый фосфор в кислороде - 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Образуется оксид.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красив, но он опасен.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Возгорится, не зевай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и черен, он и красен -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ним - перчатки надевай!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Фосфор водород не любит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 реакций - без обид.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с металлами он в дружбе - 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Образуется фосфид.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Маргарита Андросова</a:t>
            </a:r>
          </a:p>
          <a:p>
            <a:pPr algn="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679" y="254382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087" y="6175460"/>
            <a:ext cx="583492" cy="4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64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1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0109"/>
                            </p:stCondLst>
                            <p:childTnLst>
                              <p:par>
                                <p:cTn id="8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1609"/>
                            </p:stCondLst>
                            <p:childTnLst>
                              <p:par>
                                <p:cTn id="12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3109"/>
                            </p:stCondLst>
                            <p:childTnLst>
                              <p:par>
                                <p:cTn id="16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1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4609"/>
                            </p:stCondLst>
                            <p:childTnLst>
                              <p:par>
                                <p:cTn id="20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1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6109"/>
                            </p:stCondLst>
                            <p:childTnLst>
                              <p:par>
                                <p:cTn id="24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1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7609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uiExpand="1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Общая характеристика фосфора</a:t>
            </a:r>
            <a:endParaRPr lang="ru-RU" dirty="0"/>
          </a:p>
        </p:txBody>
      </p:sp>
      <p:sp>
        <p:nvSpPr>
          <p:cNvPr id="17" name="Объект 16"/>
          <p:cNvSpPr>
            <a:spLocks noGrp="1"/>
          </p:cNvSpPr>
          <p:nvPr>
            <p:ph idx="1"/>
          </p:nvPr>
        </p:nvSpPr>
        <p:spPr>
          <a:xfrm>
            <a:off x="507242" y="1670074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FontTx/>
              <a:buAutoNum type="arabicPeriod"/>
            </a:pPr>
            <a:r>
              <a:rPr lang="ru-RU" dirty="0" smtClean="0"/>
              <a:t>Фосфор- </a:t>
            </a:r>
            <a:r>
              <a:rPr lang="ru-RU" dirty="0"/>
              <a:t>элемент </a:t>
            </a:r>
            <a:r>
              <a:rPr lang="ru-RU" dirty="0">
                <a:solidFill>
                  <a:srgbClr val="92D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V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ru-RU" dirty="0" smtClean="0">
                <a:solidFill>
                  <a:srgbClr val="92D050"/>
                </a:solidFill>
              </a:rPr>
              <a:t> </a:t>
            </a:r>
            <a:r>
              <a:rPr lang="ru-RU" dirty="0"/>
              <a:t>группы, </a:t>
            </a:r>
            <a:r>
              <a:rPr lang="ru-RU" b="1" dirty="0">
                <a:solidFill>
                  <a:schemeClr val="hlink"/>
                </a:solidFill>
              </a:rPr>
              <a:t>главной</a:t>
            </a:r>
            <a:r>
              <a:rPr lang="en-US" dirty="0"/>
              <a:t> </a:t>
            </a:r>
            <a:r>
              <a:rPr lang="ru-RU" dirty="0" smtClean="0"/>
              <a:t> подгруппы</a:t>
            </a:r>
            <a:r>
              <a:rPr lang="ru-RU" dirty="0"/>
              <a:t>.</a:t>
            </a:r>
            <a:endParaRPr lang="en-US" dirty="0"/>
          </a:p>
          <a:p>
            <a:pPr>
              <a:buFontTx/>
              <a:buAutoNum type="arabicPeriod"/>
            </a:pPr>
            <a:r>
              <a:rPr lang="ru-RU" dirty="0"/>
              <a:t>Заряд ядра атома </a:t>
            </a:r>
            <a:r>
              <a:rPr lang="ru-RU" dirty="0" smtClean="0"/>
              <a:t>фосфора равен  </a:t>
            </a:r>
            <a:r>
              <a:rPr lang="ru-RU" b="1" dirty="0">
                <a:solidFill>
                  <a:schemeClr val="hlink"/>
                </a:solidFill>
              </a:rPr>
              <a:t>+</a:t>
            </a:r>
            <a:r>
              <a:rPr lang="ru-RU" b="1" dirty="0" smtClean="0">
                <a:solidFill>
                  <a:schemeClr val="hlink"/>
                </a:solidFill>
              </a:rPr>
              <a:t>15</a:t>
            </a:r>
            <a:r>
              <a:rPr lang="ru-RU" dirty="0" smtClean="0">
                <a:solidFill>
                  <a:schemeClr val="hlink"/>
                </a:solidFill>
              </a:rPr>
              <a:t>.</a:t>
            </a:r>
            <a:endParaRPr lang="ru-RU" dirty="0">
              <a:solidFill>
                <a:schemeClr val="hlink"/>
              </a:solidFill>
            </a:endParaRPr>
          </a:p>
          <a:p>
            <a:pPr>
              <a:buFontTx/>
              <a:buAutoNum type="arabicPeriod"/>
            </a:pPr>
            <a:r>
              <a:rPr lang="ru-RU" dirty="0"/>
              <a:t>В ядре атома </a:t>
            </a:r>
            <a:r>
              <a:rPr lang="ru-RU" dirty="0" smtClean="0"/>
              <a:t>фосфора </a:t>
            </a:r>
            <a:r>
              <a:rPr lang="ru-RU" b="1" dirty="0">
                <a:solidFill>
                  <a:schemeClr val="hlink"/>
                </a:solidFill>
              </a:rPr>
              <a:t>16</a:t>
            </a:r>
            <a:r>
              <a:rPr lang="ru-RU" dirty="0"/>
              <a:t>  протонов.</a:t>
            </a:r>
          </a:p>
          <a:p>
            <a:pPr>
              <a:buFontTx/>
              <a:buAutoNum type="arabicPeriod"/>
            </a:pPr>
            <a:r>
              <a:rPr lang="ru-RU" dirty="0"/>
              <a:t>В ядре атома </a:t>
            </a:r>
            <a:r>
              <a:rPr lang="ru-RU" dirty="0" smtClean="0"/>
              <a:t>фосфора </a:t>
            </a:r>
            <a:r>
              <a:rPr lang="ru-RU" b="1" dirty="0">
                <a:solidFill>
                  <a:schemeClr val="hlink"/>
                </a:solidFill>
              </a:rPr>
              <a:t>16</a:t>
            </a:r>
            <a:r>
              <a:rPr lang="ru-RU" dirty="0">
                <a:solidFill>
                  <a:schemeClr val="hlink"/>
                </a:solidFill>
              </a:rPr>
              <a:t>  </a:t>
            </a:r>
            <a:r>
              <a:rPr lang="ru-RU" dirty="0"/>
              <a:t>нейтронов.</a:t>
            </a:r>
          </a:p>
          <a:p>
            <a:pPr>
              <a:buFontTx/>
              <a:buAutoNum type="arabicPeriod"/>
            </a:pPr>
            <a:r>
              <a:rPr lang="ru-RU" dirty="0"/>
              <a:t>В атоме </a:t>
            </a:r>
            <a:r>
              <a:rPr lang="ru-RU" dirty="0" smtClean="0"/>
              <a:t>фосфора  </a:t>
            </a:r>
            <a:r>
              <a:rPr lang="ru-RU" b="1" dirty="0" smtClean="0">
                <a:solidFill>
                  <a:schemeClr val="hlink"/>
                </a:solidFill>
              </a:rPr>
              <a:t>15 </a:t>
            </a:r>
            <a:r>
              <a:rPr lang="ru-RU" dirty="0" smtClean="0"/>
              <a:t> </a:t>
            </a:r>
            <a:r>
              <a:rPr lang="ru-RU" dirty="0"/>
              <a:t>электронов.</a:t>
            </a:r>
          </a:p>
          <a:p>
            <a:pPr>
              <a:buFontTx/>
              <a:buAutoNum type="arabicPeriod"/>
            </a:pPr>
            <a:r>
              <a:rPr lang="ru-RU" dirty="0"/>
              <a:t>Атом </a:t>
            </a:r>
            <a:r>
              <a:rPr lang="ru-RU" dirty="0" smtClean="0"/>
              <a:t>фосфора </a:t>
            </a:r>
            <a:r>
              <a:rPr lang="ru-RU" dirty="0"/>
              <a:t>имеет  </a:t>
            </a:r>
            <a:r>
              <a:rPr lang="ru-RU" dirty="0">
                <a:solidFill>
                  <a:schemeClr val="hlink"/>
                </a:solidFill>
              </a:rPr>
              <a:t> </a:t>
            </a:r>
            <a:r>
              <a:rPr lang="ru-RU" b="1" dirty="0">
                <a:solidFill>
                  <a:schemeClr val="hlink"/>
                </a:solidFill>
              </a:rPr>
              <a:t>3</a:t>
            </a:r>
            <a:r>
              <a:rPr lang="ru-RU" dirty="0">
                <a:solidFill>
                  <a:schemeClr val="hlink"/>
                </a:solidFill>
              </a:rPr>
              <a:t> </a:t>
            </a:r>
            <a:r>
              <a:rPr lang="ru-RU" dirty="0"/>
              <a:t>  энергетических уровня.</a:t>
            </a:r>
          </a:p>
          <a:p>
            <a:pPr>
              <a:buFontTx/>
              <a:buAutoNum type="arabicPeriod"/>
            </a:pPr>
            <a:r>
              <a:rPr lang="ru-RU" dirty="0"/>
              <a:t>Электронная оболочка имеет строение </a:t>
            </a:r>
            <a:r>
              <a:rPr lang="ru-RU" dirty="0" smtClean="0"/>
              <a:t> </a:t>
            </a:r>
            <a:r>
              <a:rPr lang="en-US" b="1" dirty="0" smtClean="0">
                <a:solidFill>
                  <a:schemeClr val="hlink"/>
                </a:solidFill>
              </a:rPr>
              <a:t>2</a:t>
            </a:r>
            <a:r>
              <a:rPr lang="ru-RU" b="1" dirty="0">
                <a:solidFill>
                  <a:schemeClr val="hlink"/>
                </a:solidFill>
              </a:rPr>
              <a:t>е, 8е, </a:t>
            </a:r>
            <a:r>
              <a:rPr lang="ru-RU" b="1" dirty="0" smtClean="0">
                <a:solidFill>
                  <a:schemeClr val="hlink"/>
                </a:solidFill>
              </a:rPr>
              <a:t>5е</a:t>
            </a:r>
            <a:r>
              <a:rPr lang="ru-RU" b="1" dirty="0"/>
              <a:t>.</a:t>
            </a:r>
          </a:p>
          <a:p>
            <a:pPr>
              <a:buFontTx/>
              <a:buAutoNum type="arabicPeriod"/>
            </a:pPr>
            <a:r>
              <a:rPr lang="ru-RU" dirty="0"/>
              <a:t>На внешнем уровне в </a:t>
            </a:r>
            <a:r>
              <a:rPr lang="ru-RU" dirty="0" smtClean="0"/>
              <a:t>атомического элемента   </a:t>
            </a:r>
            <a:r>
              <a:rPr lang="ru-RU" b="1" dirty="0" smtClean="0">
                <a:solidFill>
                  <a:schemeClr val="hlink"/>
                </a:solidFill>
              </a:rPr>
              <a:t>5</a:t>
            </a:r>
            <a:r>
              <a:rPr lang="ru-RU" dirty="0" smtClean="0">
                <a:solidFill>
                  <a:schemeClr val="hlink"/>
                </a:solidFill>
              </a:rPr>
              <a:t>   </a:t>
            </a:r>
            <a:r>
              <a:rPr lang="ru-RU" dirty="0" smtClean="0"/>
              <a:t>электронов</a:t>
            </a:r>
            <a:r>
              <a:rPr lang="ru-RU" dirty="0"/>
              <a:t>.</a:t>
            </a:r>
          </a:p>
          <a:p>
            <a:pPr>
              <a:buFontTx/>
              <a:buAutoNum type="arabicPeriod"/>
            </a:pPr>
            <a:r>
              <a:rPr lang="ru-RU" dirty="0"/>
              <a:t>Высшая степень окисления атома серы равна </a:t>
            </a:r>
            <a:r>
              <a:rPr lang="ru-RU" b="1" dirty="0" smtClean="0">
                <a:solidFill>
                  <a:schemeClr val="hlink"/>
                </a:solidFill>
              </a:rPr>
              <a:t>+5</a:t>
            </a:r>
            <a:r>
              <a:rPr lang="ru-RU" dirty="0" smtClean="0"/>
              <a:t> </a:t>
            </a:r>
            <a:r>
              <a:rPr lang="ru-RU" dirty="0"/>
              <a:t>.</a:t>
            </a:r>
          </a:p>
          <a:p>
            <a:pPr>
              <a:buFontTx/>
              <a:buAutoNum type="arabicPeriod"/>
            </a:pPr>
            <a:r>
              <a:rPr lang="ru-RU" dirty="0"/>
              <a:t>Простое вещество </a:t>
            </a:r>
            <a:r>
              <a:rPr lang="ru-RU" dirty="0" smtClean="0"/>
              <a:t>является   </a:t>
            </a:r>
            <a:r>
              <a:rPr lang="ru-RU" b="1" dirty="0">
                <a:solidFill>
                  <a:srgbClr val="993366"/>
                </a:solidFill>
              </a:rPr>
              <a:t>неметаллом</a:t>
            </a:r>
            <a:r>
              <a:rPr lang="ru-RU" dirty="0">
                <a:solidFill>
                  <a:srgbClr val="993366"/>
                </a:solidFill>
              </a:rPr>
              <a:t>. </a:t>
            </a:r>
          </a:p>
          <a:p>
            <a:pPr>
              <a:buFontTx/>
              <a:buAutoNum type="arabicPeriod"/>
            </a:pPr>
            <a:r>
              <a:rPr lang="ru-RU" dirty="0"/>
              <a:t>Высший оксид и гидроксид серы </a:t>
            </a:r>
            <a:r>
              <a:rPr lang="ru-RU" dirty="0" smtClean="0"/>
              <a:t>имеют </a:t>
            </a:r>
            <a:r>
              <a:rPr lang="ru-RU" dirty="0" smtClean="0">
                <a:solidFill>
                  <a:schemeClr val="hlink"/>
                </a:solidFill>
              </a:rPr>
              <a:t> </a:t>
            </a:r>
            <a:r>
              <a:rPr lang="ru-RU" b="1" dirty="0" smtClean="0">
                <a:solidFill>
                  <a:schemeClr val="hlink"/>
                </a:solidFill>
              </a:rPr>
              <a:t>кислотный</a:t>
            </a:r>
            <a:r>
              <a:rPr lang="ru-RU" dirty="0" smtClean="0"/>
              <a:t>  характер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35-C9E0-4295-9B2A-5B1A516E5431}" type="datetime1">
              <a:rPr lang="ru-RU" smtClean="0"/>
              <a:t>20.01.2014</a:t>
            </a:fld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427984" y="1708798"/>
            <a:ext cx="100811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6427" y="2052670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639077" y="2345333"/>
            <a:ext cx="36004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639077" y="2633365"/>
            <a:ext cx="36004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031577" y="3030787"/>
            <a:ext cx="36004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459057" y="3324013"/>
            <a:ext cx="36004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652895" y="3717031"/>
            <a:ext cx="1296144" cy="2880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444208" y="4005064"/>
            <a:ext cx="287257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44208" y="4293096"/>
            <a:ext cx="287257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19972" y="4653136"/>
            <a:ext cx="169218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4941168"/>
            <a:ext cx="136815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031577" y="1668913"/>
            <a:ext cx="36004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7812360" y="6196975"/>
            <a:ext cx="288032" cy="2880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260648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134" y="6166591"/>
            <a:ext cx="652463" cy="411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60648"/>
            <a:ext cx="360040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51520" y="26064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5</a:t>
            </a:r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12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" grpId="0" animBg="1"/>
      <p:bldP spid="3" grpId="0" animBg="1"/>
      <p:bldP spid="4" grpId="0" animBg="1"/>
      <p:bldP spid="5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2756-B356-4944-9C39-A3DC3CA86C8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7624" y="1196752"/>
            <a:ext cx="1584785" cy="2400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5000" b="1" spc="50" dirty="0" smtClean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15000" b="1" spc="50" dirty="0">
              <a:ln w="11430"/>
              <a:gradFill>
                <a:gsLst>
                  <a:gs pos="25000">
                    <a:srgbClr val="9F2936">
                      <a:satMod val="155000"/>
                    </a:srgbClr>
                  </a:gs>
                  <a:gs pos="100000">
                    <a:srgbClr val="9F293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2288" y="1670300"/>
            <a:ext cx="54915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31</a:t>
            </a:r>
            <a:endParaRPr lang="ru-RU" sz="2400" b="1" spc="50" dirty="0">
              <a:ln w="11430"/>
              <a:gradFill>
                <a:gsLst>
                  <a:gs pos="25000">
                    <a:srgbClr val="9F2936">
                      <a:satMod val="155000"/>
                    </a:srgbClr>
                  </a:gs>
                  <a:gs pos="100000">
                    <a:srgbClr val="9F293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2288" y="2924944"/>
            <a:ext cx="66626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+15</a:t>
            </a:r>
            <a:endParaRPr lang="ru-RU" sz="2400" b="1" spc="50" dirty="0">
              <a:ln w="11430"/>
              <a:gradFill>
                <a:gsLst>
                  <a:gs pos="25000">
                    <a:srgbClr val="9F2936">
                      <a:satMod val="155000"/>
                    </a:srgbClr>
                  </a:gs>
                  <a:gs pos="100000">
                    <a:srgbClr val="9F293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39752" y="167030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0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54762" y="1427584"/>
            <a:ext cx="18172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>
                <a:solidFill>
                  <a:prstClr val="black"/>
                </a:solidFill>
              </a:rPr>
              <a:t>)))</a:t>
            </a:r>
            <a:endParaRPr lang="ru-RU" sz="12000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1196752"/>
            <a:ext cx="129614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</a:rPr>
              <a:t>p</a:t>
            </a:r>
            <a:r>
              <a:rPr lang="en-US" sz="2800" baseline="30000" dirty="0">
                <a:solidFill>
                  <a:prstClr val="black"/>
                </a:solidFill>
              </a:rPr>
              <a:t>+</a:t>
            </a:r>
            <a:r>
              <a:rPr lang="en-US" sz="2800" dirty="0">
                <a:solidFill>
                  <a:prstClr val="black"/>
                </a:solidFill>
              </a:rPr>
              <a:t>=  15</a:t>
            </a:r>
            <a:endParaRPr lang="ru-RU" sz="2800" dirty="0">
              <a:solidFill>
                <a:prstClr val="black"/>
              </a:solidFill>
            </a:endParaRPr>
          </a:p>
          <a:p>
            <a:r>
              <a:rPr lang="en-US" sz="2800" dirty="0">
                <a:solidFill>
                  <a:prstClr val="black"/>
                </a:solidFill>
              </a:rPr>
              <a:t>e¯ = 15</a:t>
            </a:r>
            <a:endParaRPr lang="ru-RU" sz="2800" dirty="0">
              <a:solidFill>
                <a:prstClr val="black"/>
              </a:solidFill>
            </a:endParaRPr>
          </a:p>
          <a:p>
            <a:r>
              <a:rPr lang="en-US" sz="2800" dirty="0">
                <a:solidFill>
                  <a:prstClr val="black"/>
                </a:solidFill>
              </a:rPr>
              <a:t>n°= 15</a:t>
            </a:r>
            <a:endParaRPr lang="ru-RU" sz="2800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80112" y="1340768"/>
            <a:ext cx="3384376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Электронное строение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80112" y="2131965"/>
            <a:ext cx="3384376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prstClr val="black"/>
                </a:solidFill>
              </a:rPr>
              <a:t>Валентные возможности</a:t>
            </a:r>
            <a:endParaRPr lang="ru-RU" sz="220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9772" y="3155776"/>
            <a:ext cx="39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2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65782" y="315577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8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79338" y="3155775"/>
            <a:ext cx="332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5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09320" y="4977172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64160" y="4656822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95125" y="4386235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26090" y="4386235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57055" y="4386235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00193" y="4155978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931158" y="3873728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462123" y="3873728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006750" y="3873728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537715" y="3621700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068680" y="3621700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99645" y="3621700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130610" y="3621700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661575" y="3621700"/>
            <a:ext cx="53096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1025418" y="499914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1619672" y="4678587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2171849" y="440800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2716217" y="4390555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3233361" y="4377784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3737796" y="415597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827584" y="4927140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flipV="1">
            <a:off x="1369833" y="4606579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1980016" y="4341780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V="1">
            <a:off x="2532953" y="4341780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V="1">
            <a:off x="3065782" y="4332786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3563888" y="4144914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72677" y="451775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1</a:t>
            </a:r>
            <a:r>
              <a:rPr lang="en-US" b="1" dirty="0">
                <a:solidFill>
                  <a:prstClr val="black"/>
                </a:solidFill>
              </a:rPr>
              <a:t>s</a:t>
            </a:r>
            <a:r>
              <a:rPr lang="en-US" b="1" baseline="30000" dirty="0">
                <a:solidFill>
                  <a:prstClr val="black"/>
                </a:solidFill>
              </a:rPr>
              <a:t>2</a:t>
            </a:r>
            <a:endParaRPr lang="ru-RU" b="1" baseline="30000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209794" y="4224841"/>
            <a:ext cx="530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</a:rPr>
              <a:t>2s</a:t>
            </a:r>
            <a:r>
              <a:rPr lang="en-US" b="1" baseline="30000" dirty="0">
                <a:solidFill>
                  <a:prstClr val="black"/>
                </a:solidFill>
              </a:rPr>
              <a:t>2</a:t>
            </a:r>
            <a:endParaRPr lang="ru-RU" b="1" baseline="30000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795125" y="3904321"/>
            <a:ext cx="724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</a:rPr>
              <a:t>2p</a:t>
            </a:r>
            <a:r>
              <a:rPr lang="en-US" b="1" baseline="30000" dirty="0">
                <a:solidFill>
                  <a:prstClr val="black"/>
                </a:solidFill>
              </a:rPr>
              <a:t>6</a:t>
            </a:r>
            <a:endParaRPr lang="ru-RU" b="1" baseline="30000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36012" y="3731453"/>
            <a:ext cx="57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3s</a:t>
            </a:r>
            <a:r>
              <a:rPr lang="en-US" b="1" baseline="30000" dirty="0">
                <a:solidFill>
                  <a:prstClr val="black"/>
                </a:solidFill>
              </a:rPr>
              <a:t>2</a:t>
            </a:r>
            <a:endParaRPr lang="ru-RU" b="1" baseline="30000" dirty="0">
              <a:solidFill>
                <a:prstClr val="black"/>
              </a:solidFill>
            </a:endParaRPr>
          </a:p>
          <a:p>
            <a:endParaRPr lang="ru-RU" b="1" baseline="30000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912339" y="3451487"/>
            <a:ext cx="659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3p</a:t>
            </a:r>
            <a:r>
              <a:rPr lang="en-US" b="1" baseline="30000" dirty="0" smtClean="0">
                <a:solidFill>
                  <a:prstClr val="black"/>
                </a:solidFill>
              </a:rPr>
              <a:t>5</a:t>
            </a:r>
            <a:endParaRPr lang="ru-RU" b="1" baseline="30000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537715" y="3155775"/>
            <a:ext cx="796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3d</a:t>
            </a:r>
            <a:r>
              <a:rPr lang="en-US" b="1" dirty="0">
                <a:solidFill>
                  <a:prstClr val="black"/>
                </a:solidFill>
              </a:rPr>
              <a:t>°</a:t>
            </a:r>
            <a:endParaRPr lang="ru-RU" b="1" baseline="30000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436012" y="4720978"/>
            <a:ext cx="3858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Валентные </a:t>
            </a:r>
            <a:r>
              <a:rPr lang="ru-RU" sz="2400" dirty="0" smtClean="0">
                <a:solidFill>
                  <a:prstClr val="black"/>
                </a:solidFill>
              </a:rPr>
              <a:t>возможности -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717794" y="5111896"/>
            <a:ext cx="49705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Краткая электронная </a:t>
            </a:r>
            <a:r>
              <a:rPr lang="ru-RU" sz="2400" dirty="0" smtClean="0">
                <a:solidFill>
                  <a:prstClr val="black"/>
                </a:solidFill>
              </a:rPr>
              <a:t>формула -  </a:t>
            </a:r>
            <a:endParaRPr lang="ru-RU" sz="2400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121981" y="4548007"/>
            <a:ext cx="1061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</a:rPr>
              <a:t>III</a:t>
            </a:r>
            <a:r>
              <a:rPr lang="ru-RU" sz="3200" dirty="0" smtClean="0">
                <a:solidFill>
                  <a:prstClr val="black"/>
                </a:solidFill>
              </a:rPr>
              <a:t>, </a:t>
            </a:r>
            <a:r>
              <a:rPr lang="en-US" sz="3200" dirty="0">
                <a:solidFill>
                  <a:prstClr val="black"/>
                </a:solidFill>
              </a:rPr>
              <a:t>V</a:t>
            </a:r>
            <a:endParaRPr lang="ru-RU" sz="3200" dirty="0">
              <a:solidFill>
                <a:prstClr val="black"/>
              </a:solidFill>
            </a:endParaRPr>
          </a:p>
        </p:txBody>
      </p:sp>
      <p:cxnSp>
        <p:nvCxnSpPr>
          <p:cNvPr id="80" name="Прямая со стрелкой 79"/>
          <p:cNvCxnSpPr/>
          <p:nvPr/>
        </p:nvCxnSpPr>
        <p:spPr>
          <a:xfrm flipV="1">
            <a:off x="4196640" y="3856882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 flipV="1">
            <a:off x="4727605" y="3837724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 flipV="1">
            <a:off x="5272232" y="3837724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7095398" y="5074912"/>
            <a:ext cx="1185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</a:rPr>
              <a:t>3s</a:t>
            </a:r>
            <a:r>
              <a:rPr lang="en-US" sz="2400" b="1" baseline="30000" dirty="0" smtClean="0">
                <a:solidFill>
                  <a:prstClr val="black"/>
                </a:solidFill>
              </a:rPr>
              <a:t>2</a:t>
            </a:r>
            <a:r>
              <a:rPr lang="en-US" sz="2400" b="1" dirty="0">
                <a:solidFill>
                  <a:prstClr val="black"/>
                </a:solidFill>
              </a:rPr>
              <a:t>3p</a:t>
            </a:r>
            <a:r>
              <a:rPr lang="en-US" sz="2400" b="1" baseline="30000" dirty="0">
                <a:solidFill>
                  <a:prstClr val="black"/>
                </a:solidFill>
              </a:rPr>
              <a:t>5</a:t>
            </a:r>
            <a:endParaRPr lang="ru-RU" sz="2400" b="1" baseline="30000" dirty="0">
              <a:solidFill>
                <a:prstClr val="black"/>
              </a:solidFill>
            </a:endParaRPr>
          </a:p>
          <a:p>
            <a:endParaRPr lang="ru-RU" b="1" baseline="300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1572" y="116632"/>
            <a:ext cx="4804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Строение атома фосфора</a:t>
            </a:r>
            <a:endParaRPr lang="ru-RU" sz="3200" dirty="0"/>
          </a:p>
        </p:txBody>
      </p:sp>
      <p:pic>
        <p:nvPicPr>
          <p:cNvPr id="409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316" y="6093295"/>
            <a:ext cx="472224" cy="472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7758" y="174069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476" y="6075038"/>
            <a:ext cx="65246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77" y="186769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5477" y="186769"/>
            <a:ext cx="476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6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58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500"/>
                            </p:stCondLst>
                            <p:childTnLst>
                              <p:par>
                                <p:cTn id="1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000"/>
                            </p:stCondLst>
                            <p:childTnLst>
                              <p:par>
                                <p:cTn id="1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500"/>
                            </p:stCondLst>
                            <p:childTnLst>
                              <p:par>
                                <p:cTn id="1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4500"/>
                            </p:stCondLst>
                            <p:childTnLst>
                              <p:par>
                                <p:cTn id="2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6912768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file"/>
              </a:rPr>
              <a:t>НАХОЖДЕНИЕ В ПРИРОДЕ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754E8-48F9-4C9D-BED4-CE4FC8436B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1573213" cy="157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40" y="2780928"/>
            <a:ext cx="1573213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81128"/>
            <a:ext cx="1568225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571" y="4787107"/>
            <a:ext cx="1584176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844" y="4747902"/>
            <a:ext cx="1561418" cy="1561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4" y="4637194"/>
            <a:ext cx="1579162" cy="151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153" y="1014821"/>
            <a:ext cx="1579161" cy="15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960" y="2780290"/>
            <a:ext cx="1579161" cy="1579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3707904" y="2187788"/>
            <a:ext cx="1777442" cy="115212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prstTxWarp prst="textInflateBottom">
              <a:avLst/>
            </a:prstTxWarp>
          </a:bodyPr>
          <a:lstStyle/>
          <a:p>
            <a:pPr algn="ctr"/>
            <a:endParaRPr lang="ru-RU" b="1" dirty="0">
              <a:ln w="18000">
                <a:solidFill>
                  <a:srgbClr val="990033"/>
                </a:solidFill>
                <a:prstDash val="solid"/>
                <a:miter lim="800000"/>
              </a:ln>
              <a:solidFill>
                <a:srgbClr val="9F2936">
                  <a:lumMod val="60000"/>
                  <a:lumOff val="40000"/>
                </a:srgb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2420888"/>
            <a:ext cx="1368152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ea typeface="Calibri"/>
                <a:cs typeface="Times New Roman"/>
              </a:rPr>
              <a:t>ФОСФОР В ПРИРОДЕ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75571" y="1412776"/>
            <a:ext cx="105626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вавелит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2749" y="3537012"/>
            <a:ext cx="1235513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err="1">
                <a:solidFill>
                  <a:prstClr val="black"/>
                </a:solidFill>
              </a:rPr>
              <a:t>д</a:t>
            </a:r>
            <a:r>
              <a:rPr lang="ru-RU" dirty="0" err="1" smtClean="0">
                <a:solidFill>
                  <a:prstClr val="black"/>
                </a:solidFill>
              </a:rPr>
              <a:t>еклуазит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2749" y="1363862"/>
            <a:ext cx="151121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пироморфит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2749" y="2553941"/>
            <a:ext cx="101949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prstClr val="black"/>
                </a:solidFill>
              </a:rPr>
              <a:t>лазулит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52120" y="4293096"/>
            <a:ext cx="108012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ванадит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67745" y="4293096"/>
            <a:ext cx="100811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prstClr val="black"/>
                </a:solidFill>
              </a:rPr>
              <a:t>эритрин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3275855" y="970860"/>
            <a:ext cx="2306743" cy="1088581"/>
          </a:xfrm>
          <a:prstGeom prst="wedgeRect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ru-RU" sz="1600" dirty="0">
                <a:solidFill>
                  <a:srgbClr val="000000"/>
                </a:solidFill>
              </a:rPr>
              <a:t>Содержание фосфора в земной коре в </a:t>
            </a:r>
            <a:r>
              <a:rPr lang="ru-RU" sz="1600" dirty="0">
                <a:solidFill>
                  <a:srgbClr val="000000"/>
                </a:solidFill>
                <a:ea typeface="Calibri"/>
              </a:rPr>
              <a:t>8 </a:t>
            </a:r>
            <a:r>
              <a:rPr lang="ru-RU" sz="1600" baseline="30000" dirty="0">
                <a:solidFill>
                  <a:srgbClr val="000000"/>
                </a:solidFill>
                <a:ea typeface="Calibri"/>
              </a:rPr>
              <a:t>.</a:t>
            </a:r>
            <a:r>
              <a:rPr lang="ru-RU" sz="1600" dirty="0">
                <a:solidFill>
                  <a:srgbClr val="000000"/>
                </a:solidFill>
                <a:ea typeface="Calibri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ea typeface="Calibri"/>
              </a:rPr>
              <a:t>10</a:t>
            </a:r>
            <a:r>
              <a:rPr lang="ru-RU" sz="1600" baseline="30000" dirty="0" smtClean="0">
                <a:solidFill>
                  <a:srgbClr val="000000"/>
                </a:solidFill>
                <a:ea typeface="Calibri"/>
              </a:rPr>
              <a:t>-2 </a:t>
            </a:r>
            <a:r>
              <a:rPr lang="ru-RU" sz="1600" dirty="0" smtClean="0">
                <a:solidFill>
                  <a:srgbClr val="000000"/>
                </a:solidFill>
              </a:rPr>
              <a:t>% </a:t>
            </a:r>
            <a:r>
              <a:rPr lang="ru-RU" sz="1600" dirty="0">
                <a:solidFill>
                  <a:srgbClr val="000000"/>
                </a:solidFill>
              </a:rPr>
              <a:t>по массе. </a:t>
            </a:r>
            <a:endParaRPr lang="ru-RU" sz="12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baseline="30000" dirty="0">
                <a:solidFill>
                  <a:prstClr val="black"/>
                </a:solidFill>
                <a:ea typeface="Calibri"/>
                <a:cs typeface="Times New Roman"/>
              </a:rPr>
              <a:t> </a:t>
            </a:r>
            <a:endParaRPr lang="ru-RU" sz="11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51720" y="3714524"/>
            <a:ext cx="122413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вивианит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75573" y="2785603"/>
            <a:ext cx="1200282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гардерит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3" name="Рисунок 32" descr="C:\Users\Галя\Desktop\бирюза.jp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787106"/>
            <a:ext cx="1401356" cy="1497607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>
            <a:off x="3995936" y="4083856"/>
            <a:ext cx="936104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бирюза</a:t>
            </a: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flipH="1" flipV="1">
            <a:off x="2403423" y="1782108"/>
            <a:ext cx="1304481" cy="10242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58" name="Прямая со стрелкой 2057"/>
          <p:cNvCxnSpPr>
            <a:stCxn id="7" idx="3"/>
          </p:cNvCxnSpPr>
          <p:nvPr/>
        </p:nvCxnSpPr>
        <p:spPr>
          <a:xfrm flipH="1">
            <a:off x="3275856" y="3171191"/>
            <a:ext cx="692348" cy="5504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60" name="Прямая со стрелкой 2059"/>
          <p:cNvCxnSpPr>
            <a:endCxn id="24" idx="3"/>
          </p:cNvCxnSpPr>
          <p:nvPr/>
        </p:nvCxnSpPr>
        <p:spPr>
          <a:xfrm flipH="1">
            <a:off x="3275855" y="2907141"/>
            <a:ext cx="504058" cy="631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66" name="Прямая со стрелкой 2065"/>
          <p:cNvCxnSpPr/>
          <p:nvPr/>
        </p:nvCxnSpPr>
        <p:spPr>
          <a:xfrm flipH="1">
            <a:off x="3275856" y="3339916"/>
            <a:ext cx="1008112" cy="9531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68" name="Прямая со стрелкой 2067"/>
          <p:cNvCxnSpPr>
            <a:stCxn id="7" idx="4"/>
            <a:endCxn id="26" idx="0"/>
          </p:cNvCxnSpPr>
          <p:nvPr/>
        </p:nvCxnSpPr>
        <p:spPr>
          <a:xfrm flipH="1">
            <a:off x="4463988" y="3339916"/>
            <a:ext cx="132637" cy="7439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77" name="Прямая со стрелкой 2076"/>
          <p:cNvCxnSpPr/>
          <p:nvPr/>
        </p:nvCxnSpPr>
        <p:spPr>
          <a:xfrm>
            <a:off x="4932040" y="3284984"/>
            <a:ext cx="780709" cy="11682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79" name="Прямая со стрелкой 2078"/>
          <p:cNvCxnSpPr/>
          <p:nvPr/>
        </p:nvCxnSpPr>
        <p:spPr>
          <a:xfrm>
            <a:off x="5166999" y="3266926"/>
            <a:ext cx="636693" cy="5713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7" idx="6"/>
            <a:endCxn id="16" idx="1"/>
          </p:cNvCxnSpPr>
          <p:nvPr/>
        </p:nvCxnSpPr>
        <p:spPr>
          <a:xfrm flipV="1">
            <a:off x="5485346" y="2738607"/>
            <a:ext cx="227403" cy="252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7" idx="7"/>
          </p:cNvCxnSpPr>
          <p:nvPr/>
        </p:nvCxnSpPr>
        <p:spPr>
          <a:xfrm flipV="1">
            <a:off x="5225046" y="1782108"/>
            <a:ext cx="715106" cy="5744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7" name="Picture 2" descr="Каталог Минералов">
            <a:hlinkClick r:id="rId12" tooltip="Каталог минералов"/>
          </p:cNvPr>
          <p:cNvPicPr>
            <a:picLocks noChangeAspect="1" noChangeArrowheads="1"/>
          </p:cNvPicPr>
          <p:nvPr/>
        </p:nvPicPr>
        <p:blipFill>
          <a:blip r:embed="rId13" cstate="print"/>
          <a:srcRect l="2119" t="12295" r="83052" b="13934"/>
          <a:stretch>
            <a:fillRect/>
          </a:stretch>
        </p:blipFill>
        <p:spPr bwMode="auto">
          <a:xfrm>
            <a:off x="7056839" y="6302514"/>
            <a:ext cx="428628" cy="4286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8" name="Скругленный прямоугольник 37">
            <a:hlinkClick r:id="rId14" tooltip="Википедия"/>
          </p:cNvPr>
          <p:cNvSpPr/>
          <p:nvPr/>
        </p:nvSpPr>
        <p:spPr>
          <a:xfrm>
            <a:off x="7572543" y="6297867"/>
            <a:ext cx="432047" cy="437922"/>
          </a:xfrm>
          <a:prstGeom prst="roundRect">
            <a:avLst/>
          </a:prstGeom>
          <a:solidFill>
            <a:srgbClr val="9BBB59">
              <a:lumMod val="75000"/>
            </a:srgbClr>
          </a:solidFill>
          <a:ln w="25400" cap="flat" cmpd="sng" algn="ctr">
            <a:solidFill>
              <a:srgbClr val="9BBB59">
                <a:lumMod val="7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b="1" kern="0" dirty="0" smtClean="0">
                <a:solidFill>
                  <a:srgbClr val="FF9900"/>
                </a:solidFill>
                <a:latin typeface="Verdana"/>
                <a:hlinkClick r:id="rId15"/>
              </a:rPr>
              <a:t> </a:t>
            </a:r>
            <a:endParaRPr lang="ru-RU" b="1" kern="0" dirty="0" smtClean="0">
              <a:solidFill>
                <a:srgbClr val="FF9900"/>
              </a:solidFill>
              <a:latin typeface="Verdana"/>
            </a:endParaRPr>
          </a:p>
        </p:txBody>
      </p:sp>
      <p:pic>
        <p:nvPicPr>
          <p:cNvPr id="1026" name="Picture 2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265" y="6281759"/>
            <a:ext cx="764202" cy="37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hlinkClick r:id="rId15"/>
          </p:cNvPr>
          <p:cNvSpPr txBox="1"/>
          <p:nvPr/>
        </p:nvSpPr>
        <p:spPr>
          <a:xfrm>
            <a:off x="7567555" y="6338910"/>
            <a:ext cx="434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W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208112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23528" y="208112"/>
            <a:ext cx="360040" cy="3405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3528" y="20811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Малютина Г.И.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70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Фосфор – простое вещество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C244A-C07A-4429-8470-66CFAFBA6259}" type="datetime1">
              <a:rPr lang="ru-RU" smtClean="0"/>
              <a:t>20.01.2014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91780" y="2025841"/>
            <a:ext cx="2088232" cy="1169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4104411"/>
            <a:ext cx="1733188" cy="12064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95934" y="4116688"/>
            <a:ext cx="1585029" cy="129614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020272" y="4116687"/>
            <a:ext cx="1584176" cy="12961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68142" y="1499538"/>
            <a:ext cx="2016225" cy="118753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591780" y="2179242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АЛЛОТРОПНЫЕ МОДИФИКАЦИИ ФОСФОРА</a:t>
            </a:r>
            <a:endParaRPr lang="ru-RU" sz="20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68142" y="1628800"/>
            <a:ext cx="2016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hlinkClick r:id="rId2" action="ppaction://hlinksldjump"/>
              </a:rPr>
              <a:t>Металлический </a:t>
            </a:r>
          </a:p>
          <a:p>
            <a:r>
              <a:rPr lang="ru-RU" sz="2000" b="1" dirty="0" smtClean="0">
                <a:hlinkClick r:id="rId2" action="ppaction://hlinksldjump"/>
              </a:rPr>
              <a:t>фосфор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76528" y="4150823"/>
            <a:ext cx="2195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hlinkClick r:id="rId3" action="ppaction://hlinksldjump"/>
              </a:rPr>
              <a:t>Красный фосфор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995935" y="4213714"/>
            <a:ext cx="17243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</a:t>
            </a:r>
            <a:r>
              <a:rPr lang="ru-RU" sz="3200" b="1" dirty="0" smtClean="0">
                <a:hlinkClick r:id="rId4" action="ppaction://hlinksldjump"/>
              </a:rPr>
              <a:t>Белый</a:t>
            </a:r>
          </a:p>
          <a:p>
            <a:r>
              <a:rPr lang="ru-RU" sz="3200" b="1" dirty="0" smtClean="0">
                <a:hlinkClick r:id="rId4" action="ppaction://hlinksldjump"/>
              </a:rPr>
              <a:t>фосфор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029029" y="4213714"/>
            <a:ext cx="15754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hlinkClick r:id="rId5" action="ppaction://hlinksldjump"/>
              </a:rPr>
              <a:t>Черный фосфор</a:t>
            </a:r>
            <a:endParaRPr lang="ru-RU" sz="3200" b="1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359964" y="4543504"/>
            <a:ext cx="154017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2359964" y="4812628"/>
            <a:ext cx="1488942" cy="38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105725" y="5013176"/>
            <a:ext cx="2466275" cy="358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a typeface="Calibri"/>
                <a:cs typeface="Times New Roman"/>
              </a:rPr>
              <a:t> </a:t>
            </a:r>
            <a:r>
              <a:rPr lang="ru-RU" sz="1600" b="1" dirty="0" smtClean="0">
                <a:ea typeface="Calibri"/>
                <a:cs typeface="Times New Roman"/>
              </a:rPr>
              <a:t>250-300</a:t>
            </a:r>
            <a:r>
              <a:rPr lang="ru-RU" sz="1600" b="1" baseline="30000" dirty="0" smtClean="0">
                <a:ea typeface="Calibri"/>
                <a:cs typeface="Times New Roman"/>
              </a:rPr>
              <a:t>0</a:t>
            </a:r>
            <a:r>
              <a:rPr lang="ru-RU" sz="1600" b="1" dirty="0">
                <a:ea typeface="Calibri"/>
                <a:cs typeface="Times New Roman"/>
              </a:rPr>
              <a:t>, </a:t>
            </a:r>
            <a:r>
              <a:rPr lang="ru-RU" sz="1600" b="1" dirty="0" smtClean="0">
                <a:ea typeface="Calibri"/>
                <a:cs typeface="Times New Roman"/>
              </a:rPr>
              <a:t>Р  воздух</a:t>
            </a:r>
            <a:endParaRPr lang="ru-RU" sz="1600" b="1" dirty="0">
              <a:ea typeface="Calibri"/>
              <a:cs typeface="Times New Roman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3272057" y="5042492"/>
            <a:ext cx="360040" cy="32932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3261064" y="5040992"/>
            <a:ext cx="360040" cy="32932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5652120" y="4748572"/>
            <a:ext cx="136815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H="1">
            <a:off x="1331640" y="3193505"/>
            <a:ext cx="1548172" cy="9109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11" idx="2"/>
            <a:endCxn id="8" idx="0"/>
          </p:cNvCxnSpPr>
          <p:nvPr/>
        </p:nvCxnSpPr>
        <p:spPr>
          <a:xfrm>
            <a:off x="3635896" y="3194905"/>
            <a:ext cx="1152553" cy="9217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6" idx="3"/>
            <a:endCxn id="12" idx="1"/>
          </p:cNvCxnSpPr>
          <p:nvPr/>
        </p:nvCxnSpPr>
        <p:spPr>
          <a:xfrm flipV="1">
            <a:off x="4680012" y="1982743"/>
            <a:ext cx="1188130" cy="6276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25" name="Прямая со стрелкой 1024"/>
          <p:cNvCxnSpPr/>
          <p:nvPr/>
        </p:nvCxnSpPr>
        <p:spPr>
          <a:xfrm>
            <a:off x="4680012" y="3068960"/>
            <a:ext cx="2340260" cy="10818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8" name="TextBox 1027"/>
          <p:cNvSpPr txBox="1"/>
          <p:nvPr/>
        </p:nvSpPr>
        <p:spPr>
          <a:xfrm>
            <a:off x="5580962" y="5013176"/>
            <a:ext cx="2015373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ea typeface="Calibri"/>
                <a:cs typeface="Times New Roman"/>
              </a:rPr>
              <a:t>Т= 200</a:t>
            </a:r>
            <a:r>
              <a:rPr lang="ru-RU" sz="1600" b="1" baseline="30000" dirty="0" smtClean="0">
                <a:ea typeface="Calibri"/>
                <a:cs typeface="Times New Roman"/>
              </a:rPr>
              <a:t>0</a:t>
            </a:r>
            <a:r>
              <a:rPr lang="ru-RU" sz="1600" b="1" dirty="0">
                <a:ea typeface="Calibri"/>
                <a:cs typeface="Times New Roman"/>
              </a:rPr>
              <a:t>, </a:t>
            </a:r>
            <a:endParaRPr lang="ru-RU" sz="16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ea typeface="Calibri"/>
                <a:cs typeface="Times New Roman"/>
              </a:rPr>
              <a:t>Р=1000-1200 </a:t>
            </a:r>
            <a:r>
              <a:rPr lang="ru-RU" sz="1600" b="1" dirty="0">
                <a:ea typeface="Calibri"/>
                <a:cs typeface="Times New Roman"/>
              </a:rPr>
              <a:t>МПа</a:t>
            </a:r>
          </a:p>
        </p:txBody>
      </p:sp>
      <p:sp>
        <p:nvSpPr>
          <p:cNvPr id="1033" name="Управляющая кнопка: справка 1032">
            <a:hlinkClick r:id="" action="ppaction://hlinkshowjump?jump=nextslide" highlightClick="1"/>
          </p:cNvPr>
          <p:cNvSpPr/>
          <p:nvPr/>
        </p:nvSpPr>
        <p:spPr>
          <a:xfrm>
            <a:off x="489611" y="1053082"/>
            <a:ext cx="324036" cy="504056"/>
          </a:xfrm>
          <a:prstGeom prst="actionButtonHelp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4" name="Скругленный прямоугольник 1033"/>
          <p:cNvSpPr/>
          <p:nvPr/>
        </p:nvSpPr>
        <p:spPr>
          <a:xfrm>
            <a:off x="395536" y="260648"/>
            <a:ext cx="361985" cy="3600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7" name="TextBox 1036"/>
          <p:cNvSpPr txBox="1"/>
          <p:nvPr/>
        </p:nvSpPr>
        <p:spPr>
          <a:xfrm>
            <a:off x="395536" y="26064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61064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 rot="10800000" flipV="1">
            <a:off x="2105725" y="5368047"/>
            <a:ext cx="171553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err="1">
                <a:solidFill>
                  <a:prstClr val="black"/>
                </a:solidFill>
              </a:rPr>
              <a:t>Р</a:t>
            </a:r>
            <a:r>
              <a:rPr lang="ru-RU" sz="1100" b="1" baseline="-25000" dirty="0" err="1">
                <a:solidFill>
                  <a:prstClr val="black"/>
                </a:solidFill>
              </a:rPr>
              <a:t>белый</a:t>
            </a:r>
            <a:r>
              <a:rPr lang="ru-RU" sz="1100" b="1" baseline="-25000" dirty="0">
                <a:solidFill>
                  <a:prstClr val="black"/>
                </a:solidFill>
              </a:rPr>
              <a:t> </a:t>
            </a:r>
            <a:r>
              <a:rPr lang="ru-RU" sz="1100" b="1" dirty="0">
                <a:solidFill>
                  <a:prstClr val="black"/>
                </a:solidFill>
              </a:rPr>
              <a:t>= </a:t>
            </a:r>
            <a:r>
              <a:rPr lang="ru-RU" sz="1100" b="1" dirty="0" err="1">
                <a:solidFill>
                  <a:prstClr val="black"/>
                </a:solidFill>
              </a:rPr>
              <a:t>Р</a:t>
            </a:r>
            <a:r>
              <a:rPr lang="ru-RU" sz="1100" b="1" baseline="-25000" dirty="0" err="1">
                <a:solidFill>
                  <a:prstClr val="black"/>
                </a:solidFill>
              </a:rPr>
              <a:t>красный</a:t>
            </a:r>
            <a:r>
              <a:rPr lang="ru-RU" sz="1100" b="1" baseline="-25000" dirty="0">
                <a:solidFill>
                  <a:prstClr val="black"/>
                </a:solidFill>
              </a:rPr>
              <a:t> </a:t>
            </a:r>
            <a:r>
              <a:rPr lang="ru-RU" sz="1100" b="1" dirty="0">
                <a:solidFill>
                  <a:prstClr val="black"/>
                </a:solidFill>
              </a:rPr>
              <a:t> + 17 кДж</a:t>
            </a:r>
            <a:endParaRPr lang="ru-RU" sz="1100" b="1" dirty="0"/>
          </a:p>
        </p:txBody>
      </p:sp>
      <p:sp>
        <p:nvSpPr>
          <p:cNvPr id="31" name="Прямоугольник 30"/>
          <p:cNvSpPr/>
          <p:nvPr/>
        </p:nvSpPr>
        <p:spPr>
          <a:xfrm rot="10800000" flipV="1">
            <a:off x="2359963" y="4177971"/>
            <a:ext cx="28181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Т= 280-340 </a:t>
            </a:r>
            <a:r>
              <a:rPr lang="ru-RU" sz="1600" b="1" dirty="0"/>
              <a:t>°С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57522" y="985659"/>
            <a:ext cx="134820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5000" b="1" spc="50" dirty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1907704" y="2479626"/>
            <a:ext cx="576064" cy="207447"/>
          </a:xfrm>
          <a:prstGeom prst="rightArrow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590" y="260648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62" y="6086440"/>
            <a:ext cx="65246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2C40-C7A1-44B4-9209-A89E687261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20.01.2014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268760"/>
            <a:ext cx="712879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  <a:latin typeface="Verdana"/>
            </a:endParaRPr>
          </a:p>
          <a:p>
            <a:endParaRPr lang="ru-RU" dirty="0" smtClean="0">
              <a:solidFill>
                <a:prstClr val="black"/>
              </a:solidFill>
              <a:latin typeface="Verdana"/>
            </a:endParaRPr>
          </a:p>
          <a:p>
            <a:r>
              <a:rPr lang="ru-RU" sz="3200" b="1" dirty="0" smtClean="0">
                <a:solidFill>
                  <a:srgbClr val="9F2936">
                    <a:lumMod val="75000"/>
                  </a:srgbClr>
                </a:solidFill>
              </a:rPr>
              <a:t>Аллотропия</a:t>
            </a:r>
            <a:r>
              <a:rPr lang="ru-RU" sz="3200" dirty="0" smtClean="0">
                <a:solidFill>
                  <a:prstClr val="black"/>
                </a:solidFill>
              </a:rPr>
              <a:t> – существование одного и того же химического элемента в виде двух и более простых веществ, различных по строению и свойствам, так называемых аллотропных модификаций.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6" name="Диагональная полоса 5"/>
          <p:cNvSpPr/>
          <p:nvPr/>
        </p:nvSpPr>
        <p:spPr>
          <a:xfrm>
            <a:off x="2051720" y="1772816"/>
            <a:ext cx="72008" cy="144016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614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260648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149389"/>
            <a:ext cx="48736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7894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26064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8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26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332656"/>
            <a:ext cx="4608512" cy="432048"/>
          </a:xfrm>
        </p:spPr>
        <p:txBody>
          <a:bodyPr>
            <a:noAutofit/>
          </a:bodyPr>
          <a:lstStyle/>
          <a:p>
            <a:r>
              <a:rPr lang="ru-RU" sz="4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Белый фосфор</a:t>
            </a:r>
            <a:endParaRPr lang="ru-RU" sz="4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8130" y="1052737"/>
            <a:ext cx="3299773" cy="468052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a typeface="Calibri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000000"/>
                </a:solidFill>
                <a:ea typeface="Calibri"/>
                <a:cs typeface="Times New Roman"/>
              </a:rPr>
              <a:t>Белый </a:t>
            </a: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с желтым оттенком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800" b="1" dirty="0">
                <a:solidFill>
                  <a:srgbClr val="000000"/>
                </a:solidFill>
                <a:ea typeface="Calibri"/>
                <a:cs typeface="Times New Roman"/>
              </a:rPr>
              <a:t>T </a:t>
            </a:r>
            <a:r>
              <a:rPr lang="ru-RU" sz="1800" b="1" dirty="0" err="1">
                <a:solidFill>
                  <a:srgbClr val="000000"/>
                </a:solidFill>
                <a:ea typeface="Calibri"/>
                <a:cs typeface="Times New Roman"/>
              </a:rPr>
              <a:t>плав</a:t>
            </a: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. = 44,1</a:t>
            </a:r>
            <a:r>
              <a:rPr lang="ru-RU" sz="1800" b="1" baseline="30000" dirty="0">
                <a:solidFill>
                  <a:srgbClr val="000000"/>
                </a:solidFill>
                <a:ea typeface="Calibri"/>
                <a:cs typeface="Times New Roman"/>
              </a:rPr>
              <a:t>о</a:t>
            </a: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С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Химически </a:t>
            </a:r>
            <a:r>
              <a:rPr lang="ru-RU" sz="1800" b="1" dirty="0" smtClean="0">
                <a:solidFill>
                  <a:srgbClr val="000000"/>
                </a:solidFill>
                <a:ea typeface="Calibri"/>
                <a:cs typeface="Times New Roman"/>
              </a:rPr>
              <a:t>очень  </a:t>
            </a: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активен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Не растворим в воде, но </a:t>
            </a:r>
            <a:r>
              <a:rPr lang="ru-RU" sz="1800" b="1" dirty="0" smtClean="0">
                <a:solidFill>
                  <a:srgbClr val="000000"/>
                </a:solidFill>
                <a:ea typeface="Calibri"/>
                <a:cs typeface="Times New Roman"/>
              </a:rPr>
              <a:t>растворим </a:t>
            </a: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в сероуглероде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Плотность - 1823 кг/м</a:t>
            </a:r>
            <a:r>
              <a:rPr lang="ru-RU" sz="1800" b="1" baseline="30000" dirty="0">
                <a:solidFill>
                  <a:srgbClr val="000000"/>
                </a:solidFill>
                <a:ea typeface="Calibri"/>
                <a:cs typeface="Times New Roman"/>
              </a:rPr>
              <a:t>3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Светится на воздухе (</a:t>
            </a:r>
            <a:r>
              <a:rPr lang="ru-RU" sz="1800" b="1" dirty="0" err="1">
                <a:solidFill>
                  <a:srgbClr val="000000"/>
                </a:solidFill>
                <a:ea typeface="Calibri"/>
                <a:cs typeface="Times New Roman"/>
              </a:rPr>
              <a:t>хемолюминесценция</a:t>
            </a: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)</a:t>
            </a:r>
            <a:endParaRPr lang="ru-RU" sz="1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Яд. Летальная</a:t>
            </a:r>
            <a:r>
              <a:rPr lang="ru-RU" sz="1800" b="1" dirty="0">
                <a:ea typeface="Calibri"/>
                <a:cs typeface="Times New Roman"/>
              </a:rPr>
              <a:t> доза – 0,05-0,1 г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1D611-F04A-4EB0-940B-C9FFD73F8E98}" type="datetime1">
              <a:rPr lang="ru-RU" smtClean="0"/>
              <a:t>20.01.2014</a:t>
            </a:fld>
            <a:endParaRPr lang="ru-RU"/>
          </a:p>
        </p:txBody>
      </p:sp>
      <p:pic>
        <p:nvPicPr>
          <p:cNvPr id="2050" name="Picture 2" descr="C:\Users\Галя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63" y="949896"/>
            <a:ext cx="144016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аля\Desktop\iCAS40JU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2736"/>
            <a:ext cx="1296144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139951" y="3284984"/>
            <a:ext cx="46564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/>
              <a:t>Р</a:t>
            </a:r>
            <a:r>
              <a:rPr lang="ru-RU" sz="3200" baseline="-25000" dirty="0" err="1"/>
              <a:t>белый</a:t>
            </a:r>
            <a:r>
              <a:rPr lang="ru-RU" sz="3200" baseline="-25000" dirty="0"/>
              <a:t> </a:t>
            </a:r>
            <a:r>
              <a:rPr lang="ru-RU" sz="3200" dirty="0"/>
              <a:t>= </a:t>
            </a:r>
            <a:r>
              <a:rPr lang="ru-RU" sz="3200" dirty="0" err="1"/>
              <a:t>Р</a:t>
            </a:r>
            <a:r>
              <a:rPr lang="ru-RU" sz="3200" baseline="-25000" dirty="0" err="1"/>
              <a:t>красный</a:t>
            </a:r>
            <a:r>
              <a:rPr lang="ru-RU" sz="3200" baseline="-25000" dirty="0"/>
              <a:t> </a:t>
            </a:r>
            <a:r>
              <a:rPr lang="ru-RU" sz="3200" dirty="0"/>
              <a:t> + 17 кДж.</a:t>
            </a:r>
          </a:p>
        </p:txBody>
      </p:sp>
      <p:pic>
        <p:nvPicPr>
          <p:cNvPr id="7170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653" y="260648"/>
            <a:ext cx="4699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046" y="6154042"/>
            <a:ext cx="48736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79" y="207894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7879" y="207894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9</a:t>
            </a:r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Малютина Г.И.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1767111"/>
            <a:ext cx="4390651" cy="1229841"/>
          </a:xfrm>
        </p:spPr>
        <p:txBody>
          <a:bodyPr/>
          <a:lstStyle/>
          <a:p>
            <a:pPr lvl="0"/>
            <a:r>
              <a:rPr lang="en-US" sz="1600" dirty="0">
                <a:solidFill>
                  <a:prstClr val="black"/>
                </a:solidFill>
                <a:hlinkClick r:id="rId9"/>
              </a:rPr>
              <a:t>http://files.school-collection.edu.ru/dlrstore/db4e88f1-236a-47d0-d510-9c6b6bccb982/index.htm</a:t>
            </a:r>
            <a:endParaRPr lang="ru-RU" sz="16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846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</TotalTime>
  <Words>1053</Words>
  <Application>Microsoft Office PowerPoint</Application>
  <PresentationFormat>Экран (4:3)</PresentationFormat>
  <Paragraphs>323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Тема Office</vt:lpstr>
      <vt:lpstr>1_Тема Office</vt:lpstr>
      <vt:lpstr>2_Тема Office</vt:lpstr>
      <vt:lpstr>По следам элемента фосфора</vt:lpstr>
      <vt:lpstr>Ход урока:</vt:lpstr>
      <vt:lpstr>Историческая справка</vt:lpstr>
      <vt:lpstr>Общая характеристика фосфора</vt:lpstr>
      <vt:lpstr>Презентация PowerPoint</vt:lpstr>
      <vt:lpstr>НАХОЖДЕНИЕ В ПРИРОДЕ</vt:lpstr>
      <vt:lpstr>Фосфор – простое вещество</vt:lpstr>
      <vt:lpstr>Презентация PowerPoint</vt:lpstr>
      <vt:lpstr>Белый фосфор</vt:lpstr>
      <vt:lpstr>Презентация PowerPoint</vt:lpstr>
      <vt:lpstr> Черный фосфор </vt:lpstr>
      <vt:lpstr>Презентация PowerPoint</vt:lpstr>
      <vt:lpstr>Презентация PowerPoint</vt:lpstr>
      <vt:lpstr>Презентация PowerPoint</vt:lpstr>
      <vt:lpstr>Химические свойства фосфора</vt:lpstr>
      <vt:lpstr>Химические свойства фосфора</vt:lpstr>
      <vt:lpstr>Химические свойства фосфора</vt:lpstr>
      <vt:lpstr>Расставить коэффициенты методом электронного баланса </vt:lpstr>
      <vt:lpstr>Химические свойства фосфора</vt:lpstr>
      <vt:lpstr>Применение фосфора</vt:lpstr>
      <vt:lpstr>Проверь свои знания </vt:lpstr>
      <vt:lpstr>Источники информации: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</dc:creator>
  <cp:lastModifiedBy>Галя</cp:lastModifiedBy>
  <cp:revision>137</cp:revision>
  <dcterms:created xsi:type="dcterms:W3CDTF">2013-05-07T04:39:35Z</dcterms:created>
  <dcterms:modified xsi:type="dcterms:W3CDTF">2014-01-20T07:45:04Z</dcterms:modified>
</cp:coreProperties>
</file>