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6" r:id="rId2"/>
    <p:sldId id="261" r:id="rId3"/>
    <p:sldId id="262" r:id="rId4"/>
    <p:sldId id="264" r:id="rId5"/>
    <p:sldId id="263" r:id="rId6"/>
    <p:sldId id="257" r:id="rId7"/>
    <p:sldId id="265" r:id="rId8"/>
    <p:sldId id="258" r:id="rId9"/>
    <p:sldId id="266" r:id="rId10"/>
    <p:sldId id="259" r:id="rId11"/>
    <p:sldId id="260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5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30.12.2013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&#1058;&#1072;&#1084;&#1072;&#1088;&#1072;%20&#1040;&#1085;&#1072;&#1090;&#1086;&#1083;&#1100;&#1077;&#1074;&#1085;&#1072;\&#1086;&#1090;&#1082;&#1088;&#1099;&#1090;&#1099;&#1077;%20&#1091;&#1088;&#1086;&#1082;&#1080;\&#1091;&#1088;&#1086;&#1082;%20&#1087;&#1086;%20&#1073;&#1077;&#1085;&#1079;&#1086;&#1083;&#1091;\&#1093;&#1083;&#1086;&#1088;&#1080;&#1088;&#1086;&#1074;&#1072;&#1085;&#1080;&#1077;%20&#1073;&#1077;&#1085;&#1079;&#1086;&#1083;&#1072;%20&#1085;&#1072;%20&#1089;&#1074;&#1077;&#1090;&#1091;.wmv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&#1058;&#1072;&#1084;&#1072;&#1088;&#1072;%20&#1040;&#1085;&#1072;&#1090;&#1086;&#1083;&#1100;&#1077;&#1074;&#1085;&#1072;\&#1086;&#1090;&#1082;&#1088;&#1099;&#1090;&#1099;&#1077;%20&#1091;&#1088;&#1086;&#1082;&#1080;\&#1091;&#1088;&#1086;&#1082;%20&#1087;&#1086;%20&#1073;&#1077;&#1085;&#1079;&#1086;&#1083;&#1091;\&#1075;&#1086;&#1088;&#1077;&#1085;&#1080;&#1077;%20&#1073;&#1077;&#1085;&#1079;&#1086;&#1083;&#1072;.wmv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6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9.gif"/><Relationship Id="rId4" Type="http://schemas.openxmlformats.org/officeDocument/2006/relationships/image" Target="../media/image8.gi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&#1092;&#1080;&#1079;.&#1089;&#1074;&#1086;&#1081;&#1089;&#1090;&#1074;&#1072;%20&#1073;&#1077;&#1085;&#1079;&#1086;&#1083;&#1072;.wmv" TargetMode="Externa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&#1058;&#1072;&#1084;&#1072;&#1088;&#1072;%20&#1040;&#1085;&#1072;&#1090;&#1086;&#1083;&#1100;&#1077;&#1074;&#1085;&#1072;\&#1086;&#1090;&#1082;&#1088;&#1099;&#1090;&#1099;&#1077;%20&#1091;&#1088;&#1086;&#1082;&#1080;\&#1091;&#1088;&#1086;&#1082;%20&#1087;&#1086;%20&#1073;&#1077;&#1085;&#1079;&#1086;&#1083;&#1091;\&#1086;&#1090;&#1085;&#1086;&#1096;&#1077;&#1085;&#1080;&#1077;%20&#1073;&#1077;&#1085;&#1079;&#1086;&#1083;&#1072;%20&#1082;%20&#1073;&#1088;&#1086;&#1084;&#1085;&#1086;&#1081;%20&#1074;&#1086;&#1076;&#1077;%20&#1080;%20&#1084;&#1072;&#1088;&#1075;&#1072;&#1085;&#1094;&#1086;&#1074;&#1082;&#1077;.wmv" TargetMode="Externa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&#1058;&#1072;&#1084;&#1072;&#1088;&#1072;%20&#1040;&#1085;&#1072;&#1090;&#1086;&#1083;&#1100;&#1077;&#1074;&#1085;&#1072;\&#1086;&#1090;&#1082;&#1088;&#1099;&#1090;&#1099;&#1077;%20&#1091;&#1088;&#1086;&#1082;&#1080;\&#1091;&#1088;&#1086;&#1082;%20&#1087;&#1086;%20&#1073;&#1077;&#1085;&#1079;&#1086;&#1083;&#1091;\&#1085;&#1080;&#1088;&#1086;&#1074;&#1072;&#1085;&#1080;&#1077;%20&#1073;&#1077;&#1085;&#1079;&#1086;&#1083;&#1072;.wmv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«Хаос и порядок»  «Свойства бензола и его гомологов»</a:t>
            </a:r>
            <a:endParaRPr lang="ru-RU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lvl="0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183880" cy="1051560"/>
          </a:xfrm>
        </p:spPr>
        <p:txBody>
          <a:bodyPr/>
          <a:lstStyle/>
          <a:p>
            <a:pPr algn="ctr"/>
            <a:r>
              <a:rPr lang="ru-RU" dirty="0" smtClean="0"/>
              <a:t>Хлорирование бензола</a:t>
            </a:r>
            <a:endParaRPr lang="ru-RU" dirty="0"/>
          </a:p>
        </p:txBody>
      </p:sp>
      <p:pic>
        <p:nvPicPr>
          <p:cNvPr id="4" name="хлорирование бензола на свету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1142984"/>
            <a:ext cx="9144000" cy="5715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183880" cy="642918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/>
              </a:rPr>
              <a:t>Реакция горения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pic>
        <p:nvPicPr>
          <p:cNvPr id="4" name="горение бензола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571480"/>
            <a:ext cx="9144000" cy="62865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836D~1\AppData\Local\Temp\Rar$DI66.376\benzola_primenenie_copy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57166"/>
            <a:ext cx="9144000" cy="650083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42942"/>
          </a:xfrm>
        </p:spPr>
        <p:txBody>
          <a:bodyPr>
            <a:normAutofit/>
          </a:bodyPr>
          <a:lstStyle/>
          <a:p>
            <a:pPr algn="ctr"/>
            <a:r>
              <a:rPr lang="ru-RU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FFFFFF"/>
                  </a:outerShdw>
                </a:effectLst>
              </a:rPr>
              <a:t>ПРИМЕНЕНИЕ АРЕНОВ 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spcAft>
                <a:spcPct val="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/>
              <a:t>Химия — наука, умеющая </a:t>
            </a:r>
          </a:p>
          <a:p>
            <a:pPr marL="0" indent="0">
              <a:spcAft>
                <a:spcPct val="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/>
              <a:t>творить чудеса.</a:t>
            </a:r>
          </a:p>
          <a:p>
            <a:pPr marL="0" indent="0">
              <a:spcAft>
                <a:spcPct val="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dirty="0" smtClean="0"/>
          </a:p>
          <a:p>
            <a:pPr marL="0" indent="0">
              <a:spcAft>
                <a:spcPct val="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endParaRPr lang="ru-RU" dirty="0" smtClean="0"/>
          </a:p>
          <a:p>
            <a:pPr marL="0" indent="0" algn="r">
              <a:spcAft>
                <a:spcPct val="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/>
              <a:t>Химия — это смерть ,</a:t>
            </a:r>
          </a:p>
          <a:p>
            <a:pPr marL="0" indent="0" algn="r">
              <a:spcAft>
                <a:spcPct val="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dirty="0" smtClean="0"/>
              <a:t>Упакованная в банках и коробках.</a:t>
            </a:r>
          </a:p>
          <a:p>
            <a:pPr marL="0" indent="0" algn="r">
              <a:spcAft>
                <a:spcPct val="0"/>
              </a:spcAft>
              <a:buClrTx/>
              <a:buFontTx/>
              <a:buNone/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i="1" dirty="0" smtClean="0"/>
              <a:t>(</a:t>
            </a:r>
            <a:r>
              <a:rPr lang="ru-RU" i="1" dirty="0" err="1" smtClean="0"/>
              <a:t>Айзек</a:t>
            </a:r>
            <a:r>
              <a:rPr lang="ru-RU" i="1" dirty="0" smtClean="0"/>
              <a:t> Азимов)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lvl="0"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Какие из перечисленных свойств характеризуют бензол: 1) бесцветная жидкость, 2) бесцветный газ, 3) кристаллическое вещество, 4) не имеет запаха, 5) имеет характерный запах, 6) неограниченно растворим в воде, 7) нерастворим в воде, 8) легче воды, 9) тяжелее воды, 10) горит сильно коптящим пламенем, 11) горит бесцветным пламенем, 12) является хорошим растворителем?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 1, 5, 7, 8, 10, 12 </a:t>
            </a:r>
          </a:p>
          <a:p>
            <a:pPr>
              <a:buNone/>
            </a:pP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2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 2, 5, 6, 8, 11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3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.  3, 4, 7, 8, 10 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>
              <a:buNone/>
            </a:pP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 1, 5, 7, 9, 11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C:\Users\Администратор\AppData\Local\Temp\Rar$EX57.360\design\right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571876"/>
            <a:ext cx="64294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>
              <a:buNone/>
            </a:pPr>
            <a:r>
              <a:rPr lang="ru-RU" dirty="0" smtClean="0"/>
              <a:t>   </a:t>
            </a:r>
            <a:r>
              <a:rPr lang="ru-RU" b="1" dirty="0" smtClean="0"/>
              <a:t>Нитрование бензола осуществляют:</a:t>
            </a:r>
            <a:r>
              <a:rPr lang="ru-RU" dirty="0" smtClean="0"/>
              <a:t> </a:t>
            </a:r>
          </a:p>
          <a:p>
            <a:pPr lvl="0"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/>
              <a:t>1</a:t>
            </a:r>
            <a:r>
              <a:rPr lang="ru-RU" dirty="0" smtClean="0"/>
              <a:t>. концентрированной азотной кислотой;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/>
              <a:t>2.</a:t>
            </a:r>
            <a:r>
              <a:rPr lang="ru-RU" dirty="0" smtClean="0"/>
              <a:t> расплавом нитрата натрия;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/>
              <a:t>3.</a:t>
            </a:r>
            <a:r>
              <a:rPr lang="ru-RU" dirty="0" smtClean="0"/>
              <a:t> смесью концентрированных серной и       азотной кислот;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   </a:t>
            </a:r>
            <a:r>
              <a:rPr lang="ru-RU" b="1" dirty="0" smtClean="0"/>
              <a:t>4.</a:t>
            </a:r>
            <a:r>
              <a:rPr lang="ru-RU" dirty="0" smtClean="0"/>
              <a:t> оксидом азота (IV); 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4" name="Рисунок 3" descr="C:\Users\Администратор\AppData\Local\Temp\Rar$EX57.360\design\right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000372"/>
            <a:ext cx="64294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256102"/>
          </a:xfrm>
        </p:spPr>
        <p:txBody>
          <a:bodyPr/>
          <a:lstStyle/>
          <a:p>
            <a:pPr lvl="0">
              <a:buNone/>
            </a:pPr>
            <a:r>
              <a:rPr lang="ru-RU" dirty="0" smtClean="0"/>
              <a:t>  Какую из формул недопустимо использовать для изображения молекулы бензола? </a:t>
            </a:r>
          </a:p>
          <a:p>
            <a:pPr lvl="0">
              <a:buNone/>
            </a:pPr>
            <a:r>
              <a:rPr lang="ru-RU" b="1" dirty="0" smtClean="0"/>
              <a:t>1.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b="1" dirty="0" smtClean="0"/>
              <a:t>2.</a:t>
            </a:r>
            <a:r>
              <a:rPr lang="ru-RU" dirty="0" smtClean="0"/>
              <a:t>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b="1" dirty="0" smtClean="0"/>
              <a:t>3.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b="1" dirty="0" smtClean="0"/>
              <a:t>4. </a:t>
            </a:r>
            <a:endParaRPr lang="ru-RU" b="1" dirty="0"/>
          </a:p>
        </p:txBody>
      </p:sp>
      <p:pic>
        <p:nvPicPr>
          <p:cNvPr id="4" name="Рисунок 3" descr="C:\Users\Администратор\AppData\Local\Temp\Rar$EX57.360\te030070101.gif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14414" y="2071678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C:\Users\Администратор\AppData\Local\Temp\Rar$EX57.360\te030070102.gif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2928934"/>
            <a:ext cx="57150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C:\Users\Администратор\AppData\Local\Temp\Rar$EX57.360\te030070103.gif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14414" y="3786190"/>
            <a:ext cx="571504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C:\Users\Администратор\AppData\Local\Temp\Rar$EX57.360\te030070104.gif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214414" y="4714884"/>
            <a:ext cx="642942" cy="642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C:\Users\Администратор\AppData\Local\Temp\Rar$EX57.360\design\right.png"/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857628"/>
            <a:ext cx="64294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5398978"/>
          </a:xfrm>
        </p:spPr>
        <p:txBody>
          <a:bodyPr>
            <a:normAutofit fontScale="62500" lnSpcReduction="20000"/>
          </a:bodyPr>
          <a:lstStyle/>
          <a:p>
            <a:pPr lvl="0">
              <a:lnSpc>
                <a:spcPct val="170000"/>
              </a:lnSpc>
              <a:buNone/>
            </a:pPr>
            <a:r>
              <a:rPr lang="ru-RU" dirty="0" smtClean="0"/>
              <a:t>   </a:t>
            </a:r>
            <a:r>
              <a:rPr lang="ru-RU" sz="3400" dirty="0" smtClean="0"/>
              <a:t>Какая из реакций бензола относится к реакциям замещения? </a:t>
            </a:r>
            <a:endParaRPr lang="ru-RU" dirty="0" smtClean="0"/>
          </a:p>
          <a:p>
            <a:pPr lvl="0">
              <a:lnSpc>
                <a:spcPct val="170000"/>
              </a:lnSpc>
              <a:buNone/>
            </a:pPr>
            <a:r>
              <a:rPr lang="ru-RU" dirty="0" smtClean="0"/>
              <a:t> </a:t>
            </a:r>
          </a:p>
          <a:p>
            <a:pPr>
              <a:lnSpc>
                <a:spcPct val="170000"/>
              </a:lnSpc>
              <a:buNone/>
            </a:pPr>
            <a:r>
              <a:rPr lang="ru-RU" dirty="0" smtClean="0"/>
              <a:t>   1. </a:t>
            </a:r>
            <a:r>
              <a:rPr lang="ru-RU" sz="3800" dirty="0" smtClean="0"/>
              <a:t>Нитрование </a:t>
            </a:r>
          </a:p>
          <a:p>
            <a:pPr>
              <a:lnSpc>
                <a:spcPct val="170000"/>
              </a:lnSpc>
              <a:buNone/>
            </a:pPr>
            <a:r>
              <a:rPr lang="ru-RU" sz="3800" dirty="0" smtClean="0"/>
              <a:t>   2. Горение  </a:t>
            </a:r>
          </a:p>
          <a:p>
            <a:pPr>
              <a:lnSpc>
                <a:spcPct val="170000"/>
              </a:lnSpc>
              <a:buNone/>
            </a:pPr>
            <a:r>
              <a:rPr lang="ru-RU" sz="3800" dirty="0" smtClean="0"/>
              <a:t>   3. Гидрирование </a:t>
            </a:r>
          </a:p>
          <a:p>
            <a:pPr>
              <a:lnSpc>
                <a:spcPct val="170000"/>
              </a:lnSpc>
              <a:buNone/>
            </a:pPr>
            <a:r>
              <a:rPr lang="ru-RU" sz="3800" dirty="0" smtClean="0"/>
              <a:t>   4. Взаимодействие с хлором при действии </a:t>
            </a:r>
            <a:r>
              <a:rPr lang="ru-RU" sz="3800" dirty="0" err="1" smtClean="0"/>
              <a:t>УФ-облучении</a:t>
            </a:r>
            <a:endParaRPr lang="ru-RU" sz="3800" dirty="0" smtClean="0"/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endParaRPr lang="ru-RU" dirty="0"/>
          </a:p>
        </p:txBody>
      </p:sp>
      <p:pic>
        <p:nvPicPr>
          <p:cNvPr id="4" name="Рисунок 3" descr="C:\Users\Администратор\AppData\Local\Temp\Rar$EX57.360\design\right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2143116"/>
            <a:ext cx="64294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>
              <a:buNone/>
            </a:pPr>
            <a:r>
              <a:rPr lang="ru-RU" dirty="0" smtClean="0"/>
              <a:t>  Для гидрирования 1 моль бензола до циклогексана потребуется водород в количестве: </a:t>
            </a:r>
          </a:p>
          <a:p>
            <a:pPr>
              <a:buNone/>
            </a:pPr>
            <a:r>
              <a:rPr lang="ru-RU" dirty="0" smtClean="0"/>
              <a:t> </a:t>
            </a:r>
          </a:p>
          <a:p>
            <a:pPr>
              <a:lnSpc>
                <a:spcPct val="120000"/>
              </a:lnSpc>
              <a:buNone/>
            </a:pPr>
            <a:r>
              <a:rPr lang="ru-RU" dirty="0" smtClean="0"/>
              <a:t>  1 моль </a:t>
            </a:r>
          </a:p>
          <a:p>
            <a:pPr>
              <a:lnSpc>
                <a:spcPct val="120000"/>
              </a:lnSpc>
              <a:buNone/>
            </a:pPr>
            <a:r>
              <a:rPr lang="ru-RU" dirty="0" smtClean="0"/>
              <a:t>  2 моль </a:t>
            </a:r>
          </a:p>
          <a:p>
            <a:pPr>
              <a:lnSpc>
                <a:spcPct val="120000"/>
              </a:lnSpc>
              <a:buNone/>
            </a:pPr>
            <a:r>
              <a:rPr lang="ru-RU" dirty="0" smtClean="0"/>
              <a:t>  3 моль </a:t>
            </a:r>
          </a:p>
          <a:p>
            <a:pPr>
              <a:lnSpc>
                <a:spcPct val="120000"/>
              </a:lnSpc>
              <a:buNone/>
            </a:pPr>
            <a:r>
              <a:rPr lang="ru-RU" dirty="0" smtClean="0"/>
              <a:t>  4 моль </a:t>
            </a:r>
          </a:p>
          <a:p>
            <a:endParaRPr lang="ru-RU" dirty="0"/>
          </a:p>
        </p:txBody>
      </p:sp>
      <p:pic>
        <p:nvPicPr>
          <p:cNvPr id="4" name="Рисунок 3" descr="C:\Users\Администратор\AppData\Local\Temp\Rar$EX57.360\design\right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500438"/>
            <a:ext cx="642942" cy="500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</a:t>
            </a:r>
            <a:r>
              <a:rPr lang="ru-RU" b="1" u="sng" dirty="0" smtClean="0"/>
              <a:t>Домашнее задание</a:t>
            </a:r>
            <a:r>
              <a:rPr lang="ru-RU" dirty="0" smtClean="0"/>
              <a:t> :</a:t>
            </a:r>
          </a:p>
          <a:p>
            <a:pPr>
              <a:buNone/>
            </a:pPr>
            <a:endParaRPr lang="ru-RU" dirty="0" smtClean="0"/>
          </a:p>
          <a:p>
            <a:pPr lvl="0">
              <a:buNone/>
            </a:pPr>
            <a:r>
              <a:rPr lang="ru-RU" dirty="0" smtClean="0"/>
              <a:t>  § 15 упр12 (</a:t>
            </a:r>
            <a:r>
              <a:rPr lang="ru-RU" dirty="0" err="1" smtClean="0"/>
              <a:t>а,б</a:t>
            </a:r>
            <a:r>
              <a:rPr lang="ru-RU" dirty="0" smtClean="0"/>
              <a:t>) стр. 67</a:t>
            </a:r>
          </a:p>
          <a:p>
            <a:pPr lvl="0">
              <a:buNone/>
            </a:pPr>
            <a:r>
              <a:rPr lang="ru-RU" dirty="0" smtClean="0"/>
              <a:t>  придумать самим задачу на свойства бензола и его гомологов и решить её;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b="1" dirty="0" smtClean="0"/>
              <a:t>  Цель урока</a:t>
            </a:r>
            <a:r>
              <a:rPr lang="ru-RU" dirty="0" smtClean="0"/>
              <a:t>: углубить и систематизировать знания учащихся по теме арены, подвести к осознанию того, что свойства, признаки и знания необходимы для того чтобы из хаоса выстроить порядок.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2920" y="3286124"/>
            <a:ext cx="8183880" cy="107157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sz="3100" dirty="0" smtClean="0">
                <a:solidFill>
                  <a:schemeClr val="tx1"/>
                </a:solidFill>
                <a:effectLst/>
              </a:rPr>
              <a:t>Ароматические</a:t>
            </a:r>
            <a:r>
              <a:rPr lang="ru-RU" sz="3100" dirty="0" smtClean="0">
                <a:solidFill>
                  <a:schemeClr val="tx1"/>
                </a:solidFill>
              </a:rPr>
              <a:t>: </a:t>
            </a:r>
            <a:r>
              <a:rPr lang="ru-RU" b="0" dirty="0" smtClean="0">
                <a:solidFill>
                  <a:schemeClr val="tx1"/>
                </a:solidFill>
                <a:effectLst/>
              </a:rPr>
              <a:t>С</a:t>
            </a:r>
            <a:r>
              <a:rPr lang="ru-RU" b="0" baseline="-25000" dirty="0" smtClean="0">
                <a:solidFill>
                  <a:schemeClr val="tx1"/>
                </a:solidFill>
                <a:effectLst/>
              </a:rPr>
              <a:t>6</a:t>
            </a:r>
            <a:r>
              <a:rPr lang="ru-RU" b="0" dirty="0" smtClean="0">
                <a:solidFill>
                  <a:schemeClr val="tx1"/>
                </a:solidFill>
                <a:effectLst/>
              </a:rPr>
              <a:t>Н</a:t>
            </a:r>
            <a:r>
              <a:rPr lang="ru-RU" b="0" baseline="-25000" dirty="0" smtClean="0">
                <a:solidFill>
                  <a:schemeClr val="tx1"/>
                </a:solidFill>
                <a:effectLst/>
              </a:rPr>
              <a:t>6</a:t>
            </a:r>
            <a:r>
              <a:rPr lang="ru-RU" b="0" dirty="0" smtClean="0">
                <a:solidFill>
                  <a:schemeClr val="tx1"/>
                </a:solidFill>
                <a:effectLst/>
              </a:rPr>
              <a:t>, С</a:t>
            </a:r>
            <a:r>
              <a:rPr lang="ru-RU" b="0" baseline="-25000" dirty="0" smtClean="0">
                <a:solidFill>
                  <a:schemeClr val="tx1"/>
                </a:solidFill>
                <a:effectLst/>
              </a:rPr>
              <a:t>6</a:t>
            </a:r>
            <a:r>
              <a:rPr lang="ru-RU" b="0" dirty="0" smtClean="0">
                <a:solidFill>
                  <a:schemeClr val="tx1"/>
                </a:solidFill>
                <a:effectLst/>
              </a:rPr>
              <a:t>Н</a:t>
            </a:r>
            <a:r>
              <a:rPr lang="ru-RU" b="0" baseline="-25000" dirty="0" smtClean="0">
                <a:solidFill>
                  <a:schemeClr val="tx1"/>
                </a:solidFill>
                <a:effectLst/>
              </a:rPr>
              <a:t>5</a:t>
            </a:r>
            <a:r>
              <a:rPr lang="ru-RU" b="0" dirty="0" smtClean="0">
                <a:solidFill>
                  <a:schemeClr val="tx1"/>
                </a:solidFill>
                <a:effectLst/>
              </a:rPr>
              <a:t>СН</a:t>
            </a:r>
            <a:r>
              <a:rPr lang="ru-RU" b="0" baseline="-25000" dirty="0" smtClean="0">
                <a:solidFill>
                  <a:schemeClr val="tx1"/>
                </a:solidFill>
                <a:effectLst/>
              </a:rPr>
              <a:t>3</a:t>
            </a:r>
            <a:r>
              <a:rPr lang="ru-RU" b="0" dirty="0" smtClean="0">
                <a:solidFill>
                  <a:schemeClr val="tx1"/>
                </a:solidFill>
                <a:effectLst/>
              </a:rPr>
              <a:t>, С</a:t>
            </a:r>
            <a:r>
              <a:rPr lang="ru-RU" b="0" baseline="-25000" dirty="0" smtClean="0">
                <a:solidFill>
                  <a:schemeClr val="tx1"/>
                </a:solidFill>
                <a:effectLst/>
              </a:rPr>
              <a:t>6</a:t>
            </a:r>
            <a:r>
              <a:rPr lang="ru-RU" b="0" dirty="0" smtClean="0">
                <a:solidFill>
                  <a:schemeClr val="tx1"/>
                </a:solidFill>
                <a:effectLst/>
              </a:rPr>
              <a:t>Н</a:t>
            </a:r>
            <a:r>
              <a:rPr lang="ru-RU" b="0" baseline="-25000" dirty="0" smtClean="0">
                <a:solidFill>
                  <a:schemeClr val="tx1"/>
                </a:solidFill>
                <a:effectLst/>
              </a:rPr>
              <a:t>5</a:t>
            </a:r>
            <a:r>
              <a:rPr lang="ru-RU" b="0" dirty="0" smtClean="0">
                <a:solidFill>
                  <a:schemeClr val="tx1"/>
                </a:solidFill>
                <a:effectLst/>
              </a:rPr>
              <a:t>(СН</a:t>
            </a:r>
            <a:r>
              <a:rPr lang="ru-RU" b="0" baseline="-25000" dirty="0" smtClean="0">
                <a:solidFill>
                  <a:schemeClr val="tx1"/>
                </a:solidFill>
                <a:effectLst/>
              </a:rPr>
              <a:t>3</a:t>
            </a:r>
            <a:r>
              <a:rPr lang="ru-RU" b="0" dirty="0" smtClean="0">
                <a:solidFill>
                  <a:schemeClr val="tx1"/>
                </a:solidFill>
                <a:effectLst/>
              </a:rPr>
              <a:t>)</a:t>
            </a:r>
            <a:r>
              <a:rPr lang="ru-RU" b="0" baseline="-25000" dirty="0" smtClean="0">
                <a:solidFill>
                  <a:schemeClr val="tx1"/>
                </a:solidFill>
                <a:effectLst/>
              </a:rPr>
              <a:t>2</a:t>
            </a:r>
            <a:r>
              <a:rPr lang="ru-RU" b="0" dirty="0" smtClean="0">
                <a:solidFill>
                  <a:schemeClr val="tx1"/>
                </a:solidFill>
                <a:effectLst/>
              </a:rPr>
              <a:t> </a:t>
            </a:r>
            <a:endParaRPr lang="ru-RU" b="0" dirty="0">
              <a:solidFill>
                <a:schemeClr val="tx1"/>
              </a:solidFill>
              <a:effectLst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2327144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Насыщенные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sz="3200" dirty="0" smtClean="0"/>
              <a:t>СН</a:t>
            </a:r>
            <a:r>
              <a:rPr lang="ru-RU" sz="3200" baseline="-25000" dirty="0" smtClean="0"/>
              <a:t>4</a:t>
            </a:r>
            <a:r>
              <a:rPr lang="ru-RU" sz="3200" dirty="0" smtClean="0"/>
              <a:t>, С</a:t>
            </a:r>
            <a:r>
              <a:rPr lang="ru-RU" sz="3200" baseline="-25000" dirty="0" smtClean="0"/>
              <a:t>3</a:t>
            </a:r>
            <a:r>
              <a:rPr lang="ru-RU" sz="3200" dirty="0" smtClean="0"/>
              <a:t>Н</a:t>
            </a:r>
            <a:r>
              <a:rPr lang="ru-RU" sz="3200" baseline="-25000" dirty="0" smtClean="0"/>
              <a:t>8</a:t>
            </a:r>
            <a:r>
              <a:rPr lang="ru-RU" sz="3200" dirty="0" smtClean="0"/>
              <a:t>, С</a:t>
            </a:r>
            <a:r>
              <a:rPr lang="ru-RU" sz="3200" baseline="-25000" dirty="0" smtClean="0"/>
              <a:t>8</a:t>
            </a:r>
            <a:r>
              <a:rPr lang="ru-RU" sz="3200" dirty="0" smtClean="0"/>
              <a:t>Н</a:t>
            </a:r>
            <a:r>
              <a:rPr lang="ru-RU" sz="3200" baseline="-25000" dirty="0" smtClean="0"/>
              <a:t>18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2755772"/>
          </a:xfrm>
        </p:spPr>
        <p:txBody>
          <a:bodyPr/>
          <a:lstStyle/>
          <a:p>
            <a:pPr>
              <a:buNone/>
            </a:pPr>
            <a:r>
              <a:rPr lang="ru-RU" b="1" dirty="0" smtClean="0"/>
              <a:t>Ненасыщенные</a:t>
            </a:r>
          </a:p>
          <a:p>
            <a:pPr>
              <a:buNone/>
            </a:pPr>
            <a:endParaRPr lang="ru-RU" b="1" dirty="0" smtClean="0"/>
          </a:p>
          <a:p>
            <a:pPr>
              <a:buNone/>
            </a:pPr>
            <a:r>
              <a:rPr lang="ru-RU" sz="3200" dirty="0" smtClean="0"/>
              <a:t>С</a:t>
            </a:r>
            <a:r>
              <a:rPr lang="ru-RU" sz="3200" baseline="-25000" dirty="0" smtClean="0"/>
              <a:t>2</a:t>
            </a:r>
            <a:r>
              <a:rPr lang="ru-RU" sz="3200" dirty="0" smtClean="0"/>
              <a:t>Н</a:t>
            </a:r>
            <a:r>
              <a:rPr lang="ru-RU" sz="3200" baseline="-25000" dirty="0" smtClean="0"/>
              <a:t>4</a:t>
            </a:r>
            <a:r>
              <a:rPr lang="ru-RU" sz="3200" dirty="0" smtClean="0"/>
              <a:t>, С</a:t>
            </a:r>
            <a:r>
              <a:rPr lang="ru-RU" sz="3200" baseline="-25000" dirty="0" smtClean="0"/>
              <a:t>2</a:t>
            </a:r>
            <a:r>
              <a:rPr lang="ru-RU" sz="3200" dirty="0" smtClean="0"/>
              <a:t>Н</a:t>
            </a:r>
            <a:r>
              <a:rPr lang="ru-RU" sz="3200" baseline="-25000" dirty="0" smtClean="0"/>
              <a:t>2</a:t>
            </a:r>
            <a:r>
              <a:rPr lang="ru-RU" sz="3200" dirty="0" smtClean="0"/>
              <a:t>, С</a:t>
            </a:r>
            <a:r>
              <a:rPr lang="ru-RU" sz="3200" baseline="-25000" dirty="0" smtClean="0"/>
              <a:t>3</a:t>
            </a:r>
            <a:r>
              <a:rPr lang="ru-RU" sz="3200" dirty="0" smtClean="0"/>
              <a:t>Н</a:t>
            </a:r>
            <a:r>
              <a:rPr lang="ru-RU" sz="3200" baseline="-25000" dirty="0" smtClean="0"/>
              <a:t>4</a:t>
            </a:r>
            <a:r>
              <a:rPr lang="ru-RU" sz="3200" dirty="0" smtClean="0"/>
              <a:t>, 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124744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effectLst/>
                <a:latin typeface="Comic Sans MS" pitchFamily="66" charset="0"/>
                <a:hlinkClick r:id="rId2" action="ppaction://hlinkfile"/>
              </a:rPr>
              <a:t>Физические свойства</a:t>
            </a:r>
            <a:endParaRPr lang="ru-RU" b="1" dirty="0">
              <a:solidFill>
                <a:srgbClr val="FF0000"/>
              </a:solidFill>
              <a:effectLst/>
              <a:latin typeface="Comic Sans MS" pitchFamily="66" charset="0"/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3438" y="500042"/>
            <a:ext cx="4330824" cy="6819670"/>
          </a:xfrm>
        </p:spPr>
        <p:txBody>
          <a:bodyPr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altLang="ja-JP" sz="3800" b="1" dirty="0">
                <a:latin typeface="Comic Sans MS" pitchFamily="66" charset="0"/>
              </a:rPr>
              <a:t>Бензол</a:t>
            </a:r>
            <a:r>
              <a:rPr lang="ru-RU" altLang="ja-JP" sz="3800" dirty="0">
                <a:latin typeface="Comic Sans MS" pitchFamily="66" charset="0"/>
              </a:rPr>
              <a:t> – бесцветная, летучая, огнеопасная жидкость с неприятным запахом. Он легче воды ( =0,88 г/см3) и с ней не смешивается, но растворим в органических растворителях, и сам хорошо растворяет многие вещества. Бензол кипит при 80,1 С, при охлаждении легко застывает в белую кристаллическую массу. </a:t>
            </a:r>
            <a:r>
              <a:rPr lang="ru-RU" altLang="ja-JP" sz="3800" b="1" i="1" dirty="0">
                <a:solidFill>
                  <a:srgbClr val="FF0000"/>
                </a:solidFill>
                <a:latin typeface="Comic Sans MS" pitchFamily="66" charset="0"/>
              </a:rPr>
              <a:t>Бензол и его пары ядовиты. Систематическое вдыхание его паров вызывает анемию и лейкемию.</a:t>
            </a:r>
            <a:endParaRPr lang="ru-RU" sz="3800" b="1" i="1" dirty="0">
              <a:solidFill>
                <a:srgbClr val="FF0000"/>
              </a:solidFill>
              <a:latin typeface="Comic Sans MS" pitchFamily="66" charset="0"/>
            </a:endParaRPr>
          </a:p>
          <a:p>
            <a:pPr marL="0" indent="0">
              <a:buNone/>
            </a:pPr>
            <a:endParaRPr lang="ru-RU" dirty="0"/>
          </a:p>
        </p:txBody>
      </p:sp>
      <p:pic>
        <p:nvPicPr>
          <p:cNvPr id="5" name="Picture 5" descr="C:\Documents and Settings\MORFEI\Мои документы\Мои рисунки\Новая папка\бензол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560" y="1571612"/>
            <a:ext cx="3792736" cy="465515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="" xmlns:p14="http://schemas.microsoft.com/office/powerpoint/2010/main" val="2682401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571472" y="500042"/>
            <a:ext cx="8183880" cy="642942"/>
          </a:xfrm>
        </p:spPr>
        <p:txBody>
          <a:bodyPr/>
          <a:lstStyle/>
          <a:p>
            <a:pPr algn="ctr"/>
            <a:r>
              <a:rPr lang="ru-RU" dirty="0" smtClean="0">
                <a:solidFill>
                  <a:schemeClr val="tx1"/>
                </a:solidFill>
                <a:effectLst/>
              </a:rPr>
              <a:t>Химические свойства</a:t>
            </a:r>
            <a:endParaRPr lang="ru-RU" dirty="0">
              <a:solidFill>
                <a:schemeClr val="tx1"/>
              </a:solidFill>
              <a:effectLst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2857488" y="1285860"/>
            <a:ext cx="5754988" cy="1857388"/>
          </a:xfrm>
        </p:spPr>
        <p:txBody>
          <a:bodyPr/>
          <a:lstStyle/>
          <a:p>
            <a:pPr indent="-341313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i="1" dirty="0" smtClean="0"/>
              <a:t>Наука — полководец,</a:t>
            </a:r>
          </a:p>
          <a:p>
            <a:pPr indent="-341313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i="1" dirty="0" smtClean="0"/>
              <a:t>а практика — солдаты.</a:t>
            </a:r>
          </a:p>
          <a:p>
            <a:pPr indent="-341313">
              <a:buClrTx/>
              <a:buFontTx/>
              <a:buNone/>
              <a:tabLst>
                <a:tab pos="34290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</a:pPr>
            <a:r>
              <a:rPr lang="ru-RU" i="1" dirty="0" smtClean="0"/>
              <a:t>           </a:t>
            </a:r>
            <a:r>
              <a:rPr lang="ru-RU" sz="2400" i="1" dirty="0" smtClean="0"/>
              <a:t>Леонардо да Винчи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0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 smtClean="0"/>
              <a:t>Отношение бензола к </a:t>
            </a:r>
            <a:r>
              <a:rPr lang="ru-RU" dirty="0" smtClean="0"/>
              <a:t>б</a:t>
            </a:r>
            <a:r>
              <a:rPr lang="ru-RU" dirty="0" smtClean="0"/>
              <a:t>ромной воде и </a:t>
            </a:r>
            <a:r>
              <a:rPr lang="en-US" dirty="0" smtClean="0"/>
              <a:t>KMnO</a:t>
            </a:r>
            <a:r>
              <a:rPr lang="en-US" baseline="-25000" dirty="0" smtClean="0"/>
              <a:t>4</a:t>
            </a:r>
            <a:endParaRPr lang="ru-RU" dirty="0"/>
          </a:p>
        </p:txBody>
      </p:sp>
      <p:pic>
        <p:nvPicPr>
          <p:cNvPr id="4" name="отношение бензола к бромной воде и марганцовке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1142984"/>
            <a:ext cx="9144000" cy="6000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V="1">
            <a:off x="642910" y="214290"/>
            <a:ext cx="8183880" cy="71438"/>
          </a:xfrm>
        </p:spPr>
        <p:txBody>
          <a:bodyPr>
            <a:normAutofit fontScale="90000"/>
          </a:bodyPr>
          <a:lstStyle/>
          <a:p>
            <a:pPr algn="ctr"/>
            <a:endParaRPr lang="ru-RU" dirty="0">
              <a:solidFill>
                <a:schemeClr val="tx1"/>
              </a:solidFill>
              <a:effectLst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642918"/>
            <a:ext cx="8183880" cy="5259522"/>
          </a:xfrm>
        </p:spPr>
        <p:txBody>
          <a:bodyPr/>
          <a:lstStyle/>
          <a:p>
            <a:r>
              <a:rPr lang="ru-RU" sz="3600" b="1" dirty="0" smtClean="0"/>
              <a:t>Реакции замещения:</a:t>
            </a:r>
          </a:p>
          <a:p>
            <a:pPr>
              <a:buNone/>
            </a:pPr>
            <a:endParaRPr lang="ru-RU" sz="3600" b="1" dirty="0" smtClean="0"/>
          </a:p>
          <a:p>
            <a:r>
              <a:rPr lang="ru-RU" b="1" dirty="0" smtClean="0"/>
              <a:t>1. Реакция галогенирование</a:t>
            </a:r>
          </a:p>
          <a:p>
            <a:pPr>
              <a:buNone/>
            </a:pPr>
            <a:endParaRPr lang="ru-RU" b="1" dirty="0" smtClean="0"/>
          </a:p>
          <a:p>
            <a:r>
              <a:rPr lang="ru-RU" b="1" dirty="0" smtClean="0"/>
              <a:t>2. Реакция нитрования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0"/>
            <a:ext cx="8183880" cy="1051560"/>
          </a:xfrm>
        </p:spPr>
        <p:txBody>
          <a:bodyPr/>
          <a:lstStyle/>
          <a:p>
            <a:pPr algn="ctr"/>
            <a:r>
              <a:rPr lang="ru-RU" dirty="0" smtClean="0"/>
              <a:t>Нитрование бензола</a:t>
            </a:r>
            <a:endParaRPr lang="ru-RU" dirty="0"/>
          </a:p>
        </p:txBody>
      </p:sp>
      <p:pic>
        <p:nvPicPr>
          <p:cNvPr id="5" name="нирование бензола.wmv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0" y="1142984"/>
            <a:ext cx="9144000" cy="571501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800" b="1" dirty="0" smtClean="0"/>
              <a:t>Реакции присоединения:</a:t>
            </a:r>
          </a:p>
          <a:p>
            <a:endParaRPr lang="ru-RU" sz="3800" b="1" dirty="0" smtClean="0"/>
          </a:p>
          <a:p>
            <a:r>
              <a:rPr lang="ru-RU" b="1" dirty="0" smtClean="0"/>
              <a:t>1. Гидрирование</a:t>
            </a:r>
          </a:p>
          <a:p>
            <a:r>
              <a:rPr lang="ru-RU" b="1" dirty="0" smtClean="0"/>
              <a:t>2. Присоединение галогенов (хлорирование)</a:t>
            </a:r>
            <a:r>
              <a:rPr lang="ru-RU" sz="3800" b="1" dirty="0" smtClean="0"/>
              <a:t>  </a:t>
            </a:r>
            <a:endParaRPr lang="ru-RU" sz="3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Aspect</Template>
  <TotalTime>176</TotalTime>
  <Words>352</Words>
  <Application>Microsoft Office PowerPoint</Application>
  <PresentationFormat>Экран (4:3)</PresentationFormat>
  <Paragraphs>81</Paragraphs>
  <Slides>19</Slides>
  <Notes>0</Notes>
  <HiddenSlides>0</HiddenSlides>
  <MMClips>4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Аспект</vt:lpstr>
      <vt:lpstr>«Хаос и порядок»  «Свойства бензола и его гомологов»</vt:lpstr>
      <vt:lpstr>Слайд 2</vt:lpstr>
      <vt:lpstr> Ароматические: С6Н6, С6Н5СН3, С6Н5(СН3)2 </vt:lpstr>
      <vt:lpstr>Физические свойства</vt:lpstr>
      <vt:lpstr>Химические свойства</vt:lpstr>
      <vt:lpstr>Отношение бензола к бромной воде и KMnO4</vt:lpstr>
      <vt:lpstr>Слайд 7</vt:lpstr>
      <vt:lpstr>Нитрование бензола</vt:lpstr>
      <vt:lpstr>Слайд 9</vt:lpstr>
      <vt:lpstr>Хлорирование бензола</vt:lpstr>
      <vt:lpstr>Реакция горения</vt:lpstr>
      <vt:lpstr>ПРИМЕНЕНИЕ АРЕНОВ 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Администратор</dc:creator>
  <cp:lastModifiedBy>ТАМАРА</cp:lastModifiedBy>
  <cp:revision>20</cp:revision>
  <dcterms:created xsi:type="dcterms:W3CDTF">2012-12-09T20:18:05Z</dcterms:created>
  <dcterms:modified xsi:type="dcterms:W3CDTF">2013-12-30T19:57:24Z</dcterms:modified>
</cp:coreProperties>
</file>