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18"/>
  </p:notesMasterIdLst>
  <p:sldIdLst>
    <p:sldId id="271" r:id="rId3"/>
    <p:sldId id="275" r:id="rId4"/>
    <p:sldId id="284" r:id="rId5"/>
    <p:sldId id="282" r:id="rId6"/>
    <p:sldId id="281" r:id="rId7"/>
    <p:sldId id="283" r:id="rId8"/>
    <p:sldId id="286" r:id="rId9"/>
    <p:sldId id="285" r:id="rId10"/>
    <p:sldId id="288" r:id="rId11"/>
    <p:sldId id="287" r:id="rId12"/>
    <p:sldId id="289" r:id="rId13"/>
    <p:sldId id="291" r:id="rId14"/>
    <p:sldId id="279" r:id="rId15"/>
    <p:sldId id="292" r:id="rId16"/>
    <p:sldId id="29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FFFFCC"/>
    <a:srgbClr val="FFCC66"/>
    <a:srgbClr val="F7FFF7"/>
    <a:srgbClr val="FFFF99"/>
    <a:srgbClr val="FF9900"/>
    <a:srgbClr val="D9FFD9"/>
    <a:srgbClr val="DDFFDD"/>
    <a:srgbClr val="FFFF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5" autoAdjust="0"/>
    <p:restoredTop sz="94660"/>
  </p:normalViewPr>
  <p:slideViewPr>
    <p:cSldViewPr>
      <p:cViewPr varScale="1">
        <p:scale>
          <a:sx n="91" d="100"/>
          <a:sy n="91" d="100"/>
        </p:scale>
        <p:origin x="-3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5CE33-0C5C-41F1-9E0E-54C82638616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4A36-45F5-4ED1-AD39-04F5F3CD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EBEC6B-B51B-47A0-A9BD-62217582409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2915816" y="764704"/>
            <a:ext cx="62281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latin typeface="Monotype Corsiva" pitchFamily="66" charset="0"/>
                <a:cs typeface="Vijaya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>
                <a:latin typeface="Monotype Corsiva" pitchFamily="66" charset="0"/>
                <a:cs typeface="Vijaya" pitchFamily="34" charset="0"/>
              </a:rPr>
              <a:t>средняя общеобразовательная школа № 25</a:t>
            </a:r>
            <a:endParaRPr lang="ru-RU" b="1" dirty="0">
              <a:latin typeface="Monotype Corsiva" pitchFamily="66" charset="0"/>
              <a:cs typeface="Vijay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132856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/>
                <a:latin typeface="Monotype Corsiva" pitchFamily="66" charset="0"/>
                <a:cs typeface="Times New Roman" pitchFamily="18" charset="0"/>
              </a:rPr>
              <a:t>Итоговый  урок   по повести А.С.Пушкина</a:t>
            </a:r>
          </a:p>
          <a:p>
            <a:pPr algn="ctr"/>
            <a: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«Капитанская дочка» </a:t>
            </a:r>
            <a:b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i="1" dirty="0" smtClean="0">
                <a:ln/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ln/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5373216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Тащилина Лариса Михайловна</a:t>
            </a:r>
            <a:endParaRPr lang="es-ES" sz="2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3933056"/>
            <a:ext cx="74168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«Размышляем над прочитанным…»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" name="Picture 2" descr="Капитанская дочка / Капітанська дочка (1958)"/>
          <p:cNvPicPr>
            <a:picLocks noChangeAspect="1" noChangeArrowheads="1"/>
          </p:cNvPicPr>
          <p:nvPr/>
        </p:nvPicPr>
        <p:blipFill>
          <a:blip r:embed="rId3" cstate="print"/>
          <a:srcRect l="6818" t="8756" r="2272" b="7182"/>
          <a:stretch>
            <a:fillRect/>
          </a:stretch>
        </p:blipFill>
        <p:spPr bwMode="auto">
          <a:xfrm>
            <a:off x="467544" y="361459"/>
            <a:ext cx="3156351" cy="37876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 descr="http://hnu.docdat.com/pars_docs/refs/210/209533/img2.jpg"/>
          <p:cNvPicPr>
            <a:picLocks noChangeAspect="1" noChangeArrowheads="1"/>
          </p:cNvPicPr>
          <p:nvPr/>
        </p:nvPicPr>
        <p:blipFill>
          <a:blip r:embed="rId3" cstate="print"/>
          <a:srcRect l="48661"/>
          <a:stretch>
            <a:fillRect/>
          </a:stretch>
        </p:blipFill>
        <p:spPr bwMode="auto">
          <a:xfrm>
            <a:off x="251520" y="188640"/>
            <a:ext cx="4464496" cy="64087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0" y="692696"/>
            <a:ext cx="4572000" cy="547260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924944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Почему Миронова просит у императрицы «Милости, а не правосудия»?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29309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Пушкин назвал произведение «Капитанская дочка», а не «Гринёв» или «Пугачев». С чем это связано?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4127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 Почему 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Маша отказалась венчаться с любимым, прочтя письмо отца Гринева? О ком она заботилась?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5400600" cy="144016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Решим проблему: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кто больше всего заслуживает характеристики «великодушный государь»?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4" descr="пугачев из филь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218" y="1988841"/>
            <a:ext cx="4903361" cy="4032448"/>
          </a:xfrm>
          <a:prstGeom prst="rect">
            <a:avLst/>
          </a:prstGeom>
          <a:ln w="19050"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Екатерина  на прогулке в Царскосельском парке"/>
          <p:cNvPicPr>
            <a:picLocks noChangeAspect="1" noChangeArrowheads="1"/>
          </p:cNvPicPr>
          <p:nvPr/>
        </p:nvPicPr>
        <p:blipFill>
          <a:blip r:embed="rId4" cstate="print"/>
          <a:srcRect l="5291"/>
          <a:stretch>
            <a:fillRect/>
          </a:stretch>
        </p:blipFill>
        <p:spPr bwMode="auto">
          <a:xfrm>
            <a:off x="107504" y="332656"/>
            <a:ext cx="3213224" cy="5040560"/>
          </a:xfrm>
          <a:prstGeom prst="rect">
            <a:avLst/>
          </a:prstGeom>
          <a:ln w="19050"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301208"/>
            <a:ext cx="334786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 descr="http://hnu.docdat.com/pars_docs/refs/210/209533/img3.jpg"/>
          <p:cNvPicPr>
            <a:picLocks noChangeAspect="1" noChangeArrowheads="1"/>
          </p:cNvPicPr>
          <p:nvPr/>
        </p:nvPicPr>
        <p:blipFill>
          <a:blip r:embed="rId3" cstate="print"/>
          <a:srcRect l="39918"/>
          <a:stretch>
            <a:fillRect/>
          </a:stretch>
        </p:blipFill>
        <p:spPr bwMode="auto">
          <a:xfrm>
            <a:off x="4810878" y="1916832"/>
            <a:ext cx="3877189" cy="4608512"/>
          </a:xfrm>
          <a:prstGeom prst="rect">
            <a:avLst/>
          </a:prstGeom>
          <a:ln w="19050"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188640"/>
            <a:ext cx="2699792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hnu.docdat.com/pars_docs/refs/210/209533/img1.jpg"/>
          <p:cNvPicPr>
            <a:picLocks noChangeAspect="1" noChangeArrowheads="1"/>
          </p:cNvPicPr>
          <p:nvPr/>
        </p:nvPicPr>
        <p:blipFill>
          <a:blip r:embed="rId4" cstate="print"/>
          <a:srcRect l="38740"/>
          <a:stretch>
            <a:fillRect/>
          </a:stretch>
        </p:blipFill>
        <p:spPr bwMode="auto">
          <a:xfrm>
            <a:off x="490831" y="1916832"/>
            <a:ext cx="3649121" cy="4608512"/>
          </a:xfrm>
          <a:prstGeom prst="rect">
            <a:avLst/>
          </a:prstGeom>
          <a:ln w="19050"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392488" cy="86409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Объясните смысл эпиграфа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788024" y="1196752"/>
            <a:ext cx="3851920" cy="49077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 к повести 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«Береги честь смолоду»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и </a:t>
            </a: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0" y="1052736"/>
            <a:ext cx="4392488" cy="85885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к уроку 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«Роман о чуде, совершаемом любовью»…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Горизонтальный свиток 2"/>
          <p:cNvSpPr/>
          <p:nvPr/>
        </p:nvSpPr>
        <p:spPr>
          <a:xfrm>
            <a:off x="4211960" y="620688"/>
            <a:ext cx="3024336" cy="69526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Домашнее задание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340768"/>
            <a:ext cx="5976664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rgbClr val="6633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Письменно ответьте на вопросы:</a:t>
            </a:r>
          </a:p>
          <a:p>
            <a:pPr>
              <a:lnSpc>
                <a:spcPct val="90000"/>
              </a:lnSpc>
            </a:pPr>
            <a:endParaRPr lang="ru-RU" sz="1000" dirty="0" smtClean="0">
              <a:solidFill>
                <a:srgbClr val="6633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rgbClr val="FFFF99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Капитанская дочка” - послание  Пушкина потомкам.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 В чем смысл этого послания? Что хотел нам сказать Пушкин своим романом?</a:t>
            </a:r>
            <a:endParaRPr lang="ru-RU" i="1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2.</a:t>
            </a:r>
          </a:p>
          <a:p>
            <a:pPr algn="just"/>
            <a:r>
              <a:rPr lang="ru-RU" sz="1400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 вариант: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Где и при каких обстоятельствах встречается в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романе </a:t>
            </a:r>
            <a:r>
              <a:rPr lang="ru-RU" dirty="0" err="1" smtClean="0">
                <a:latin typeface="Arial Narrow" pitchFamily="34" charset="0"/>
                <a:cs typeface="Times New Roman" pitchFamily="18" charset="0"/>
              </a:rPr>
              <a:t>Зурин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? Какую роль он сыграл в развитии характера Петра Гринёва?</a:t>
            </a:r>
          </a:p>
          <a:p>
            <a:pPr algn="just"/>
            <a:endParaRPr lang="ru-RU" sz="1100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 вариант: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Сравните эпизод дарения заячьего тулупчика с эпизодом из первой главы, где Гринёв заплатил долг за проигрыш. В чем сходство и различие?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059832" y="4869160"/>
            <a:ext cx="2880000" cy="432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n/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Kapitanskaya dochka - Капитанская дочка (Пушкин; Illustrated, Russian Editi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2736304" cy="398869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Афиша Ижевска — Капитанская д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2880320" cy="32519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6" descr="0043fb7798b9032298cf17f855ce3199[1]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12314" b="9227"/>
          <a:stretch>
            <a:fillRect/>
          </a:stretch>
        </p:blipFill>
        <p:spPr bwMode="auto">
          <a:xfrm>
            <a:off x="2915816" y="548680"/>
            <a:ext cx="3168352" cy="445192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8" descr="Обложка к изданию 1891 года."/>
          <p:cNvPicPr>
            <a:picLocks noChangeAspect="1" noChangeArrowheads="1"/>
          </p:cNvPicPr>
          <p:nvPr/>
        </p:nvPicPr>
        <p:blipFill>
          <a:blip r:embed="rId6" cstate="print"/>
          <a:srcRect l="29134" t="3675" r="29528" b="16273"/>
          <a:stretch>
            <a:fillRect/>
          </a:stretch>
        </p:blipFill>
        <p:spPr bwMode="auto">
          <a:xfrm>
            <a:off x="6084168" y="3429000"/>
            <a:ext cx="2843807" cy="36467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12" descr="кино фильм Капитанская дочка скачать торрент бесплатно постер облож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2592288" cy="36450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059832" cy="2492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91880" y="764704"/>
            <a:ext cx="4608512" cy="475252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 vert="horz" anchor="b">
            <a:normAutofit fontScale="975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Monotype Corsiva" pitchFamily="66" charset="0"/>
                <a:cs typeface="Times New Roman" pitchFamily="18" charset="0"/>
              </a:rPr>
              <a:t>geniy-pushcin.lirejour</a:t>
            </a:r>
            <a:endParaRPr lang="en-US" sz="20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iumka.ru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lirainternet.ru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russ-yaz.ru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the-planet-books.com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toma.ru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taday.ru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fasolki.net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morister.ru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vkratze.ru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 v4ulit.ru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836712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Интернет-ресурсы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1" name="Рисунок 10" descr="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699792" cy="353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2" descr="http://www.foma.ru/fotos/journal/102/61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552923" cy="32849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95936" y="69269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А.С.Пушкин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1196752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Повесть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«Капитанская дочка»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6064" y="3284984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Цели урока: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Обобщить наблюдения над художественной формой и языком романа.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Закрепить умения: работы по вариантам; ориентироваться в тексте; оперировать терминами.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Продолжить работу над развитием речи: построением  четкого ответа на поставленный вопрос в устной и письменной форме.</a:t>
            </a:r>
            <a:endParaRPr lang="ru-RU" sz="1600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148.47 К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957025" cy="4680520"/>
          </a:xfrm>
          <a:prstGeom prst="flowChartDocumen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27784" y="5301208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«Роман о чуде, совершаемом любовью»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                             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5517232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(Т. Алпатова)</a:t>
            </a: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2" descr=" (476x325, 44Kb)"/>
          <p:cNvPicPr>
            <a:picLocks noChangeAspect="1" noChangeArrowheads="1"/>
          </p:cNvPicPr>
          <p:nvPr/>
        </p:nvPicPr>
        <p:blipFill>
          <a:blip r:embed="rId3" cstate="print"/>
          <a:srcRect l="1508" t="1116" r="1978" b="1807"/>
          <a:stretch>
            <a:fillRect/>
          </a:stretch>
        </p:blipFill>
        <p:spPr bwMode="auto">
          <a:xfrm>
            <a:off x="179512" y="188640"/>
            <a:ext cx="4608512" cy="62646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3240360" cy="72007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Петр Гринёв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932040" y="2564904"/>
            <a:ext cx="4104456" cy="241298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От чьего лица ведется повествование в «Капитанской дочке»?</a:t>
            </a:r>
          </a:p>
          <a:p>
            <a:pPr marL="342900" indent="-342900"/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Почему же Пушкин решил вести повествование не от своего имени,  а от имени Гринёва?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Образ Петра Гринева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9759" y="188640"/>
            <a:ext cx="3668425" cy="2959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067944" y="1268760"/>
            <a:ext cx="46085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Ирония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– отрицательная оценка предмета или явления через его осмеяние.  </a:t>
            </a:r>
          </a:p>
          <a:p>
            <a:pPr algn="just"/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Комический эффект достигается тем, что истинный смысл высказывания замаскирован: говорится прямо противоположное тому, что подразумевается.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627784" y="4207644"/>
            <a:ext cx="6336704" cy="122693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1.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 Приведите примеры иронического изображения в первой главе.</a:t>
            </a:r>
          </a:p>
          <a:p>
            <a:endParaRPr lang="ru-RU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2.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Почему ирония присутствует в описании детства?</a:t>
            </a:r>
            <a:endParaRPr lang="ru-RU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http://www.vestnik.com/issues/2000/1121/images/ezeruskbun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32656"/>
            <a:ext cx="4139952" cy="2539170"/>
          </a:xfrm>
          <a:prstGeom prst="roundRect">
            <a:avLst>
              <a:gd name="adj" fmla="val 16667"/>
            </a:avLst>
          </a:prstGeom>
          <a:ln w="38100">
            <a:solidFill>
              <a:srgbClr val="99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4499992" y="385777"/>
            <a:ext cx="4320480" cy="196310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Запишите кратко характеристику Гринёва, основные черты характера, используя следующую схему:</a:t>
            </a:r>
            <a:br>
              <a:rPr lang="ru-RU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1.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 Вариант – 1,2,3</a:t>
            </a:r>
            <a:br>
              <a:rPr lang="ru-RU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2.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 Вариант – 4,5,6.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427984" y="3140968"/>
            <a:ext cx="4536504" cy="3717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Уплата долга за проигрыш.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Благодарность за спасение.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70000"/>
              <a:buFont typeface="+mj-lt"/>
              <a:buAutoNum type="arabicPeriod" startAt="3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Поединок за честь девушки.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70000"/>
              <a:buFont typeface="+mj-lt"/>
              <a:buAutoNum type="arabicPeriod" startAt="4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Отказ присягнуть бунтовщику.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70000"/>
              <a:buFont typeface="Wingdings"/>
              <a:buAutoNum type="arabicPeriod" startAt="4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Рискует жизнью ради спасения Маши, не оставляет в беде Савельича.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70000"/>
              <a:buFont typeface="Wingdings"/>
              <a:buAutoNum type="arabicPeriod" startAt="4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Самопожертвование ради доброго имени Маши Мироновой.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7824" y="3981842"/>
          <a:ext cx="5976664" cy="2399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00400"/>
                <a:gridCol w="1224136"/>
                <a:gridCol w="1152128"/>
              </a:tblGrid>
              <a:tr h="3529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Критерий сравнения</a:t>
                      </a:r>
                      <a:endParaRPr lang="ru-RU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Гринёв</a:t>
                      </a:r>
                      <a:endParaRPr lang="ru-RU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Швабрин</a:t>
                      </a:r>
                      <a:endParaRPr lang="ru-RU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72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Отношение к семье капитана Миронова.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Поведение на поединке.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Поведение во время захвата крепости </a:t>
                      </a:r>
                      <a:r>
                        <a:rPr lang="ru-RU" dirty="0" err="1" smtClean="0">
                          <a:latin typeface="Arial Narrow" pitchFamily="34" charset="0"/>
                        </a:rPr>
                        <a:t>пугачёвцами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Отношение к Маше Мироновой.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Поведение с Пугачёвым.</a:t>
                      </a:r>
                      <a:endParaRPr lang="ru-RU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67158" y="116632"/>
            <a:ext cx="5825322" cy="936104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Выполним сравнительную характеристику Гринёва и Швабрина 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(заполните таблицу)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" name="Picture 2" descr=" (700x334, 54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4499992" cy="2603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99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188640"/>
            <a:ext cx="2987824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 (362x534, 51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07" y="332656"/>
            <a:ext cx="2893717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9966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http://www.pravmir.ru/wp-content/uploads/2011/10/kap-d2-416x60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6672" r="3546"/>
          <a:stretch>
            <a:fillRect/>
          </a:stretch>
        </p:blipFill>
        <p:spPr bwMode="auto">
          <a:xfrm>
            <a:off x="251520" y="332656"/>
            <a:ext cx="3384376" cy="6120680"/>
          </a:xfrm>
          <a:prstGeom prst="rect">
            <a:avLst/>
          </a:prstGeom>
          <a:ln w="19050"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419872" y="548680"/>
            <a:ext cx="5544616" cy="79208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996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Соотнесите элементы композиции и элементы развития любовного сюжета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88431" y="1916831"/>
          <a:ext cx="5076057" cy="34563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6268"/>
                <a:gridCol w="3489789"/>
              </a:tblGrid>
              <a:tr h="4372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itchFamily="34" charset="0"/>
                        </a:rPr>
                        <a:t>Композиция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itchFamily="34" charset="0"/>
                        </a:rPr>
                        <a:t>Сюжет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7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А)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800" baseline="0" dirty="0" smtClean="0">
                          <a:latin typeface="Arial Narrow" pitchFamily="34" charset="0"/>
                        </a:rPr>
                        <a:t>Экспозиция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1)  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Сцена дуэли со Швабриным, письмо отца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7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Б)  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Завязка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2)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  Освобождение Гринёва, женитьба</a:t>
                      </a:r>
                      <a:r>
                        <a:rPr lang="ru-RU" sz="1800" baseline="0" dirty="0" smtClean="0">
                          <a:latin typeface="Arial Narrow" pitchFamily="34" charset="0"/>
                        </a:rPr>
                        <a:t> на Маше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 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7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В)  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Кульминация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3)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800" baseline="0" dirty="0" smtClean="0">
                          <a:latin typeface="Arial Narrow" pitchFamily="34" charset="0"/>
                        </a:rPr>
                        <a:t> Детство Петруши в родовом имении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7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Г) 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 Развязка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4)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  Знакомство Гринёва с Машей Мироновой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1484784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 Narrow" pitchFamily="34" charset="0"/>
                <a:cs typeface="Times New Roman" pitchFamily="18" charset="0"/>
              </a:rPr>
              <a:t> Емельян Пугачёв</a:t>
            </a:r>
            <a:endParaRPr lang="ru-RU" sz="4000" dirty="0">
              <a:latin typeface="Arial Narrow" pitchFamily="34" charset="0"/>
            </a:endParaRPr>
          </a:p>
        </p:txBody>
      </p:sp>
      <p:pic>
        <p:nvPicPr>
          <p:cNvPr id="6" name="Picture 4" descr="Глава 6 «Пугачёвщина». Пугачёв – «злодей и самозванец», производящий «грабежи и смертные убийства». Гринёв смотрит на него глазами смертного врага."/>
          <p:cNvPicPr>
            <a:picLocks noChangeAspect="1" noChangeArrowheads="1"/>
          </p:cNvPicPr>
          <p:nvPr/>
        </p:nvPicPr>
        <p:blipFill>
          <a:blip r:embed="rId3" cstate="print"/>
          <a:srcRect b="3630"/>
          <a:stretch>
            <a:fillRect/>
          </a:stretch>
        </p:blipFill>
        <p:spPr bwMode="auto">
          <a:xfrm>
            <a:off x="179512" y="116632"/>
            <a:ext cx="4392488" cy="3096344"/>
          </a:xfrm>
          <a:prstGeom prst="rect">
            <a:avLst/>
          </a:prstGeom>
          <a:ln w="19050">
            <a:solidFill>
              <a:srgbClr val="99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212976"/>
            <a:ext cx="4572000" cy="3312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3356992"/>
          <a:ext cx="8856984" cy="3058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89983"/>
                <a:gridCol w="44670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  <a:latin typeface="Arial Narrow" pitchFamily="34" charset="0"/>
                        </a:rPr>
                        <a:t>Историческая правда</a:t>
                      </a:r>
                      <a:endParaRPr lang="ru-RU" sz="2000" dirty="0">
                        <a:solidFill>
                          <a:srgbClr val="6633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  <a:latin typeface="Arial Narrow" pitchFamily="34" charset="0"/>
                        </a:rPr>
                        <a:t>Художественный</a:t>
                      </a:r>
                      <a:r>
                        <a:rPr lang="ru-RU" sz="2000" baseline="0" dirty="0" smtClean="0">
                          <a:solidFill>
                            <a:srgbClr val="663300"/>
                          </a:solidFill>
                          <a:latin typeface="Arial Narrow" pitchFamily="34" charset="0"/>
                        </a:rPr>
                        <a:t> вымысел</a:t>
                      </a:r>
                      <a:endParaRPr lang="ru-RU" sz="2000" dirty="0">
                        <a:solidFill>
                          <a:srgbClr val="6633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«Мужицкий царь», предводитель бунта. Служили и те, кто ему не верили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Взаимоотношения с Гриневым «В Пугачёве-разбойнике побеждает человек»: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Взятие поволжских городов, безуспешная осада Оренбурга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Способен проявить милость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Умный, отважный, энергичный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Может быть благородным: на добро отвечает милостью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Жестокий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Способен оценить честь и мужество противника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Трагическая судьба</a:t>
                      </a:r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B5E50D-0667-43DC-9A91-2124223842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1082</TotalTime>
  <Words>558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         «Роман о чуде, совершаемом любовью»                                 </vt:lpstr>
      <vt:lpstr>Петр Гринёв</vt:lpstr>
      <vt:lpstr>Слайд 5</vt:lpstr>
      <vt:lpstr>Слайд 6</vt:lpstr>
      <vt:lpstr>Выполним сравнительную характеристику Гринёва и Швабрина  (заполните таблицу)</vt:lpstr>
      <vt:lpstr>Соотнесите элементы композиции и элементы развития любовного сюжета</vt:lpstr>
      <vt:lpstr>Слайд 9</vt:lpstr>
      <vt:lpstr>  </vt:lpstr>
      <vt:lpstr>Решим проблему: кто больше всего заслуживает характеристики «великодушный государь»?</vt:lpstr>
      <vt:lpstr>Объясните смысл эпиграфа 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Solar</dc:title>
  <dc:creator>Лариса</dc:creator>
  <cp:lastModifiedBy>1</cp:lastModifiedBy>
  <cp:revision>140</cp:revision>
  <dcterms:created xsi:type="dcterms:W3CDTF">2013-12-25T09:46:49Z</dcterms:created>
  <dcterms:modified xsi:type="dcterms:W3CDTF">2014-01-15T11:11:36Z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TC019726479991</vt:lpwstr>
  </property>
</Properties>
</file>