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99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notesMasterIdLst>
    <p:notesMasterId r:id="rId118"/>
  </p:notesMasterIdLst>
  <p:sldIdLst>
    <p:sldId id="256" r:id="rId2"/>
    <p:sldId id="257" r:id="rId3"/>
    <p:sldId id="258" r:id="rId4"/>
    <p:sldId id="349" r:id="rId5"/>
    <p:sldId id="294" r:id="rId6"/>
    <p:sldId id="295" r:id="rId7"/>
    <p:sldId id="269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6" r:id="rId17"/>
    <p:sldId id="297" r:id="rId18"/>
    <p:sldId id="326" r:id="rId19"/>
    <p:sldId id="323" r:id="rId20"/>
    <p:sldId id="324" r:id="rId21"/>
    <p:sldId id="325" r:id="rId22"/>
    <p:sldId id="315" r:id="rId23"/>
    <p:sldId id="328" r:id="rId24"/>
    <p:sldId id="299" r:id="rId25"/>
    <p:sldId id="329" r:id="rId26"/>
    <p:sldId id="314" r:id="rId27"/>
    <p:sldId id="330" r:id="rId28"/>
    <p:sldId id="331" r:id="rId29"/>
    <p:sldId id="332" r:id="rId30"/>
    <p:sldId id="334" r:id="rId31"/>
    <p:sldId id="301" r:id="rId32"/>
    <p:sldId id="302" r:id="rId33"/>
    <p:sldId id="333" r:id="rId34"/>
    <p:sldId id="304" r:id="rId35"/>
    <p:sldId id="350" r:id="rId36"/>
    <p:sldId id="305" r:id="rId37"/>
    <p:sldId id="306" r:id="rId38"/>
    <p:sldId id="308" r:id="rId39"/>
    <p:sldId id="381" r:id="rId40"/>
    <p:sldId id="382" r:id="rId41"/>
    <p:sldId id="307" r:id="rId42"/>
    <p:sldId id="322" r:id="rId43"/>
    <p:sldId id="319" r:id="rId44"/>
    <p:sldId id="320" r:id="rId45"/>
    <p:sldId id="321" r:id="rId46"/>
    <p:sldId id="309" r:id="rId47"/>
    <p:sldId id="389" r:id="rId48"/>
    <p:sldId id="390" r:id="rId49"/>
    <p:sldId id="391" r:id="rId50"/>
    <p:sldId id="392" r:id="rId51"/>
    <p:sldId id="310" r:id="rId52"/>
    <p:sldId id="387" r:id="rId53"/>
    <p:sldId id="388" r:id="rId54"/>
    <p:sldId id="316" r:id="rId55"/>
    <p:sldId id="317" r:id="rId56"/>
    <p:sldId id="318" r:id="rId57"/>
    <p:sldId id="386" r:id="rId58"/>
    <p:sldId id="384" r:id="rId59"/>
    <p:sldId id="385" r:id="rId60"/>
    <p:sldId id="311" r:id="rId61"/>
    <p:sldId id="383" r:id="rId62"/>
    <p:sldId id="312" r:id="rId63"/>
    <p:sldId id="335" r:id="rId64"/>
    <p:sldId id="337" r:id="rId65"/>
    <p:sldId id="338" r:id="rId66"/>
    <p:sldId id="341" r:id="rId67"/>
    <p:sldId id="340" r:id="rId68"/>
    <p:sldId id="339" r:id="rId69"/>
    <p:sldId id="348" r:id="rId70"/>
    <p:sldId id="343" r:id="rId71"/>
    <p:sldId id="344" r:id="rId72"/>
    <p:sldId id="345" r:id="rId73"/>
    <p:sldId id="346" r:id="rId74"/>
    <p:sldId id="347" r:id="rId75"/>
    <p:sldId id="342" r:id="rId76"/>
    <p:sldId id="351" r:id="rId77"/>
    <p:sldId id="352" r:id="rId78"/>
    <p:sldId id="357" r:id="rId79"/>
    <p:sldId id="354" r:id="rId80"/>
    <p:sldId id="355" r:id="rId81"/>
    <p:sldId id="356" r:id="rId82"/>
    <p:sldId id="353" r:id="rId83"/>
    <p:sldId id="394" r:id="rId84"/>
    <p:sldId id="358" r:id="rId85"/>
    <p:sldId id="359" r:id="rId86"/>
    <p:sldId id="360" r:id="rId87"/>
    <p:sldId id="395" r:id="rId88"/>
    <p:sldId id="396" r:id="rId89"/>
    <p:sldId id="397" r:id="rId90"/>
    <p:sldId id="398" r:id="rId91"/>
    <p:sldId id="399" r:id="rId92"/>
    <p:sldId id="402" r:id="rId93"/>
    <p:sldId id="401" r:id="rId94"/>
    <p:sldId id="361" r:id="rId95"/>
    <p:sldId id="270" r:id="rId96"/>
    <p:sldId id="363" r:id="rId97"/>
    <p:sldId id="364" r:id="rId98"/>
    <p:sldId id="365" r:id="rId99"/>
    <p:sldId id="366" r:id="rId100"/>
    <p:sldId id="379" r:id="rId101"/>
    <p:sldId id="374" r:id="rId102"/>
    <p:sldId id="367" r:id="rId103"/>
    <p:sldId id="368" r:id="rId104"/>
    <p:sldId id="369" r:id="rId105"/>
    <p:sldId id="371" r:id="rId106"/>
    <p:sldId id="372" r:id="rId107"/>
    <p:sldId id="373" r:id="rId108"/>
    <p:sldId id="370" r:id="rId109"/>
    <p:sldId id="375" r:id="rId110"/>
    <p:sldId id="380" r:id="rId111"/>
    <p:sldId id="376" r:id="rId112"/>
    <p:sldId id="377" r:id="rId113"/>
    <p:sldId id="378" r:id="rId114"/>
    <p:sldId id="403" r:id="rId115"/>
    <p:sldId id="393" r:id="rId116"/>
    <p:sldId id="336" r:id="rId1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99"/>
    <a:srgbClr val="000066"/>
    <a:srgbClr val="000000"/>
    <a:srgbClr val="00FF00"/>
    <a:srgbClr val="FF00FF"/>
    <a:srgbClr val="FF0000"/>
    <a:srgbClr val="66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F3B4B6D-745F-4E50-8FE2-4C5AA8C647C9}" type="datetimeFigureOut">
              <a:rPr lang="ru-RU"/>
              <a:pPr>
                <a:defRPr/>
              </a:pPr>
              <a:t>13.03.2014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3353851-493C-4104-901F-C5F732F6E1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С</a:t>
            </a:r>
          </a:p>
        </p:txBody>
      </p:sp>
      <p:sp>
        <p:nvSpPr>
          <p:cNvPr id="1249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B55E96-BA5A-47D9-B986-8A6952B5C8F9}" type="slidenum">
              <a:rPr lang="ru-RU" smtClean="0"/>
              <a:pPr/>
              <a:t>92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D326F-9F7A-4456-B374-90C11B0E3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100A1-8564-40E3-B30D-0D5E8922E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114BF-0E15-406D-BCCD-D70A908E3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15611-B33C-4A5E-81C9-FE83BF49DF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D1E70-AE57-489E-A77F-19CE796B0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405C-272A-4E6A-9833-6BC1AA67A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12F56-A229-4244-A952-1445D85E3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45DD5-5C0A-4167-9DDA-CCBACBDD9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94CEA-88D6-49DF-8221-AE9509FF3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ED6D8-34FB-40B6-9B61-30905BA3F9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8B7FA-D093-4E8A-B902-7DF86552C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D4FE7-4E29-40AF-8862-043797C62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4C7564-730B-4AE3-BAE0-F11D823BB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5" r:id="rId1"/>
    <p:sldLayoutId id="2147483866" r:id="rId2"/>
    <p:sldLayoutId id="2147483876" r:id="rId3"/>
    <p:sldLayoutId id="2147483867" r:id="rId4"/>
    <p:sldLayoutId id="214748387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9759A4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7D4989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9759A4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9759A4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hyperlink" Target="http://www.dubna-blago.ru/foto/biblioteka/vlast/church8b.jpg" TargetMode="Externa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hyperlink" Target="http://s-tessera.ru/wp-content/gallery/works/napolnii-mramorni-kover.jpg" TargetMode="Externa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hyperlink" Target="http://www.ljplus.ru/img/o/s/osoka/ikon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hyperlink" Target="http://zarubezhje.narod.ru/icons/12StNicolas.jpg" TargetMode="External"/><Relationship Id="rId4" Type="http://schemas.openxmlformats.org/officeDocument/2006/relationships/image" Target="../media/image145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roy-les.ru/wp-content/uploads/2009/05/d181d182d0bed0bbd0b8d0ba2.jpg" TargetMode="External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jpeg"/><Relationship Id="rId5" Type="http://schemas.openxmlformats.org/officeDocument/2006/relationships/hyperlink" Target="http://reznojdekor.narod.ru/image/iconostas.jpg" TargetMode="External"/><Relationship Id="rId4" Type="http://schemas.openxmlformats.org/officeDocument/2006/relationships/image" Target="../media/image148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hyperlink" Target="http://www.loskyttkani.ru/26122009/cerkovnay/085.jpg" TargetMode="Externa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7" Type="http://schemas.openxmlformats.org/officeDocument/2006/relationships/image" Target="../media/image153.jpeg"/><Relationship Id="rId2" Type="http://schemas.openxmlformats.org/officeDocument/2006/relationships/hyperlink" Target="http://www.loskyttkani.ru/26122009/cerkovnay/10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oskyttkani.ru/26122009/cerkovnay/111.jpg" TargetMode="External"/><Relationship Id="rId5" Type="http://schemas.openxmlformats.org/officeDocument/2006/relationships/image" Target="../media/image152.jpeg"/><Relationship Id="rId4" Type="http://schemas.openxmlformats.org/officeDocument/2006/relationships/hyperlink" Target="http://www.loskyttkani.ru/26122009/cerkovnay/079.jpg" TargetMode="Externa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hyperlink" Target="http://www.loskyttkani.ru/26122009/cerkovnay/08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5.jpeg"/><Relationship Id="rId4" Type="http://schemas.openxmlformats.org/officeDocument/2006/relationships/hyperlink" Target="http://www.loskyttkani.ru/26122009/cerkovnay/084.jpg" TargetMode="Externa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7" Type="http://schemas.openxmlformats.org/officeDocument/2006/relationships/image" Target="../media/image158.jpeg"/><Relationship Id="rId2" Type="http://schemas.openxmlformats.org/officeDocument/2006/relationships/hyperlink" Target="http://www.loskyttkani.ru/26122009/cerkovnay/07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loskyttkani.ru/26122009/cerkovnay/107.jpg" TargetMode="External"/><Relationship Id="rId5" Type="http://schemas.openxmlformats.org/officeDocument/2006/relationships/image" Target="../media/image157.jpeg"/><Relationship Id="rId4" Type="http://schemas.openxmlformats.org/officeDocument/2006/relationships/hyperlink" Target="http://www.loskyttkani.ru/26122009/cerkovnay/110.jpg" TargetMode="Externa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hyperlink" Target="http://s39.radikal.ru/i086/0902/68/18468f6d13f5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jpeg"/><Relationship Id="rId4" Type="http://schemas.openxmlformats.org/officeDocument/2006/relationships/hyperlink" Target="http://www.danilov-master.ru/jewels/krest/kr_napr%201.jpg" TargetMode="Externa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1%80%D0%B5%D1%89%D0%B5%D0%BD%D0%B8%D0%B5_%D0%A0%D1%83%D1%81%D0%B8" TargetMode="External"/><Relationship Id="rId2" Type="http://schemas.openxmlformats.org/officeDocument/2006/relationships/hyperlink" Target="http://ru.wikipedia.org/wiki/%D0%98%D0%BA%D0%BE%D0%BD%D0%BE%D0%BF%D0%B8%D1%81%D1%8C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hyperlink" Target="http://www.kubansobor.ru/admin/gallery/103/2431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B%D0%B0%D0%B4%D0%B8%D0%BC%D0%B8%D1%80_I_%D0%A1%D0%B2%D1%8F%D1%82%D0%BE%D1%81%D0%BB%D0%B0%D0%B2%D0%B8%D1%87" TargetMode="External"/><Relationship Id="rId2" Type="http://schemas.openxmlformats.org/officeDocument/2006/relationships/hyperlink" Target="http://ru.wikipedia.org/wiki/%D0%9A%D1%80%D0%B5%D1%89%D0%B5%D0%BD%D0%B8%D0%B5_%D0%A0%D1%83%D1%81%D0%B8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7.jpeg"/><Relationship Id="rId4" Type="http://schemas.openxmlformats.org/officeDocument/2006/relationships/hyperlink" Target="http://adamses.files.wordpress.com/2010/04/d0b2d0bbd0b0d0b4d0b8d0bcd0b8d180d181d0bad0b0d18f-d0b8d0bad0bed0bdd0b0-d0b1d0bed0b6d0b8d0b5d0b9-d0bcd0b0d182d0b5d180d0b8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0%D0%BB%D0%B8%D0%BF%D0%B8%D0%B9_%D0%9F%D0%B5%D1%87%D0%B5%D1%80%D1%81%D0%BA%D0%B8%D0%B9" TargetMode="External"/><Relationship Id="rId2" Type="http://schemas.openxmlformats.org/officeDocument/2006/relationships/hyperlink" Target="http://ru.wikipedia.org/wiki/%D0%9A%D0%B8%D0%B5%D0%B2%D0%BE-%D0%9F%D0%B5%D1%87%D0%B5%D1%80%D1%81%D0%BA%D0%B0%D1%8F_%D0%9B%D0%B0%D0%B2%D1%80%D0%B0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u.wikipedia.org/wiki/%D0%93%D1%80%D0%B8%D0%B3%D0%BE%D1%80%D0%B8%D0%B9_%D0%98%D0%BA%D0%BE%D0%BD%D0%BE%D0%BF%D0%B8%D1%81%D0%B5%D1%86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file:///F:\&#1055;&#1088;&#1072;&#1074;&#1086;&#1089;&#1083;&#1072;&#1074;&#1080;&#1077;\&#1055;&#1088;&#1072;&#1074;&#1086;&#1089;&#1083;&#1072;&#1074;&#1080;&#1077;%201\Icons\Icons\A1-033Z3.jpg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hyperlink" Target="http://torirem.lg.ua/wp-content/uploads/2010/08/Alipiy.jpg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http://s59.radikal.ru/i165/0904/2d/2c953c4dc1ba.jpg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1.jpeg"/><Relationship Id="rId2" Type="http://schemas.openxmlformats.org/officeDocument/2006/relationships/hyperlink" Target="http://www.cirota.ru/forum/images/95/95098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ys.pravoslavie.ru/Images/ib974.jpg" TargetMode="External"/><Relationship Id="rId5" Type="http://schemas.openxmlformats.org/officeDocument/2006/relationships/image" Target="../media/image70.jpeg"/><Relationship Id="rId4" Type="http://schemas.openxmlformats.org/officeDocument/2006/relationships/hyperlink" Target="http://www.antique-salon.ru/forum/uploads/monthly_04_2009/post-3622-1239716186_thumb.jpg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344" TargetMode="External"/><Relationship Id="rId2" Type="http://schemas.openxmlformats.org/officeDocument/2006/relationships/hyperlink" Target="http://ru.wikipedia.org/wiki/%D0%9C%D0%BE%D1%81%D0%BA%D0%B2%D0%B0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A6%D0%B5%D1%80%D0%BA%D0%BE%D0%B2%D1%8C_%D0%A0%D0%BE%D0%B6%D0%B4%D0%B5%D1%81%D1%82%D0%B2%D0%B0_%D0%91%D0%BE%D0%B3%D0%BE%D1%80%D0%BE%D0%B4%D0%B8%D1%86%D1%8B_%D0%BD%D0%B0_%D0%A1%D0%B5%D0%BD%D1%8F%D1%85" TargetMode="External"/><Relationship Id="rId5" Type="http://schemas.openxmlformats.org/officeDocument/2006/relationships/hyperlink" Target="http://ru.wikipedia.org/wiki/%D0%A4%D0%B5%D0%BE%D1%84%D0%B0%D0%BD_%D0%93%D1%80%D0%B5%D0%BA" TargetMode="External"/><Relationship Id="rId4" Type="http://schemas.openxmlformats.org/officeDocument/2006/relationships/hyperlink" Target="http://ru.wikipedia.org/wiki/1395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0%BE%D1%81%D0%BA%D0%BE%D0%B2%D1%81%D0%BA%D0%B8%D0%B9_%D0%9A%D1%80%D0%B5%D0%BC%D0%BB%D1%8C" TargetMode="External"/><Relationship Id="rId3" Type="http://schemas.openxmlformats.org/officeDocument/2006/relationships/hyperlink" Target="http://ru.wikipedia.org/w/index.php?title=%D0%9C%D0%BE%D1%81%D0%BA%D0%BE%D0%B2%D1%81%D0%BA%D0%B0%D1%8F_%D0%B6%D0%B8%D0%B2%D0%BE%D0%BF%D0%B8%D1%81%D0%BD%D0%B0%D1%8F_%D1%88%D0%BA%D0%BE%D0%BB%D0%B0&amp;action=edit&amp;redlink=1" TargetMode="External"/><Relationship Id="rId7" Type="http://schemas.openxmlformats.org/officeDocument/2006/relationships/hyperlink" Target="http://ru.wikipedia.org/wiki/%D0%91%D0%BB%D0%B0%D0%B3%D0%BE%D0%B2%D0%B5%D1%89%D0%B5%D0%BD%D1%81%D0%BA%D0%B8%D0%B9_%D1%81%D0%BE%D0%B1%D0%BE%D1%80_%D0%9C%D0%BE%D1%81%D0%BA%D0%BE%D0%B2%D1%81%D0%BA%D0%BE%D0%B3%D0%BE_%D0%9A%D1%80%D0%B5%D0%BC%D0%BB%D1%8F" TargetMode="External"/><Relationship Id="rId2" Type="http://schemas.openxmlformats.org/officeDocument/2006/relationships/hyperlink" Target="http://ru.wikipedia.org/wiki/%D0%98%D0%BA%D0%BE%D0%BD%D0%BE%D0%BF%D0%B8%D1%81%D0%B5%D1%86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1405_%D0%B3%D0%BE%D0%B4" TargetMode="External"/><Relationship Id="rId5" Type="http://schemas.openxmlformats.org/officeDocument/2006/relationships/hyperlink" Target="http://ru.wikipedia.org/wiki/%D0%A4%D0%B5%D0%BE%D1%84%D0%B0%D0%BD_%D0%93%D1%80%D0%B5%D0%BA" TargetMode="External"/><Relationship Id="rId10" Type="http://schemas.openxmlformats.org/officeDocument/2006/relationships/hyperlink" Target="http://ru.wikipedia.org/w/index.php?title=%D0%93%D0%BE%D0%B8%D1%82%D0%B0%D0%BD&amp;action=edit&amp;redlink=1" TargetMode="External"/><Relationship Id="rId4" Type="http://schemas.openxmlformats.org/officeDocument/2006/relationships/hyperlink" Target="http://ru.wikipedia.org/wiki/%D0%90%D0%BD%D0%B4%D1%80%D0%B5%D0%B9_%D0%A0%D1%83%D0%B1%D0%BB%D1%91%D0%B2" TargetMode="External"/><Relationship Id="rId9" Type="http://schemas.openxmlformats.org/officeDocument/2006/relationships/hyperlink" Target="http://ru.wikipedia.org/w/index.php?title=%D0%9F%D1%80%D0%BE%D1%80%D0%BE%D1%87%D0%B5%D1%81%D0%BA%D0%B8%D0%B9_%D1%87%D0%B8%D0%BD&amp;action=edit&amp;redlink=1" TargetMode="Externa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1%80%D0%B5%D0%BF%D0%BE%D0%B4%D0%BE%D0%B1%D0%BD%D1%8B%D0%B9" TargetMode="External"/><Relationship Id="rId3" Type="http://schemas.openxmlformats.org/officeDocument/2006/relationships/hyperlink" Target="http://ru.wikipedia.org/wiki/%D0%98%D0%BA%D0%BE%D0%BD%D0%BE%D0%BF%D0%B8%D1%81%D1%8C" TargetMode="External"/><Relationship Id="rId7" Type="http://schemas.openxmlformats.org/officeDocument/2006/relationships/hyperlink" Target="http://ru.wikipedia.org/wiki/1988_%D0%B3%D0%BE%D0%B4" TargetMode="Externa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A0%D1%83%D1%81%D1%81%D0%BA%D0%B0%D1%8F_%D0%BF%D1%80%D0%B0%D0%B2%D0%BE%D1%81%D0%BB%D0%B0%D0%B2%D0%BD%D0%B0%D1%8F_%D1%86%D0%B5%D1%80%D0%BA%D0%BE%D0%B2%D1%8C" TargetMode="External"/><Relationship Id="rId5" Type="http://schemas.openxmlformats.org/officeDocument/2006/relationships/hyperlink" Target="http://ru.wikipedia.org/wiki/%D0%9F%D0%BE%D0%BC%D0%B5%D1%81%D1%82%D0%BD%D1%8B%D0%B9_%D1%81%D0%BE%D0%B1%D0%BE%D1%80_%D0%A0%D1%83%D1%81%D1%81%D0%BA%D0%BE%D0%B9_%D0%BF%D1%80%D0%B0%D0%B2%D0%BE%D1%81%D0%BB%D0%B0%D0%B2%D0%BD%D0%BE%D0%B9_%D1%86%D0%B5%D1%80%D0%BA%D0%B2%D0%B8_(1988)" TargetMode="External"/><Relationship Id="rId4" Type="http://schemas.openxmlformats.org/officeDocument/2006/relationships/hyperlink" Target="http://ru.wikipedia.org/wiki/XV_%D0%B2%D0%B5%D0%BA" TargetMode="Externa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8%D0%BE%D1%81%D0%B8%D1%84_%D0%92%D0%BE%D0%BB%D0%BE%D1%86%D0%BA%D0%B8%D0%B9" TargetMode="External"/><Relationship Id="rId3" Type="http://schemas.openxmlformats.org/officeDocument/2006/relationships/hyperlink" Target="http://ru.wikipedia.org/wiki/%D0%9C%D0%BE%D0%BD%D0%B0%D1%85" TargetMode="External"/><Relationship Id="rId7" Type="http://schemas.openxmlformats.org/officeDocument/2006/relationships/hyperlink" Target="http://ru.wikipedia.org/wiki/%D0%92%D0%BB%D0%B0%D0%B4%D0%B8%D0%BC%D0%B8%D1%80_(%D0%B3%D0%BE%D1%80%D0%BE%D0%B4)" TargetMode="External"/><Relationship Id="rId2" Type="http://schemas.openxmlformats.org/officeDocument/2006/relationships/hyperlink" Target="http://ru.wikipedia.org/wiki/%D0%98%D0%BA%D0%BE%D0%BD%D0%BE%D0%BF%D0%B8%D1%81%D0%B5%D1%86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A3%D1%81%D0%BF%D0%B5%D0%BD%D1%81%D0%BA%D0%B8%D0%B9_%D1%81%D0%BE%D0%B1%D0%BE%D1%80_(%D0%92%D0%BB%D0%B0%D0%B4%D0%B8%D0%BC%D0%B8%D1%80)" TargetMode="External"/><Relationship Id="rId5" Type="http://schemas.openxmlformats.org/officeDocument/2006/relationships/hyperlink" Target="http://ru.wikipedia.org/w/index.php?title=%D0%A1%D0%BA%D0%B0%D0%B7%D0%B0%D0%BD%D0%B8%D0%B5_%D0%BE_%D1%81%D0%B2%D1%8F%D1%82%D1%8B%D1%85_%D0%B8%D0%BA%D0%BE%D0%BD%D0%BE%D0%BF%D0%B8%D1%81%D1%86%D0%B0%D1%85&amp;action=edit&amp;redlink=1" TargetMode="External"/><Relationship Id="rId4" Type="http://schemas.openxmlformats.org/officeDocument/2006/relationships/hyperlink" Target="http://ru.wikipedia.org/wiki/%D0%90%D0%BD%D0%B4%D1%80%D0%B5%D0%B9_%D0%A0%D1%83%D0%B1%D0%BB%D1%91%D0%B2" TargetMode="External"/><Relationship Id="rId9" Type="http://schemas.openxmlformats.org/officeDocument/2006/relationships/hyperlink" Target="http://ru.wikipedia.org/wiki/%D0%A1%D0%BF%D0%B0%D1%81%D0%BE-%D0%90%D0%BD%D0%B4%D1%80%D0%BE%D0%BD%D0%B8%D0%BA%D0%BE%D0%B2_%D0%BC%D0%BE%D0%BD%D0%B0%D1%81%D1%82%D1%8B%D1%80%D1%8C" TargetMode="Externa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995_%D0%B3%D0%BE%D0%B4" TargetMode="External"/><Relationship Id="rId3" Type="http://schemas.openxmlformats.org/officeDocument/2006/relationships/hyperlink" Target="http://ru.wikipedia.org/wiki/%D0%9F%D0%B5%D1%80%D0%B2%D0%BE%D0%BC%D0%B0%D0%B9%D1%81%D0%BA_(%D0%9D%D0%B8%D0%BA%D0%BE%D0%BB%D0%B0%D0%B5%D0%B2%D1%81%D0%BA%D0%B0%D1%8F_%D0%BE%D0%B1%D0%BB%D0%B0%D1%81%D1%82%D1%8C)" TargetMode="External"/><Relationship Id="rId7" Type="http://schemas.openxmlformats.org/officeDocument/2006/relationships/hyperlink" Target="http://ru.wikipedia.org/wiki/%D0%A0%D0%9F%D0%A6" TargetMode="External"/><Relationship Id="rId2" Type="http://schemas.openxmlformats.org/officeDocument/2006/relationships/hyperlink" Target="http://ru.wikipedia.org/wiki/1953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0%D1%80%D1%85%D0%B8%D0%BC%D0%B0%D0%BD%D0%B4%D1%80%D0%B8%D1%82" TargetMode="External"/><Relationship Id="rId5" Type="http://schemas.openxmlformats.org/officeDocument/2006/relationships/hyperlink" Target="http://ru.wikipedia.org/wiki/%D0%A3%D0%BA%D1%80%D0%B0%D0%B8%D0%BD%D0%B0" TargetMode="External"/><Relationship Id="rId4" Type="http://schemas.openxmlformats.org/officeDocument/2006/relationships/hyperlink" Target="http://ru.wikipedia.org/wiki/%D0%9D%D0%B8%D0%BA%D0%BE%D0%BB%D0%B0%D0%B5%D0%B2%D1%81%D0%BA%D0%B0%D1%8F_%D0%BE%D0%B1%D0%BB%D0%B0%D1%81%D1%82%D1%8C" TargetMode="External"/><Relationship Id="rId9" Type="http://schemas.openxmlformats.org/officeDocument/2006/relationships/hyperlink" Target="http://ru.wikipedia.org/wiki/%D0%93%D0%BE%D1%81%D1%83%D0%B4%D0%B0%D1%80%D1%81%D1%82%D0%B2%D0%B5%D0%BD%D0%BD%D0%B0%D1%8F_%D0%BF%D1%80%D0%B5%D0%BC%D0%B8%D1%8F_%D0%A0%D0%BE%D1%81%D1%81%D0%B8%D0%B9%D1%81%D0%BA%D0%BE%D0%B9_%D0%A4%D0%B5%D0%B4%D0%B5%D1%80%D0%B0%D1%86%D0%B8%D0%B8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hyperlink" Target="http://www.rusicons.ru/author/papa1.jpg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www.ido.rudn.ru/nfpk/hist/pic/4/troica.jpg" TargetMode="Externa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hyperlink" Target="http://art.liim.ru/images/hr0m/14.jpg" TargetMode="Externa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0%D0%B0%D0%B2%D0%BE%D1%81%D0%BB%D0%B0%D0%B2%D0%BD%D1%8B%D0%B9_%D1%85%D1%80%D0%B0%D0%BC" TargetMode="External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1.jpeg"/><Relationship Id="rId5" Type="http://schemas.openxmlformats.org/officeDocument/2006/relationships/hyperlink" Target="http://ru.wikipedia.org/wiki/%D0%90%D0%BB%D1%82%D0%B0%D1%80%D1%8C" TargetMode="External"/><Relationship Id="rId4" Type="http://schemas.openxmlformats.org/officeDocument/2006/relationships/hyperlink" Target="http://ru.wikipedia.org/wiki/%D0%98%D0%BA%D0%BE%D0%BD%D0%B0" TargetMode="Externa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5%D1%82%D1%85%D0%B8%D0%B9_%D0%97%D0%B0%D0%B2%D0%B5%D1%82" TargetMode="Externa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6%D0%B5%D0%BD%D1%8B-%D0%BC%D0%B8%D1%80%D0%BE%D0%BD%D0%BE%D1%81%D0%B8%D1%86%D1%8B" TargetMode="External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u.wikipedia.org/wiki/%D0%9B%D0%BE%D0%BD%D0%B3%D0%B8%D0%BD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hyperlink" Target="http://www.archmuseum.ru/wp-content/uploads/2009/09/spas-preobr_miroj_freski2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0.jpeg"/><Relationship Id="rId4" Type="http://schemas.openxmlformats.org/officeDocument/2006/relationships/hyperlink" Target="http://s16.radikal.ru/i190/0908/1d/8385621df66d.jpg" TargetMode="Externa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hyperlink" Target="http://www.protey-sochi.ru/uploads/posts/2009-11/1259055700_12_mozaika-kopiya.jpg" TargetMode="External"/><Relationship Id="rId7" Type="http://schemas.openxmlformats.org/officeDocument/2006/relationships/hyperlink" Target="http://www.dveri-wenge.ru/images/product/img16184368.jpg" TargetMode="External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3.jpeg"/><Relationship Id="rId5" Type="http://schemas.openxmlformats.org/officeDocument/2006/relationships/hyperlink" Target="http://www.voznes.ru/images/galery/rospis/dimpred_05.jpg" TargetMode="External"/><Relationship Id="rId4" Type="http://schemas.openxmlformats.org/officeDocument/2006/relationships/image" Target="../media/image102.jpeg"/><Relationship Id="rId9" Type="http://schemas.openxmlformats.org/officeDocument/2006/relationships/image" Target="../media/image105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hyperlink" Target="http://xxenia.users.photofile.ru/photo/xxenia/150165784/155530470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7.jpeg"/><Relationship Id="rId4" Type="http://schemas.openxmlformats.org/officeDocument/2006/relationships/hyperlink" Target="http://img-fotki.yandex.ru/get/36/winipuha2007.18/0_1687e_c3451528_XL" TargetMode="Externa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hyperlink" Target="http://1001.ru/arc/italy/issue2/15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9.jpeg"/><Relationship Id="rId4" Type="http://schemas.openxmlformats.org/officeDocument/2006/relationships/hyperlink" Target="http://oleg.kharkov.ua/uploads/stained-glass/005_web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hyperlink" Target="http://www.protey-sochi.ru/uploads/posts/2009-11/1259055700_12_mozaika-kopiya.jpg" TargetMode="Externa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3.jpeg"/><Relationship Id="rId2" Type="http://schemas.openxmlformats.org/officeDocument/2006/relationships/hyperlink" Target="http://www.voznes.ru/images/galery/rospis/ornam_4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voznes.ru/images/galery/rospis/ornam_12.jpg" TargetMode="External"/><Relationship Id="rId5" Type="http://schemas.openxmlformats.org/officeDocument/2006/relationships/image" Target="../media/image112.jpeg"/><Relationship Id="rId4" Type="http://schemas.openxmlformats.org/officeDocument/2006/relationships/hyperlink" Target="http://www.voznes.ru/images/galery/rospis/ornam_8.jpg" TargetMode="Externa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hyperlink" Target="http://ru.wikipedia.org/wiki/%D0%A4%D0%B0%D0%B9%D0%BB:%D0%9A%D1%80%D0%B0%D1%81%D0%BD%D0%B0%D1%8F_%D1%86%D0%B5%D1%80%D0%BA%D0%BE%D0%B2%D1%8C_%D0%B2_%D0%92%D0%B8%D1%87%D1%83%D0%B3%D0%B5._%D0%A1%D0%B5%D0%B2%D0%B5%D1%80%D0%BD%D1%8B%D0%B9_%D0%BF%D0%BE%D1%80%D1%82%D0%B0%D0%BB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tlib.ru/objects/gallery_159/artlib_gallery-79908-b.jpg" TargetMode="External"/><Relationship Id="rId2" Type="http://schemas.openxmlformats.org/officeDocument/2006/relationships/image" Target="../media/image11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hyperlink" Target="http://s51.radikal.ru/i134/1002/50/7ecdca64d5ab.jpg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hyperlink" Target="http://parere.ru/system/files/photo/image/597/main/069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jpeg"/><Relationship Id="rId4" Type="http://schemas.openxmlformats.org/officeDocument/2006/relationships/hyperlink" Target="http://www.sosenkidom.ru/index.php?option=com_datsogallery&amp;Itemid=0&amp;func=download&amp;file=755353654-7.jpg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3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hyperlink" Target="http://www.bogoslov.ru/data/892/413/1234/2079844.jpg" TargetMode="Externa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hyperlink" Target="http://imagehost.spark-media.ru/i/5E1BA057-5771-F03C-C078-C66DC37491BA.jpg" TargetMode="Externa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hyperlink" Target="http://s41.radikal.ru/i094/1006/3d/d10614bbf37f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jpeg"/><Relationship Id="rId4" Type="http://schemas.openxmlformats.org/officeDocument/2006/relationships/hyperlink" Target="http://www.cirota.ru/forum/images/107/107703.jpeg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7" Type="http://schemas.openxmlformats.org/officeDocument/2006/relationships/image" Target="../media/image135.jpeg"/><Relationship Id="rId2" Type="http://schemas.openxmlformats.org/officeDocument/2006/relationships/hyperlink" Target="http://www.cirota.ru/forum/images/25/25452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22/mamadiggera.7/0_d4b4_507d804a_XL" TargetMode="External"/><Relationship Id="rId5" Type="http://schemas.openxmlformats.org/officeDocument/2006/relationships/image" Target="../media/image134.jpeg"/><Relationship Id="rId4" Type="http://schemas.openxmlformats.org/officeDocument/2006/relationships/hyperlink" Target="http://img-fotki.yandex.ru/get/24/mamadiggera.7/0_d4b2_d5d09161_XL" TargetMode="Externa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hyperlink" Target="http://www.vidania.ru/icony/img/icon_bogorodiza_2266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7.jpeg"/><Relationship Id="rId4" Type="http://schemas.openxmlformats.org/officeDocument/2006/relationships/hyperlink" Target="http://i011.radikal.ru/0805/b2/85919bce9bae.jpg" TargetMode="Externa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hyperlink" Target="http://kotlovka.ru/pgalery/albums/userpics/10002/normal_816_76.jpg" TargetMode="External"/><Relationship Id="rId3" Type="http://schemas.openxmlformats.org/officeDocument/2006/relationships/image" Target="../media/image138.jpeg"/><Relationship Id="rId7" Type="http://schemas.openxmlformats.org/officeDocument/2006/relationships/image" Target="../media/image140.jpeg"/><Relationship Id="rId2" Type="http://schemas.openxmlformats.org/officeDocument/2006/relationships/hyperlink" Target="http://www.cirota.ru/forum/images/54/54316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ldrussia.antikwariat.ru/goldrussia/goldrussia6.jpg" TargetMode="External"/><Relationship Id="rId5" Type="http://schemas.openxmlformats.org/officeDocument/2006/relationships/image" Target="../media/image139.jpeg"/><Relationship Id="rId4" Type="http://schemas.openxmlformats.org/officeDocument/2006/relationships/hyperlink" Target="http://www.mosaics-mandjos.ru/rusmos/kolokol1.jpg" TargetMode="External"/><Relationship Id="rId9" Type="http://schemas.openxmlformats.org/officeDocument/2006/relationships/image" Target="../media/image1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Система занятий элективного курса</a:t>
            </a:r>
            <a:endParaRPr lang="ru-RU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/>
              <a:t>Повторение</a:t>
            </a:r>
            <a:br>
              <a:rPr lang="ru-RU"/>
            </a:br>
            <a:r>
              <a:rPr lang="ru-RU"/>
              <a:t>Орфограммы в корне</a:t>
            </a:r>
          </a:p>
        </p:txBody>
      </p:sp>
      <p:pic>
        <p:nvPicPr>
          <p:cNvPr id="5124" name="Picture 17" descr="3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1295400"/>
            <a:ext cx="4267200" cy="4953000"/>
          </a:xfrm>
          <a:prstGeom prst="rect">
            <a:avLst/>
          </a:prstGeom>
          <a:gradFill rotWithShape="1">
            <a:gsLst>
              <a:gs pos="0">
                <a:srgbClr val="DCEBF5"/>
              </a:gs>
              <a:gs pos="8000">
                <a:srgbClr val="83A7C3"/>
              </a:gs>
              <a:gs pos="13000">
                <a:srgbClr val="768FB9"/>
              </a:gs>
              <a:gs pos="21001">
                <a:srgbClr val="83A7C3"/>
              </a:gs>
              <a:gs pos="52000">
                <a:srgbClr val="FFFFFF"/>
              </a:gs>
              <a:gs pos="56000">
                <a:srgbClr val="9C6563"/>
              </a:gs>
              <a:gs pos="58000">
                <a:srgbClr val="80302D"/>
              </a:gs>
              <a:gs pos="71001">
                <a:srgbClr val="C0524E"/>
              </a:gs>
              <a:gs pos="94000">
                <a:srgbClr val="EBDAD4"/>
              </a:gs>
              <a:gs pos="100000">
                <a:srgbClr val="55261C"/>
              </a:gs>
            </a:gsLst>
            <a:lin ang="5400000" scaled="1"/>
          </a:gradFill>
          <a:ln w="25400" algn="ctr">
            <a:solidFill>
              <a:schemeClr val="tx2"/>
            </a:solidFill>
            <a:miter lim="800000"/>
            <a:headEnd/>
            <a:tailEnd/>
          </a:ln>
          <a:effectLst>
            <a:outerShdw dist="45791" dir="2021404" algn="ctr" rotWithShape="0">
              <a:srgbClr val="B2B2B2">
                <a:alpha val="79999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3105835"/>
            <a:ext cx="8686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Православный храм-</a:t>
            </a:r>
          </a:p>
          <a:p>
            <a:pPr algn="ctr">
              <a:defRPr/>
            </a:pPr>
            <a:r>
              <a:rPr lang="ru-RU" sz="54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синтез искусств.</a:t>
            </a:r>
          </a:p>
        </p:txBody>
      </p:sp>
      <p:sp>
        <p:nvSpPr>
          <p:cNvPr id="5126" name="Прямоугольник 6"/>
          <p:cNvSpPr>
            <a:spLocks noChangeArrowheads="1"/>
          </p:cNvSpPr>
          <p:nvPr/>
        </p:nvSpPr>
        <p:spPr bwMode="auto">
          <a:xfrm>
            <a:off x="1371600" y="0"/>
            <a:ext cx="77724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800000"/>
                </a:solidFill>
              </a:rPr>
              <a:t> </a:t>
            </a:r>
            <a:r>
              <a:rPr lang="ru-RU" sz="2000" b="1" i="1">
                <a:solidFill>
                  <a:srgbClr val="002060"/>
                </a:solidFill>
              </a:rPr>
              <a:t>Муниципальное</a:t>
            </a:r>
            <a:r>
              <a:rPr lang="en-US" sz="2000" b="1" i="1">
                <a:solidFill>
                  <a:srgbClr val="002060"/>
                </a:solidFill>
              </a:rPr>
              <a:t> </a:t>
            </a:r>
            <a:r>
              <a:rPr lang="ru-RU" sz="2000" b="1" i="1">
                <a:solidFill>
                  <a:srgbClr val="002060"/>
                </a:solidFill>
              </a:rPr>
              <a:t>бюджетное образовательное учреждение   </a:t>
            </a:r>
          </a:p>
          <a:p>
            <a:pPr>
              <a:spcBef>
                <a:spcPct val="50000"/>
              </a:spcBef>
            </a:pPr>
            <a:r>
              <a:rPr lang="ru-RU" sz="2000" b="1" i="1">
                <a:solidFill>
                  <a:srgbClr val="002060"/>
                </a:solidFill>
              </a:rPr>
              <a:t> средняя общеобразовательная школа №2 села Кривополянье Чаплыгинского района Липецкой области</a:t>
            </a:r>
            <a:endParaRPr lang="ru-RU" sz="2000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7795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smtClean="0">
                <a:solidFill>
                  <a:srgbClr val="002060"/>
                </a:solidFill>
              </a:rPr>
              <a:t>Три главы </a:t>
            </a:r>
            <a:r>
              <a:rPr lang="ru-RU" smtClean="0">
                <a:solidFill>
                  <a:srgbClr val="002060"/>
                </a:solidFill>
              </a:rPr>
              <a:t>знаменуют Святую Троицу.</a:t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pic>
        <p:nvPicPr>
          <p:cNvPr id="14339" name="Picture 10" descr="Glejzer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1700213"/>
            <a:ext cx="2990850" cy="4114800"/>
          </a:xfrm>
          <a:prstGeom prst="rect">
            <a:avLst/>
          </a:prstGeom>
          <a:noFill/>
          <a:ln w="1587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4340" name="Picture 9" descr="Переячлавдь Залесский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1828800"/>
            <a:ext cx="37528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i-main-pic" descr="Картинка 6 из 484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524000" y="1524000"/>
            <a:ext cx="609600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РАБОТЫ  ПО МЕТАЛЛУ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i-main-pic" descr="Картинка 27 из 139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01688" y="1524000"/>
            <a:ext cx="754062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МОЗАИЧНОЕ ПОЛОТНО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i-main-pic" descr="Картинка 33 из 2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1600200"/>
            <a:ext cx="3962400" cy="52578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6200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УКРАШЕНИЕ ОКЛАДОВ ИКОН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8548" name="Picture 2" descr="http://im3-tub.yandex.net/i?id=128673763-0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0572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Picture 4" descr="Картинка 10 из 571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91000" y="1676400"/>
            <a:ext cx="4953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Содержимое 3" descr="http://www.art-phoenix.ru/index.php?option=com_datsogallery&amp;Itemid=30&amp;func=wmark&amp;oid=98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838200"/>
            <a:ext cx="2944813" cy="45307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ЦВЕТЫ И РЕЗЬБА ПО ДЕРЕВУ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9572" name="i-main-pic" descr="Картинка 16 из 130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95600" y="3048000"/>
            <a:ext cx="23431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3" name="i-main-pic" descr="Картинка 22 из 130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410200" y="1524000"/>
            <a:ext cx="37338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i-main-pic" descr="Картинка 30 из 379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544638" y="1524000"/>
            <a:ext cx="605472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ТЕКСТИЛЬ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i-main-pic" descr="Картинка 29 из 379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81000" y="533400"/>
            <a:ext cx="5999163" cy="45307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1620" name="i-main-pic" descr="Картинка 75 из 37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43200" y="3048000"/>
            <a:ext cx="5048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1" name="i-main-pic" descr="Картинка 77 из 37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648200" y="685800"/>
            <a:ext cx="5048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i-main-pic" descr="Картинка 63 из 37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14400" y="838200"/>
            <a:ext cx="4648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i-main-pic" descr="Картинка 67 из 37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95750" y="2133600"/>
            <a:ext cx="5048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i-main-pic" descr="Картинка 64 из 37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457200"/>
            <a:ext cx="5048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i-main-pic" descr="Картинка 66 из 37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95750" y="990600"/>
            <a:ext cx="5048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8" name="i-main-pic" descr="Картинка 73 из 37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24000" y="3048000"/>
            <a:ext cx="5048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447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ЮВЕЛИРНОЕ ИСКУССТВО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14692" name="Picture 2" descr="Картинка 28 из 61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1676400"/>
            <a:ext cx="381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3" name="Picture 4" descr="Картинка 50 из 61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8200" y="1371600"/>
            <a:ext cx="4495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Содержимое 3" descr="http://www.nne.ru/upload/1233494420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617663" y="1524000"/>
            <a:ext cx="59086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СВЯЩЕННЫЕ ОДЕЖДЫ </a:t>
            </a:r>
            <a:endParaRPr lang="ru-RU"/>
          </a:p>
        </p:txBody>
      </p:sp>
      <p:pic>
        <p:nvPicPr>
          <p:cNvPr id="115716" name="Рисунок 4" descr="http://www.nne.ru/upload/123349578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600200"/>
            <a:ext cx="4038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2693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990033"/>
                </a:solidFill>
              </a:rPr>
              <a:t> </a:t>
            </a:r>
            <a:r>
              <a:rPr lang="ru-RU" u="sng" smtClean="0">
                <a:solidFill>
                  <a:srgbClr val="002060"/>
                </a:solidFill>
              </a:rPr>
              <a:t>Четыре главы </a:t>
            </a:r>
            <a:r>
              <a:rPr lang="ru-RU" smtClean="0">
                <a:solidFill>
                  <a:srgbClr val="002060"/>
                </a:solidFill>
              </a:rPr>
              <a:t>обозначают Четвероевангелие и его распространение на четыре стороны света.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5363" name="Picture 7" descr="Евангелие 16 век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3933825"/>
            <a:ext cx="1612900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 descr="IMG_2542-sit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4663" y="3141663"/>
            <a:ext cx="44592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kern="1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cs typeface="Times New Roman"/>
              </a:rPr>
              <a:t>Богослужебные одеяния диакона и священника.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9065" b="10349"/>
          <a:stretch>
            <a:fillRect/>
          </a:stretch>
        </p:blipFill>
        <p:spPr bwMode="auto">
          <a:xfrm>
            <a:off x="179388" y="1252538"/>
            <a:ext cx="1728787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016250"/>
            <a:ext cx="19431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1" name="Прямоугольник 4"/>
          <p:cNvSpPr>
            <a:spLocks noChangeArrowheads="1"/>
          </p:cNvSpPr>
          <p:nvPr/>
        </p:nvSpPr>
        <p:spPr bwMode="auto">
          <a:xfrm>
            <a:off x="1981200" y="2362200"/>
            <a:ext cx="6629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2060"/>
                </a:solidFill>
              </a:rPr>
              <a:t>Орарь – длинное наподобие                                       широкой ленты полотенце.  </a:t>
            </a:r>
          </a:p>
        </p:txBody>
      </p:sp>
      <p:sp>
        <p:nvSpPr>
          <p:cNvPr id="116742" name="Прямоугольник 5"/>
          <p:cNvSpPr>
            <a:spLocks noChangeArrowheads="1"/>
          </p:cNvSpPr>
          <p:nvPr/>
        </p:nvSpPr>
        <p:spPr bwMode="auto">
          <a:xfrm>
            <a:off x="1905000" y="1524000"/>
            <a:ext cx="6248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800000"/>
                </a:solidFill>
              </a:rPr>
              <a:t>     </a:t>
            </a:r>
            <a:r>
              <a:rPr lang="ru-RU" sz="2400" b="1">
                <a:solidFill>
                  <a:srgbClr val="002060"/>
                </a:solidFill>
              </a:rPr>
              <a:t>Поручи, или нарукавники  означают узы Христовы.</a:t>
            </a:r>
          </a:p>
        </p:txBody>
      </p:sp>
      <p:sp>
        <p:nvSpPr>
          <p:cNvPr id="116743" name="Прямоугольник 6"/>
          <p:cNvSpPr>
            <a:spLocks noChangeArrowheads="1"/>
          </p:cNvSpPr>
          <p:nvPr/>
        </p:nvSpPr>
        <p:spPr bwMode="auto">
          <a:xfrm>
            <a:off x="2133600" y="3352800"/>
            <a:ext cx="4724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Стихарь – прямая, ровная одежда </a:t>
            </a:r>
          </a:p>
          <a:p>
            <a:r>
              <a:rPr lang="ru-RU" sz="2400" b="1">
                <a:solidFill>
                  <a:srgbClr val="002060"/>
                </a:solidFill>
              </a:rPr>
              <a:t>с широкими рукавами.</a:t>
            </a:r>
          </a:p>
        </p:txBody>
      </p:sp>
      <p:sp>
        <p:nvSpPr>
          <p:cNvPr id="8" name="Line 30"/>
          <p:cNvSpPr>
            <a:spLocks noChangeShapeType="1"/>
          </p:cNvSpPr>
          <p:nvPr/>
        </p:nvSpPr>
        <p:spPr bwMode="auto">
          <a:xfrm flipH="1">
            <a:off x="1371600" y="1676400"/>
            <a:ext cx="7620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30"/>
          <p:cNvSpPr>
            <a:spLocks noChangeShapeType="1"/>
          </p:cNvSpPr>
          <p:nvPr/>
        </p:nvSpPr>
        <p:spPr bwMode="auto">
          <a:xfrm flipH="1" flipV="1">
            <a:off x="838200" y="1905000"/>
            <a:ext cx="14478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30"/>
          <p:cNvSpPr>
            <a:spLocks noChangeShapeType="1"/>
          </p:cNvSpPr>
          <p:nvPr/>
        </p:nvSpPr>
        <p:spPr bwMode="auto">
          <a:xfrm flipH="1">
            <a:off x="1295400" y="3886200"/>
            <a:ext cx="7620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747" name="Прямоугольник 10"/>
          <p:cNvSpPr>
            <a:spLocks noChangeArrowheads="1"/>
          </p:cNvSpPr>
          <p:nvPr/>
        </p:nvSpPr>
        <p:spPr bwMode="auto">
          <a:xfrm>
            <a:off x="3962400" y="6324600"/>
            <a:ext cx="1893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2060"/>
                </a:solidFill>
              </a:rPr>
              <a:t>Епитрахиль</a:t>
            </a:r>
          </a:p>
        </p:txBody>
      </p:sp>
      <p:sp>
        <p:nvSpPr>
          <p:cNvPr id="12" name="Line 30"/>
          <p:cNvSpPr>
            <a:spLocks noChangeShapeType="1"/>
          </p:cNvSpPr>
          <p:nvPr/>
        </p:nvSpPr>
        <p:spPr bwMode="auto">
          <a:xfrm flipV="1">
            <a:off x="6553200" y="3886200"/>
            <a:ext cx="1066800" cy="1447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6749" name="Прямоугольник 12"/>
          <p:cNvSpPr>
            <a:spLocks noChangeArrowheads="1"/>
          </p:cNvSpPr>
          <p:nvPr/>
        </p:nvSpPr>
        <p:spPr bwMode="auto">
          <a:xfrm>
            <a:off x="1828800" y="4876800"/>
            <a:ext cx="5105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Фелонь –  длинная, тело, с одним отверстием для круглая одежда </a:t>
            </a:r>
          </a:p>
          <a:p>
            <a:r>
              <a:rPr lang="ru-RU" sz="2400" b="1">
                <a:solidFill>
                  <a:srgbClr val="002060"/>
                </a:solidFill>
              </a:rPr>
              <a:t>без рукавов, покрывающая все головы.</a:t>
            </a:r>
          </a:p>
        </p:txBody>
      </p:sp>
      <p:sp>
        <p:nvSpPr>
          <p:cNvPr id="14" name="Line 30"/>
          <p:cNvSpPr>
            <a:spLocks noChangeShapeType="1"/>
          </p:cNvSpPr>
          <p:nvPr/>
        </p:nvSpPr>
        <p:spPr bwMode="auto">
          <a:xfrm flipV="1">
            <a:off x="5867400" y="6324600"/>
            <a:ext cx="18288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Содержимое 3" descr="http://www.nne.ru/upload/1233494793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41413" y="1524000"/>
            <a:ext cx="68611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Содержимое 3" descr="http://www.nne.ru/upload/1233495212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Содержимое 3" descr="http://www.nne.ru/upload/1233498059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295400" y="0"/>
            <a:ext cx="6096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Содержимое 3" descr="http://www.rus-sobori.ru/images/temples/67477/274_219024_m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C:\Documents and Settings\user\Рабочий стол\Новая папка\молит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 b="6655"/>
          <a:stretch>
            <a:fillRect/>
          </a:stretch>
        </p:blipFill>
        <p:spPr bwMode="auto">
          <a:xfrm>
            <a:off x="1428729" y="357166"/>
            <a:ext cx="6286544" cy="4793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20843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smtClean="0">
                <a:solidFill>
                  <a:srgbClr val="002060"/>
                </a:solidFill>
              </a:rPr>
              <a:t>Пять глав </a:t>
            </a:r>
            <a:r>
              <a:rPr lang="ru-RU" smtClean="0">
                <a:solidFill>
                  <a:srgbClr val="002060"/>
                </a:solidFill>
              </a:rPr>
              <a:t>обозначают Господа Иисуса Христа и четырех евангелистов.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6387" name="Picture 8" descr="7657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2708275"/>
            <a:ext cx="4016375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 descr="владимир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2590800"/>
            <a:ext cx="33655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2693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smtClean="0">
                <a:solidFill>
                  <a:srgbClr val="002060"/>
                </a:solidFill>
              </a:rPr>
              <a:t>Семь глав </a:t>
            </a:r>
            <a:r>
              <a:rPr lang="ru-RU" smtClean="0">
                <a:solidFill>
                  <a:srgbClr val="002060"/>
                </a:solidFill>
              </a:rPr>
              <a:t>знаменуют семь таинств Церкви, семь даров Святого Духа, семь Вселенских соборов.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  <p:pic>
        <p:nvPicPr>
          <p:cNvPr id="17411" name="Picture 9" descr="pokrova9kizh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2971800"/>
            <a:ext cx="39004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7" descr="c_tr_tv_1v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" y="3733800"/>
            <a:ext cx="3235325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00" y="277813"/>
            <a:ext cx="4800600" cy="5818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990033"/>
                </a:solidFill>
              </a:rPr>
              <a:t> </a:t>
            </a:r>
            <a:r>
              <a:rPr lang="ru-RU" u="sng" smtClean="0">
                <a:solidFill>
                  <a:srgbClr val="002060"/>
                </a:solidFill>
              </a:rPr>
              <a:t>Девять глав </a:t>
            </a:r>
            <a:r>
              <a:rPr lang="ru-RU" smtClean="0">
                <a:solidFill>
                  <a:srgbClr val="002060"/>
                </a:solidFill>
              </a:rPr>
              <a:t>связаны с образом небесной Церкви, состоящей из девяти чинов ангелов и девяти чинов праведников.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8435" name="Picture 9" descr="9 гл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838200"/>
            <a:ext cx="3581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3810000" cy="6580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smtClean="0">
                <a:solidFill>
                  <a:srgbClr val="002060"/>
                </a:solidFill>
              </a:rPr>
              <a:t>Тринадцать глав – </a:t>
            </a:r>
            <a:r>
              <a:rPr lang="ru-RU" smtClean="0">
                <a:solidFill>
                  <a:srgbClr val="002060"/>
                </a:solidFill>
              </a:rPr>
              <a:t>знамение Господа Иисуса Христа и двенадцати апостолов.</a:t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pic>
        <p:nvPicPr>
          <p:cNvPr id="19459" name="Picture 9" descr="0_15fc6_50267c70_L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19600" y="765175"/>
            <a:ext cx="47244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Колокольня.</a:t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C2B68C"/>
              </a:clrFrom>
              <a:clrTo>
                <a:srgbClr val="C2B68C">
                  <a:alpha val="0"/>
                </a:srgbClr>
              </a:clrTo>
            </a:clrChange>
            <a:lum bright="-12000" contrast="-6000"/>
          </a:blip>
          <a:srcRect/>
          <a:stretch>
            <a:fillRect/>
          </a:stretch>
        </p:blipFill>
        <p:spPr bwMode="auto">
          <a:xfrm>
            <a:off x="5867400" y="1196975"/>
            <a:ext cx="2579688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685800" y="1524000"/>
            <a:ext cx="4953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Постройка в форме башни, сооружавшаяся возле церкви и предназначена для подвешивания колоколов. </a:t>
            </a:r>
          </a:p>
        </p:txBody>
      </p:sp>
      <p:sp>
        <p:nvSpPr>
          <p:cNvPr id="20485" name="Прямоугольник 4"/>
          <p:cNvSpPr>
            <a:spLocks noChangeArrowheads="1"/>
          </p:cNvSpPr>
          <p:nvPr/>
        </p:nvSpPr>
        <p:spPr bwMode="auto">
          <a:xfrm>
            <a:off x="0" y="3733800"/>
            <a:ext cx="63246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Хорошо на колокольне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 Позвонить в колокола, 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 Чтобы праздник был раздольней,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  Чтоб душа запеть могла.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Внутреннее убранство храма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21507" name="Рисунок 2" descr="http://mxk-guru.narod.ru/opk/hram_clip_image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371600"/>
            <a:ext cx="57769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5791200" y="1447800"/>
            <a:ext cx="29718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   </a:t>
            </a:r>
            <a:r>
              <a:rPr lang="ru-RU" sz="3200" b="1">
                <a:solidFill>
                  <a:srgbClr val="002060"/>
                </a:solidFill>
              </a:rPr>
              <a:t>Притвор</a:t>
            </a:r>
          </a:p>
          <a:p>
            <a:r>
              <a:rPr lang="ru-RU" sz="3200" b="1"/>
              <a:t> </a:t>
            </a:r>
          </a:p>
          <a:p>
            <a:r>
              <a:rPr lang="ru-RU" sz="3200" b="1"/>
              <a:t>    </a:t>
            </a:r>
            <a:r>
              <a:rPr lang="ru-RU" sz="3200" b="1">
                <a:solidFill>
                  <a:srgbClr val="002060"/>
                </a:solidFill>
              </a:rPr>
              <a:t>солея </a:t>
            </a:r>
          </a:p>
          <a:p>
            <a:endParaRPr lang="ru-RU" sz="3200" b="1"/>
          </a:p>
          <a:p>
            <a:r>
              <a:rPr lang="ru-RU" sz="3200" b="1">
                <a:solidFill>
                  <a:srgbClr val="002060"/>
                </a:solidFill>
              </a:rPr>
              <a:t>средняя часть храма </a:t>
            </a:r>
          </a:p>
          <a:p>
            <a:endParaRPr lang="ru-RU" sz="3200" b="1"/>
          </a:p>
          <a:p>
            <a:r>
              <a:rPr lang="ru-RU" sz="3200" b="1">
                <a:solidFill>
                  <a:srgbClr val="002060"/>
                </a:solidFill>
              </a:rPr>
              <a:t>   амвон </a:t>
            </a:r>
          </a:p>
          <a:p>
            <a:endParaRPr lang="ru-RU" sz="3200" b="1"/>
          </a:p>
          <a:p>
            <a:r>
              <a:rPr lang="ru-RU" sz="3200" b="1"/>
              <a:t>      </a:t>
            </a:r>
            <a:r>
              <a:rPr lang="ru-RU" sz="3200" b="1">
                <a:solidFill>
                  <a:srgbClr val="002060"/>
                </a:solidFill>
              </a:rPr>
              <a:t>алтарь</a:t>
            </a:r>
          </a:p>
          <a:p>
            <a:r>
              <a:rPr lang="ru-RU" sz="3200" b="1"/>
              <a:t>      </a:t>
            </a:r>
            <a:r>
              <a:rPr lang="ru-RU" sz="3200" b="1">
                <a:solidFill>
                  <a:srgbClr val="002060"/>
                </a:solidFill>
              </a:rPr>
              <a:t>паперть</a:t>
            </a:r>
          </a:p>
        </p:txBody>
      </p:sp>
      <p:sp>
        <p:nvSpPr>
          <p:cNvPr id="5" name="Line 9"/>
          <p:cNvSpPr>
            <a:spLocks noChangeShapeType="1"/>
          </p:cNvSpPr>
          <p:nvPr/>
        </p:nvSpPr>
        <p:spPr bwMode="auto">
          <a:xfrm flipH="1">
            <a:off x="990600" y="1752600"/>
            <a:ext cx="4876800" cy="2514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H="1">
            <a:off x="2590800" y="3810000"/>
            <a:ext cx="32004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 flipV="1">
            <a:off x="3962400" y="4648200"/>
            <a:ext cx="20574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>
            <a:off x="4114800" y="2895600"/>
            <a:ext cx="21336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 flipV="1">
            <a:off x="5029200" y="5410200"/>
            <a:ext cx="12954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H="1" flipV="1">
            <a:off x="0" y="4572000"/>
            <a:ext cx="6477000" cy="2286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Вот мы и в храме</a:t>
            </a:r>
            <a:endParaRPr lang="ru-RU"/>
          </a:p>
        </p:txBody>
      </p:sp>
      <p:pic>
        <p:nvPicPr>
          <p:cNvPr id="22531" name="Рисунок 2" descr="Метрополия в Фессалониках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3605274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556" name="Прямоугольник 3"/>
          <p:cNvSpPr>
            <a:spLocks noChangeArrowheads="1"/>
          </p:cNvSpPr>
          <p:nvPr/>
        </p:nvSpPr>
        <p:spPr bwMode="auto">
          <a:xfrm>
            <a:off x="3581400" y="381000"/>
            <a:ext cx="51816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Притвор – это преддверие к храму. Символическое значение притвора – место соприкосновения божественного с землёй. Это мир людей. В первые века христианства в притворе стояли кающиеся и оглашенные – лица, готовящиеся к Святому Крещению</a:t>
            </a:r>
            <a:endParaRPr lang="ru-RU" sz="2800" b="1"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5400000">
            <a:off x="3196431" y="4590257"/>
            <a:ext cx="822325" cy="1071562"/>
          </a:xfrm>
          <a:prstGeom prst="downArrow">
            <a:avLst>
              <a:gd name="adj1" fmla="val 25533"/>
              <a:gd name="adj2" fmla="val 548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91000" y="4648200"/>
            <a:ext cx="434340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993300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rgbClr val="000099"/>
                </a:solidFill>
              </a:rPr>
              <a:t>Познакомить с внешним и внутренним строением православного храма: частями храмового помещения, с историей русского иконостаса, с предметами специального назначения и их названиями.                                                          </a:t>
            </a:r>
          </a:p>
          <a:p>
            <a:pPr marL="274320" indent="-274320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993300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rgbClr val="000099"/>
                </a:solidFill>
              </a:rPr>
              <a:t>Уяснить принципы синтеза и взаимодействия искусств.</a:t>
            </a:r>
          </a:p>
          <a:p>
            <a:pPr marL="274320" indent="-274320" eaLnBrk="1" fontAlgn="auto" hangingPunct="1">
              <a:spcBef>
                <a:spcPct val="50000"/>
              </a:spcBef>
              <a:spcAft>
                <a:spcPts val="0"/>
              </a:spcAft>
              <a:buClr>
                <a:srgbClr val="993300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solidFill>
                  <a:srgbClr val="000099"/>
                </a:solidFill>
              </a:rPr>
              <a:t>Воспитывать доброту, милосердие, терпимость, бережное отношение к историческому и культурному наследию своего народа.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>
                <a:solidFill>
                  <a:srgbClr val="002060"/>
                </a:solidFill>
              </a:rPr>
              <a:t>Цели урока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5" y="428604"/>
            <a:ext cx="1857388" cy="3037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2743200" y="381000"/>
            <a:ext cx="62484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Средняя часть, или собственно храм, символизирует собой мир людей, но уже оправданный крестной жертвой Спасителя, освящённый Им. Это сотворённый мир, в отличие от алтаря, который знаменует небо, область бытия Божия.</a:t>
            </a:r>
            <a:endParaRPr lang="ru-RU" sz="2800" b="1">
              <a:solidFill>
                <a:srgbClr val="00206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5400000">
            <a:off x="1762125" y="1285875"/>
            <a:ext cx="990600" cy="1162050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3643314"/>
            <a:ext cx="3524256" cy="2643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501629"/>
            <a:ext cx="4000496" cy="3008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5" y="428604"/>
            <a:ext cx="1857388" cy="30373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2514600" y="381000"/>
            <a:ext cx="61722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endParaRPr lang="ru-RU" sz="2800" b="1">
              <a:latin typeface="Calibri" pitchFamily="34" charset="0"/>
            </a:endParaRPr>
          </a:p>
          <a:p>
            <a:pPr indent="457200" algn="just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Алтарь возвышается над средней частью и отделяется от храма иконостасом.</a:t>
            </a:r>
          </a:p>
          <a:p>
            <a:pPr indent="457200" algn="just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Алтарь (от лат. «жертвенник») – главнейшая часть храма. Вход в алтарь разрешён только священнослужителям и церковнослужителям.</a:t>
            </a:r>
          </a:p>
          <a:p>
            <a:pPr indent="457200" algn="just"/>
            <a:r>
              <a:rPr lang="ru-RU" sz="2800" b="1">
                <a:solidFill>
                  <a:srgbClr val="002060"/>
                </a:solidFill>
                <a:latin typeface="Calibri" pitchFamily="34" charset="0"/>
              </a:rPr>
              <a:t>Святость алтаря настолько велика, что в древности сюда был запрещён вход  всем мирянам, не только женщинам, как сейчас, но и мужчинам.</a:t>
            </a:r>
            <a:endParaRPr lang="ru-RU" sz="2800" b="1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3857628"/>
            <a:ext cx="2362200" cy="30003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Стрелка вниз 6"/>
          <p:cNvSpPr/>
          <p:nvPr/>
        </p:nvSpPr>
        <p:spPr>
          <a:xfrm rot="5400000">
            <a:off x="2238375" y="-333375"/>
            <a:ext cx="571500" cy="2000250"/>
          </a:xfrm>
          <a:prstGeom prst="downArrow">
            <a:avLst>
              <a:gd name="adj1" fmla="val 3197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email">
            <a:lum bright="-12000"/>
          </a:blip>
          <a:srcRect b="12236"/>
          <a:stretch>
            <a:fillRect/>
          </a:stretch>
        </p:blipFill>
        <p:spPr bwMode="auto">
          <a:xfrm>
            <a:off x="0" y="260350"/>
            <a:ext cx="889317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43434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smtClean="0">
                <a:solidFill>
                  <a:srgbClr val="002060"/>
                </a:solidFill>
              </a:rPr>
              <a:t>Главнейшая часть храма алтарь</a:t>
            </a:r>
            <a:endParaRPr lang="ru-RU" sz="360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981200"/>
            <a:ext cx="4089776" cy="487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876800" y="609600"/>
            <a:ext cx="4267200" cy="600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Главнейшие предметы в алтаре – святой престол, жертвенник и Горнее место.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</a:rPr>
              <a:t>Святым престолом называется стол, находящийся в середине алтаря против Царских врат и служащий местом для совершения Таинства Евхаристии (причащения).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</a:rPr>
              <a:t>        Он называется престолом потому, что на нём, как на троне, таинственно присутствует Сам Господь, Царь, Владыка Церкви.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28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4800" smtClean="0">
                <a:solidFill>
                  <a:srgbClr val="002060"/>
                </a:solidFill>
              </a:rPr>
              <a:t>                  </a:t>
            </a:r>
            <a:r>
              <a:rPr lang="ru-RU" sz="4800" smtClean="0">
                <a:solidFill>
                  <a:srgbClr val="002060"/>
                </a:solidFill>
              </a:rPr>
              <a:t>Престол</a:t>
            </a:r>
            <a:br>
              <a:rPr lang="ru-RU" sz="4800" smtClean="0">
                <a:solidFill>
                  <a:srgbClr val="002060"/>
                </a:solidFill>
              </a:rPr>
            </a:br>
            <a:endParaRPr lang="ru-RU" sz="4800">
              <a:solidFill>
                <a:srgbClr val="00206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43000"/>
            <a:ext cx="5664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5486400" y="1752600"/>
            <a:ext cx="312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CC0000"/>
                </a:solidFill>
              </a:rPr>
              <a:t>.</a:t>
            </a: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5105400" y="1524000"/>
            <a:ext cx="40386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Четырехугольный стол, покрытый несколькими покровами, первый означает плащаницу, а второй одежду Иисуса.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428605"/>
            <a:ext cx="3643338" cy="2732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5" y="3571876"/>
            <a:ext cx="3643338" cy="27336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419600" y="533400"/>
            <a:ext cx="4343400" cy="554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</a:rPr>
              <a:t>На престоле находятся священные предметы: антиминс, напрестольное Евангелие и напрестольный крест, дарохранительница.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</a:rPr>
              <a:t>            Антиминс (от греч. «анти» – «вместо» и латинского «стол») – вместо престола  – шёлковый четырёхугольный плат (</a:t>
            </a:r>
            <a:r>
              <a:rPr lang="ru-RU" sz="2400" b="1" dirty="0" err="1">
                <a:solidFill>
                  <a:srgbClr val="002060"/>
                </a:solidFill>
              </a:rPr>
              <a:t>илитон</a:t>
            </a:r>
            <a:r>
              <a:rPr lang="ru-RU" sz="2400" b="1" dirty="0">
                <a:solidFill>
                  <a:srgbClr val="002060"/>
                </a:solidFill>
              </a:rPr>
              <a:t>) с изображением положения Иисуса Христа во гроб и с зашитыми в него святыми мощами. </a:t>
            </a:r>
          </a:p>
          <a:p>
            <a:pPr algn="just">
              <a:defRPr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3" name="Прямоугольник 2"/>
          <p:cNvSpPr>
            <a:spLocks noChangeArrowheads="1"/>
          </p:cNvSpPr>
          <p:nvPr/>
        </p:nvSpPr>
        <p:spPr bwMode="auto">
          <a:xfrm>
            <a:off x="533400" y="914400"/>
            <a:ext cx="8610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>
                <a:solidFill>
                  <a:srgbClr val="002060"/>
                </a:solidFill>
              </a:rPr>
              <a:t>Антиминс</a:t>
            </a:r>
            <a:r>
              <a:rPr lang="ru-RU" sz="2800" b="1">
                <a:solidFill>
                  <a:srgbClr val="002060"/>
                </a:solidFill>
              </a:rPr>
              <a:t> – четырехугольный плат из шелковой или льняной ткани с изображением положения во гроб господа Иисуса Христа</a:t>
            </a:r>
            <a:r>
              <a:rPr lang="ru-RU" sz="280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email">
            <a:lum bright="-24000"/>
          </a:blip>
          <a:srcRect/>
          <a:stretch>
            <a:fillRect/>
          </a:stretch>
        </p:blipFill>
        <p:spPr bwMode="auto">
          <a:xfrm>
            <a:off x="468313" y="2514600"/>
            <a:ext cx="7740650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714240"/>
            <a:ext cx="8358246" cy="6143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>
            <a:off x="4800600" y="685800"/>
            <a:ext cx="3794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u="sng">
                <a:solidFill>
                  <a:schemeClr val="bg1"/>
                </a:solidFill>
              </a:rPr>
              <a:t>Напрестольный крест</a:t>
            </a:r>
          </a:p>
        </p:txBody>
      </p:sp>
      <p:sp>
        <p:nvSpPr>
          <p:cNvPr id="31749" name="Прямоугольник 4"/>
          <p:cNvSpPr>
            <a:spLocks noChangeArrowheads="1"/>
          </p:cNvSpPr>
          <p:nvPr/>
        </p:nvSpPr>
        <p:spPr bwMode="auto">
          <a:xfrm>
            <a:off x="3025775" y="3244850"/>
            <a:ext cx="3092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u="sng">
                <a:solidFill>
                  <a:schemeClr val="bg1"/>
                </a:solidFill>
              </a:rPr>
              <a:t>Дарохранительница</a:t>
            </a:r>
            <a:r>
              <a:rPr lang="ru-RU" sz="2400" b="1" u="sng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1750" name="Прямоугольник 6"/>
          <p:cNvSpPr>
            <a:spLocks noChangeArrowheads="1"/>
          </p:cNvSpPr>
          <p:nvPr/>
        </p:nvSpPr>
        <p:spPr bwMode="auto">
          <a:xfrm>
            <a:off x="5486400" y="3810000"/>
            <a:ext cx="1889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u="sng">
                <a:solidFill>
                  <a:schemeClr val="bg1"/>
                </a:solidFill>
              </a:rPr>
              <a:t>Евангелие</a:t>
            </a:r>
          </a:p>
        </p:txBody>
      </p:sp>
      <p:sp>
        <p:nvSpPr>
          <p:cNvPr id="31751" name="Прямоугольник 7"/>
          <p:cNvSpPr>
            <a:spLocks noChangeArrowheads="1"/>
          </p:cNvSpPr>
          <p:nvPr/>
        </p:nvSpPr>
        <p:spPr bwMode="auto">
          <a:xfrm>
            <a:off x="5562600" y="6334125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u="sng">
                <a:solidFill>
                  <a:schemeClr val="bg1"/>
                </a:solidFill>
              </a:rPr>
              <a:t>Антиминс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571480"/>
            <a:ext cx="3911230" cy="5214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2772" name="Прямоугольник 3"/>
          <p:cNvSpPr>
            <a:spLocks noChangeArrowheads="1"/>
          </p:cNvSpPr>
          <p:nvPr/>
        </p:nvSpPr>
        <p:spPr bwMode="auto">
          <a:xfrm>
            <a:off x="4572000" y="381000"/>
            <a:ext cx="41148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/>
              <a:t> </a:t>
            </a:r>
            <a:r>
              <a:rPr lang="ru-RU" sz="2800" b="1">
                <a:solidFill>
                  <a:srgbClr val="002060"/>
                </a:solidFill>
              </a:rPr>
              <a:t>В северной части алтаря находится второй «стол» – жертвенник, на нём обязательно укрепляется крест и лампада. Во время литургии священник на жертвеннике приготовляет хлеб и вино для Таинства Евхаристии  (причащения).</a:t>
            </a:r>
          </a:p>
          <a:p>
            <a:pPr algn="just"/>
            <a:r>
              <a:rPr lang="ru-RU" sz="2800" b="1">
                <a:solidFill>
                  <a:srgbClr val="002060"/>
                </a:solidFill>
              </a:rPr>
              <a:t>Хлеб и вино – Тело и Кровь Господа..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0513" y="285750"/>
            <a:ext cx="8645525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Прямоугольник 3"/>
          <p:cNvSpPr>
            <a:spLocks noChangeArrowheads="1"/>
          </p:cNvSpPr>
          <p:nvPr/>
        </p:nvSpPr>
        <p:spPr bwMode="auto">
          <a:xfrm>
            <a:off x="617538" y="1143000"/>
            <a:ext cx="2898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</a:rPr>
              <a:t>Горнее место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429000" y="1600200"/>
            <a:ext cx="5257800" cy="45307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0099"/>
                </a:solidFill>
              </a:rPr>
              <a:t>Этот  дом – не просто дом               Он красивый и с крестом.      Золотые купола. Звонкие колокола. Бим – бом - бом. Дин –дин –  дин. </a:t>
            </a:r>
            <a:endParaRPr lang="en-US" smtClean="0">
              <a:solidFill>
                <a:srgbClr val="000099"/>
              </a:solidFill>
            </a:endParaRPr>
          </a:p>
          <a:p>
            <a:pPr eaLnBrk="1" hangingPunct="1"/>
            <a:r>
              <a:rPr lang="ru-RU" smtClean="0">
                <a:solidFill>
                  <a:srgbClr val="000099"/>
                </a:solidFill>
              </a:rPr>
              <a:t>Кто – то с мамой, кто один Помолиться в этот дом               Ходит в трепете святом                     По утрам и вечерам.                        Это – православный храм</a:t>
            </a:r>
          </a:p>
          <a:p>
            <a:pPr eaLnBrk="1" hangingPunct="1"/>
            <a:endParaRPr lang="ru-RU" smtClean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i="1" smtClean="0"/>
              <a:t/>
            </a:r>
            <a:br>
              <a:rPr i="1" smtClean="0"/>
            </a:br>
            <a:r>
              <a:rPr i="1" smtClean="0"/>
              <a:t/>
            </a:r>
            <a:br>
              <a:rPr i="1" smtClean="0"/>
            </a:br>
            <a:r>
              <a:rPr i="1" smtClean="0"/>
              <a:t/>
            </a:r>
            <a:br>
              <a:rPr i="1" smtClean="0"/>
            </a:br>
            <a:r>
              <a:rPr i="1" smtClean="0"/>
              <a:t/>
            </a:r>
            <a:br>
              <a:rPr i="1" smtClean="0"/>
            </a:br>
            <a:r>
              <a:rPr i="1" smtClean="0"/>
              <a:t/>
            </a:r>
            <a:br>
              <a:rPr i="1" smtClean="0"/>
            </a:br>
            <a:r>
              <a:rPr lang="ru-RU" sz="3600" i="1" smtClean="0">
                <a:solidFill>
                  <a:srgbClr val="002060"/>
                </a:solidFill>
              </a:rPr>
              <a:t>Православный храм являет собою дивный синтез искусств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  <p:pic>
        <p:nvPicPr>
          <p:cNvPr id="7172" name="Picture 7" descr="Церковь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676400"/>
            <a:ext cx="3276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838200"/>
            <a:ext cx="3882964" cy="5191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9600" y="2362200"/>
            <a:ext cx="3929090" cy="2886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4821" name="Прямоугольник 4"/>
          <p:cNvSpPr>
            <a:spLocks noChangeArrowheads="1"/>
          </p:cNvSpPr>
          <p:nvPr/>
        </p:nvSpPr>
        <p:spPr bwMode="auto">
          <a:xfrm>
            <a:off x="3962400" y="381000"/>
            <a:ext cx="4648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Посередине храма располагается аналой – четырёх угольный столик с покатым верхом – на нём праздничная икона или образ святого в честь церковного события в зависимости от календаря.</a:t>
            </a:r>
            <a:endParaRPr lang="ru-RU" sz="2000">
              <a:solidFill>
                <a:srgbClr val="002060"/>
              </a:solidFill>
            </a:endParaRPr>
          </a:p>
        </p:txBody>
      </p:sp>
      <p:sp>
        <p:nvSpPr>
          <p:cNvPr id="34822" name="Прямоугольник 5"/>
          <p:cNvSpPr>
            <a:spLocks noChangeArrowheads="1"/>
          </p:cNvSpPr>
          <p:nvPr/>
        </p:nvSpPr>
        <p:spPr bwMode="auto">
          <a:xfrm>
            <a:off x="4114800" y="5257800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</a:rPr>
              <a:t>Солея  и амвон. С амвона священнослужитель ведёт проповедь. Слева и справа располагаются  клиросы для хора и чтецов.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50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Специальные храмовые предметы.</a:t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sp>
        <p:nvSpPr>
          <p:cNvPr id="35843" name="Прямоугольник 2"/>
          <p:cNvSpPr>
            <a:spLocks noChangeArrowheads="1"/>
          </p:cNvSpPr>
          <p:nvPr/>
        </p:nvSpPr>
        <p:spPr bwMode="auto">
          <a:xfrm>
            <a:off x="457200" y="1524000"/>
            <a:ext cx="4114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solidFill>
                  <a:srgbClr val="002060"/>
                </a:solidFill>
              </a:rPr>
              <a:t>Аналой </a:t>
            </a:r>
            <a:r>
              <a:rPr lang="ru-RU" sz="2400">
                <a:solidFill>
                  <a:srgbClr val="002060"/>
                </a:solidFill>
              </a:rPr>
              <a:t>– высокий столик особой формы со скошенной верхней доской, на котором располагается храмовая икона или икона ныне празднуемого церковного события.</a:t>
            </a:r>
          </a:p>
        </p:txBody>
      </p:sp>
      <p:sp>
        <p:nvSpPr>
          <p:cNvPr id="35844" name="Прямоугольник 3"/>
          <p:cNvSpPr>
            <a:spLocks noChangeArrowheads="1"/>
          </p:cNvSpPr>
          <p:nvPr/>
        </p:nvSpPr>
        <p:spPr bwMode="auto">
          <a:xfrm>
            <a:off x="5105400" y="2967038"/>
            <a:ext cx="31242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2060"/>
                </a:solidFill>
              </a:rPr>
              <a:t>Канун </a:t>
            </a:r>
            <a:r>
              <a:rPr lang="ru-RU" sz="2400">
                <a:solidFill>
                  <a:srgbClr val="002060"/>
                </a:solidFill>
              </a:rPr>
              <a:t>– специальный столик с изображением  Распятия  и многими подставками для свечей.</a:t>
            </a:r>
          </a:p>
        </p:txBody>
      </p:sp>
      <p:sp>
        <p:nvSpPr>
          <p:cNvPr id="35845" name="Прямоугольник 4"/>
          <p:cNvSpPr>
            <a:spLocks noChangeArrowheads="1"/>
          </p:cNvSpPr>
          <p:nvPr/>
        </p:nvSpPr>
        <p:spPr bwMode="auto">
          <a:xfrm>
            <a:off x="685800" y="5791200"/>
            <a:ext cx="7239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rgbClr val="002060"/>
                </a:solidFill>
              </a:rPr>
              <a:t>Хоругви</a:t>
            </a:r>
            <a:r>
              <a:rPr lang="ru-RU" sz="2400" b="1">
                <a:solidFill>
                  <a:srgbClr val="002060"/>
                </a:solidFill>
              </a:rPr>
              <a:t> </a:t>
            </a:r>
            <a:r>
              <a:rPr lang="ru-RU" sz="2400">
                <a:solidFill>
                  <a:srgbClr val="002060"/>
                </a:solidFill>
              </a:rPr>
              <a:t>– особый вид знамен с иконами, носимых на длинных шестах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lum bright="-6000"/>
          </a:blip>
          <a:srcRect/>
          <a:stretch>
            <a:fillRect/>
          </a:stretch>
        </p:blipFill>
        <p:spPr bwMode="auto">
          <a:xfrm>
            <a:off x="6156325" y="1252538"/>
            <a:ext cx="2646363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4175" y="3733800"/>
            <a:ext cx="34258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8557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7" name="Прямоугольник 2"/>
          <p:cNvSpPr>
            <a:spLocks noChangeArrowheads="1"/>
          </p:cNvSpPr>
          <p:nvPr/>
        </p:nvSpPr>
        <p:spPr bwMode="auto">
          <a:xfrm>
            <a:off x="457200" y="381000"/>
            <a:ext cx="7162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u="sng">
                <a:solidFill>
                  <a:srgbClr val="002060"/>
                </a:solidFill>
              </a:rPr>
              <a:t>Кадило (кадильница</a:t>
            </a:r>
            <a:r>
              <a:rPr lang="ru-RU" sz="2800" b="1">
                <a:solidFill>
                  <a:srgbClr val="002060"/>
                </a:solidFill>
              </a:rPr>
              <a:t>) – небольшой сосуд для благовонных курений, употребляемых при богослужении.</a:t>
            </a:r>
          </a:p>
        </p:txBody>
      </p:sp>
      <p:sp>
        <p:nvSpPr>
          <p:cNvPr id="36868" name="Прямоугольник 3"/>
          <p:cNvSpPr>
            <a:spLocks noChangeArrowheads="1"/>
          </p:cNvSpPr>
          <p:nvPr/>
        </p:nvSpPr>
        <p:spPr bwMode="auto">
          <a:xfrm>
            <a:off x="2819400" y="2967038"/>
            <a:ext cx="63246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>
                <a:solidFill>
                  <a:srgbClr val="002060"/>
                </a:solidFill>
              </a:rPr>
              <a:t>Паникадило </a:t>
            </a:r>
            <a:r>
              <a:rPr lang="ru-RU" sz="2800" b="1">
                <a:solidFill>
                  <a:srgbClr val="002060"/>
                </a:solidFill>
              </a:rPr>
              <a:t>– ( греч. – люстра) – в православном храме центральная люстра со множеством свечей или лампад</a:t>
            </a:r>
          </a:p>
        </p:txBody>
      </p:sp>
      <p:sp>
        <p:nvSpPr>
          <p:cNvPr id="36869" name="Прямоугольник 4"/>
          <p:cNvSpPr>
            <a:spLocks noChangeArrowheads="1"/>
          </p:cNvSpPr>
          <p:nvPr/>
        </p:nvSpPr>
        <p:spPr bwMode="auto">
          <a:xfrm>
            <a:off x="685800" y="6172200"/>
            <a:ext cx="2438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2060"/>
                </a:solidFill>
              </a:rPr>
              <a:t>Подсвечник.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email">
            <a:lum bright="6000"/>
          </a:blip>
          <a:srcRect/>
          <a:stretch>
            <a:fillRect/>
          </a:stretch>
        </p:blipFill>
        <p:spPr bwMode="auto">
          <a:xfrm>
            <a:off x="4876800" y="4613275"/>
            <a:ext cx="2971800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email">
            <a:lum bright="-6000"/>
          </a:blip>
          <a:srcRect/>
          <a:stretch>
            <a:fillRect/>
          </a:stretch>
        </p:blipFill>
        <p:spPr bwMode="auto">
          <a:xfrm>
            <a:off x="0" y="2501900"/>
            <a:ext cx="27432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260350"/>
            <a:ext cx="19812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571456"/>
            <a:ext cx="3714776" cy="628654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343400" y="1295400"/>
            <a:ext cx="4191000" cy="4648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rgbClr val="002060"/>
                </a:solidFill>
              </a:rPr>
              <a:t>Семисвечник</a:t>
            </a:r>
            <a:r>
              <a:rPr lang="ru-RU" sz="3200" b="1" dirty="0">
                <a:solidFill>
                  <a:srgbClr val="002060"/>
                </a:solidFill>
              </a:rPr>
              <a:t>, </a:t>
            </a:r>
            <a:r>
              <a:rPr lang="ru-RU" sz="2400" b="1" dirty="0">
                <a:solidFill>
                  <a:srgbClr val="002060"/>
                </a:solidFill>
              </a:rPr>
              <a:t>особый </a:t>
            </a:r>
            <a:r>
              <a:rPr lang="ru-RU" sz="2400" b="1" dirty="0" err="1">
                <a:solidFill>
                  <a:srgbClr val="002060"/>
                </a:solidFill>
              </a:rPr>
              <a:t>святильник</a:t>
            </a:r>
            <a:r>
              <a:rPr lang="ru-RU" sz="2400" b="1" dirty="0">
                <a:solidFill>
                  <a:srgbClr val="002060"/>
                </a:solidFill>
              </a:rPr>
              <a:t> из семи ветвей, на которых укреплены семь лампад. Число ветвей соответствует семи Таинствам Церкви: Крещение, Миропомазание,  Покаяние, Причащение, 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</a:rPr>
              <a:t>Елеосвящение, Венчание и Священство. Его свет символизирует свет Даров Святого Духа.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CC0000"/>
                </a:solidFill>
              </a:rPr>
              <a:t>Икона.</a:t>
            </a:r>
            <a:br>
              <a:rPr lang="ru-RU" smtClean="0">
                <a:solidFill>
                  <a:srgbClr val="CC0000"/>
                </a:solidFill>
              </a:rPr>
            </a:br>
            <a:endParaRPr lang="ru-RU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088" y="974725"/>
            <a:ext cx="22352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1200" y="3951288"/>
            <a:ext cx="3352800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Прямоугольник 4"/>
          <p:cNvSpPr>
            <a:spLocks noChangeArrowheads="1"/>
          </p:cNvSpPr>
          <p:nvPr/>
        </p:nvSpPr>
        <p:spPr bwMode="auto">
          <a:xfrm>
            <a:off x="3276600" y="990600"/>
            <a:ext cx="51054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От всего на свете злого   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Лес, и поле, и дома -                           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Укрывает всех Покровом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Богородица сама.</a:t>
            </a:r>
            <a:r>
              <a:rPr lang="ru-RU" sz="2800" b="1"/>
              <a:t>                                                         </a:t>
            </a:r>
          </a:p>
        </p:txBody>
      </p:sp>
      <p:sp>
        <p:nvSpPr>
          <p:cNvPr id="38918" name="Прямоугольник 5"/>
          <p:cNvSpPr>
            <a:spLocks noChangeArrowheads="1"/>
          </p:cNvSpPr>
          <p:nvPr/>
        </p:nvSpPr>
        <p:spPr bwMode="auto">
          <a:xfrm>
            <a:off x="609600" y="4038600"/>
            <a:ext cx="57912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В блистающих одеждах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Иисус Христос глядит с небес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И дарит нам надежду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800000"/>
                </a:solidFill>
              </a:rPr>
              <a:t>И веру в то, что смерти – нет.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69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ЖИВОПИСЬ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39939" name="Прямоугольник 2"/>
          <p:cNvSpPr>
            <a:spLocks noChangeArrowheads="1"/>
          </p:cNvSpPr>
          <p:nvPr/>
        </p:nvSpPr>
        <p:spPr bwMode="auto">
          <a:xfrm>
            <a:off x="457200" y="1295400"/>
            <a:ext cx="8686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</a:rPr>
              <a:t>Вид изобразительного искусства, произведения которого создаются на плоскости с помощью красок и цветных материалов 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0" y="2819400"/>
            <a:ext cx="3733800" cy="2438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</a:rPr>
              <a:t>монументальная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4876800" y="2743200"/>
            <a:ext cx="4572000" cy="228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b="1" dirty="0">
                <a:solidFill>
                  <a:schemeClr val="tx1"/>
                </a:solidFill>
              </a:rPr>
              <a:t>станковая</a:t>
            </a:r>
          </a:p>
        </p:txBody>
      </p:sp>
      <p:sp>
        <p:nvSpPr>
          <p:cNvPr id="39942" name="Прямоугольник 6"/>
          <p:cNvSpPr>
            <a:spLocks noChangeArrowheads="1"/>
          </p:cNvSpPr>
          <p:nvPr/>
        </p:nvSpPr>
        <p:spPr bwMode="auto">
          <a:xfrm>
            <a:off x="457200" y="5791200"/>
            <a:ext cx="33448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Роспись фасадов, </a:t>
            </a:r>
          </a:p>
          <a:p>
            <a:r>
              <a:rPr lang="ru-RU" sz="3200">
                <a:solidFill>
                  <a:srgbClr val="002060"/>
                </a:solidFill>
              </a:rPr>
              <a:t>стен, потолков</a:t>
            </a:r>
          </a:p>
        </p:txBody>
      </p:sp>
      <p:sp>
        <p:nvSpPr>
          <p:cNvPr id="39943" name="Прямоугольник 7"/>
          <p:cNvSpPr>
            <a:spLocks noChangeArrowheads="1"/>
          </p:cNvSpPr>
          <p:nvPr/>
        </p:nvSpPr>
        <p:spPr bwMode="auto">
          <a:xfrm>
            <a:off x="4953000" y="5334000"/>
            <a:ext cx="4191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Рукописные полотна</a:t>
            </a:r>
            <a:endParaRPr lang="en-US" sz="3200">
              <a:solidFill>
                <a:srgbClr val="002060"/>
              </a:solidFill>
            </a:endParaRPr>
          </a:p>
          <a:p>
            <a:r>
              <a:rPr lang="ru-RU" sz="3200">
                <a:solidFill>
                  <a:srgbClr val="002060"/>
                </a:solidFill>
              </a:rPr>
              <a:t>( иконы, картины)</a:t>
            </a:r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7813"/>
            <a:ext cx="8686800" cy="11699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smtClean="0">
                <a:solidFill>
                  <a:srgbClr val="0070C0"/>
                </a:solidFill>
              </a:rPr>
              <a:t>Спас Нерукотворный – одна из самых почитаемых икон Православной церкви</a:t>
            </a:r>
            <a:endParaRPr lang="ru-RU" sz="3600">
              <a:solidFill>
                <a:srgbClr val="0070C0"/>
              </a:solidFill>
            </a:endParaRPr>
          </a:p>
        </p:txBody>
      </p:sp>
      <p:pic>
        <p:nvPicPr>
          <p:cNvPr id="40963" name="Picture 2" descr="C:\Users\solodovnik\Desktop\презентация\spas_maly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24000"/>
            <a:ext cx="91440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6580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70C0"/>
                </a:solidFill>
              </a:rPr>
              <a:t>Икона есть видимый образ невидимого</a:t>
            </a:r>
            <a:r>
              <a:rPr lang="ru-RU" smtClean="0"/>
              <a:t/>
            </a:r>
            <a:br>
              <a:rPr lang="ru-RU" smtClean="0"/>
            </a:br>
            <a:r>
              <a:rPr lang="ru-RU" i="1" smtClean="0">
                <a:solidFill>
                  <a:srgbClr val="C00000"/>
                </a:solidFill>
              </a:rPr>
              <a:t>«Древнерусская икона… радостно-близкая и понятная русским людям, открывается изумлённому миру как искусство высочайших достижений человеческого духа..»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                          </a:t>
            </a:r>
            <a:r>
              <a:rPr lang="ru-RU" smtClean="0">
                <a:solidFill>
                  <a:srgbClr val="002060"/>
                </a:solidFill>
              </a:rPr>
              <a:t>И.С.Остроухов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Истоки иконописи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43011" name="Прямоугольник 2"/>
          <p:cNvSpPr>
            <a:spLocks noChangeArrowheads="1"/>
          </p:cNvSpPr>
          <p:nvPr/>
        </p:nvSpPr>
        <p:spPr bwMode="auto">
          <a:xfrm>
            <a:off x="533400" y="1219200"/>
            <a:ext cx="63246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</a:rPr>
              <a:t>Русская </a:t>
            </a:r>
            <a:r>
              <a:rPr lang="ru-RU" sz="2800" b="1">
                <a:solidFill>
                  <a:srgbClr val="002060"/>
                </a:solidFill>
                <a:hlinkClick r:id="rId2" action="ppaction://hlinkfile" tooltip="Иконопись"/>
              </a:rPr>
              <a:t>иконопись</a:t>
            </a:r>
            <a:r>
              <a:rPr lang="ru-RU" sz="2800">
                <a:solidFill>
                  <a:srgbClr val="002060"/>
                </a:solidFill>
              </a:rPr>
              <a:t> — развивавшееся в недрах православной церкви изобразительное искусство Древней Руси, начало которому было </a:t>
            </a:r>
          </a:p>
          <a:p>
            <a:r>
              <a:rPr lang="ru-RU" sz="2800">
                <a:solidFill>
                  <a:srgbClr val="002060"/>
                </a:solidFill>
              </a:rPr>
              <a:t>положено в конце X века </a:t>
            </a:r>
            <a:r>
              <a:rPr lang="ru-RU" sz="2800">
                <a:solidFill>
                  <a:srgbClr val="002060"/>
                </a:solidFill>
                <a:hlinkClick r:id="rId3" action="ppaction://hlinkfile" tooltip="Крещение Руси"/>
              </a:rPr>
              <a:t>крещением Руси</a:t>
            </a:r>
            <a:r>
              <a:rPr lang="ru-RU" sz="2800">
                <a:solidFill>
                  <a:srgbClr val="002060"/>
                </a:solidFill>
              </a:rPr>
              <a:t>. Иконопись оставалась ядром древнерусской культуры вплоть до конца XVII века, когда в петровскую эпоху была потеснена светскими видами изобразительного искусства</a:t>
            </a:r>
            <a:r>
              <a:rPr lang="ru-RU" sz="2800"/>
              <a:t>.</a:t>
            </a:r>
          </a:p>
        </p:txBody>
      </p:sp>
      <p:pic>
        <p:nvPicPr>
          <p:cNvPr id="43012" name="Picture 4" descr="Картинка 36 из 62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5575" y="1752600"/>
            <a:ext cx="263842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err="1" smtClean="0">
                <a:solidFill>
                  <a:srgbClr val="002060"/>
                </a:solidFill>
              </a:rPr>
              <a:t>Домонгольский</a:t>
            </a:r>
            <a:r>
              <a:rPr lang="ru-RU" smtClean="0">
                <a:solidFill>
                  <a:srgbClr val="002060"/>
                </a:solidFill>
              </a:rPr>
              <a:t> период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44035" name="Прямоугольник 2"/>
          <p:cNvSpPr>
            <a:spLocks noChangeArrowheads="1"/>
          </p:cNvSpPr>
          <p:nvPr/>
        </p:nvSpPr>
        <p:spPr bwMode="auto">
          <a:xfrm>
            <a:off x="457200" y="1524000"/>
            <a:ext cx="52578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Искусство иконописи пришло на Русь из Византии после принятия киевлянами </a:t>
            </a:r>
            <a:r>
              <a:rPr lang="ru-RU" sz="3200">
                <a:solidFill>
                  <a:srgbClr val="002060"/>
                </a:solidFill>
                <a:hlinkClick r:id="rId2" action="ppaction://hlinkfile" tooltip="Крещение Руси"/>
              </a:rPr>
              <a:t>крещения</a:t>
            </a:r>
            <a:r>
              <a:rPr lang="ru-RU" sz="3200">
                <a:solidFill>
                  <a:srgbClr val="002060"/>
                </a:solidFill>
              </a:rPr>
              <a:t> в 988 году при князе </a:t>
            </a:r>
            <a:r>
              <a:rPr lang="ru-RU" sz="3200">
                <a:solidFill>
                  <a:srgbClr val="002060"/>
                </a:solidFill>
                <a:hlinkClick r:id="rId3" action="ppaction://hlinkfile" tooltip="Владимир I Святославич"/>
              </a:rPr>
              <a:t>Владимире Святославиче</a:t>
            </a:r>
            <a:r>
              <a:rPr lang="ru-RU" sz="320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4036" name="Picture 2" descr="Картинка 34 из 62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1200" y="914400"/>
            <a:ext cx="3352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b="1" smtClean="0">
                <a:solidFill>
                  <a:srgbClr val="000099"/>
                </a:solidFill>
              </a:rPr>
              <a:t>греч.</a:t>
            </a:r>
            <a:r>
              <a:rPr lang="en-US" b="1" smtClean="0">
                <a:solidFill>
                  <a:srgbClr val="000099"/>
                </a:solidFill>
              </a:rPr>
              <a:t> architekton  </a:t>
            </a:r>
            <a:r>
              <a:rPr lang="ru-RU" b="1" smtClean="0">
                <a:solidFill>
                  <a:srgbClr val="000099"/>
                </a:solidFill>
              </a:rPr>
              <a:t> главный строитель</a:t>
            </a:r>
            <a:endParaRPr lang="en-US" b="1" smtClean="0">
              <a:solidFill>
                <a:srgbClr val="000099"/>
              </a:solidFill>
            </a:endParaRPr>
          </a:p>
          <a:p>
            <a:pPr eaLnBrk="1" hangingPunct="1"/>
            <a:r>
              <a:rPr lang="ru-RU" smtClean="0">
                <a:solidFill>
                  <a:srgbClr val="000099"/>
                </a:solidFill>
              </a:rPr>
              <a:t>Вид искусства, целью которого является создание зданий и сооружений, необходимых для жизни и деятельности людей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0099"/>
                </a:solidFill>
              </a:rPr>
              <a:t>АРХИТЕКТУРА</a:t>
            </a:r>
            <a:endParaRPr lang="ru-RU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Первые русские иконописцы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45059" name="Прямоугольник 2"/>
          <p:cNvSpPr>
            <a:spLocks noChangeArrowheads="1"/>
          </p:cNvSpPr>
          <p:nvPr/>
        </p:nvSpPr>
        <p:spPr bwMode="auto">
          <a:xfrm>
            <a:off x="533400" y="1371600"/>
            <a:ext cx="76962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</a:rPr>
              <a:t>Для древнерусского искусства важную роль сыграли строительство и роспись Успенского собора в </a:t>
            </a:r>
            <a:r>
              <a:rPr lang="ru-RU" sz="2400">
                <a:solidFill>
                  <a:srgbClr val="002060"/>
                </a:solidFill>
                <a:hlinkClick r:id="rId2" action="ppaction://hlinkfile" tooltip="Киево-Печерская Лавра"/>
              </a:rPr>
              <a:t>Киево-Печерском монастыре</a:t>
            </a:r>
            <a:r>
              <a:rPr lang="ru-RU" sz="2400">
                <a:solidFill>
                  <a:srgbClr val="002060"/>
                </a:solidFill>
              </a:rPr>
              <a:t>. Работы были выполнены константинопольскими мастерами в 1073-89 годах. Древняя роспись, а затем и само здание храма погибли. Однако сохранилось описание, сделанное в XVII веке, из которого ясно основное содержание росписи. Сам храм послужил образцом для строительства соборов в других городах Руси, а иконография его фресок повторялась и оказала влияние на иконопись. Выполнившие роспись иконописцы остались в монастыре, где основали иконописную школу. Из неё вышли первые известные русские иконописцы — преподобные </a:t>
            </a:r>
            <a:r>
              <a:rPr lang="ru-RU" sz="2400">
                <a:solidFill>
                  <a:srgbClr val="002060"/>
                </a:solidFill>
                <a:hlinkClick r:id="rId3" action="ppaction://hlinkfile" tooltip="Алипий Печерский"/>
              </a:rPr>
              <a:t>Алипий</a:t>
            </a:r>
            <a:r>
              <a:rPr lang="ru-RU" sz="2400">
                <a:solidFill>
                  <a:srgbClr val="002060"/>
                </a:solidFill>
              </a:rPr>
              <a:t> и </a:t>
            </a:r>
            <a:r>
              <a:rPr lang="ru-RU" sz="2400">
                <a:solidFill>
                  <a:srgbClr val="002060"/>
                </a:solidFill>
                <a:hlinkClick r:id="rId4" action="ppaction://hlinkfile" tooltip="Григорий Иконописец"/>
              </a:rPr>
              <a:t>Григорий</a:t>
            </a:r>
            <a:r>
              <a:rPr lang="ru-RU" sz="240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Особенности иконографии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4" name="Picture 14" descr="SWScan004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600200"/>
            <a:ext cx="439737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F:\Православие\Православие 1\Icons\Icons\A1-033Z3.jpg"/>
          <p:cNvPicPr>
            <a:picLocks noChangeAspect="1" noChangeArrowheads="1"/>
          </p:cNvPicPr>
          <p:nvPr/>
        </p:nvPicPr>
        <p:blipFill>
          <a:blip r:embed="rId3" r:link="rId4" cstate="email">
            <a:lum bright="18000" contrast="24000"/>
          </a:blip>
          <a:srcRect/>
          <a:stretch>
            <a:fillRect/>
          </a:stretch>
        </p:blipFill>
        <p:spPr bwMode="auto">
          <a:xfrm>
            <a:off x="5410200" y="1744663"/>
            <a:ext cx="2971800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smtClean="0">
                <a:solidFill>
                  <a:srgbClr val="002060"/>
                </a:solidFill>
              </a:rPr>
              <a:t>УМЕЮТ ЛИ ГОВОРИТЬ ИКОНЫ?</a:t>
            </a:r>
            <a:r>
              <a:rPr lang="ru-RU" smtClean="0">
                <a:solidFill>
                  <a:srgbClr val="002060"/>
                </a:solidFill>
              </a:rPr>
              <a:t/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pic>
        <p:nvPicPr>
          <p:cNvPr id="47107" name="Рисунок 2" descr="tihvins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6800" y="1295400"/>
            <a:ext cx="7391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Как создаются иконы ?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4" descr="SWScan004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752600"/>
            <a:ext cx="4386262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447800" y="1828800"/>
            <a:ext cx="35274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yrillicOld" pitchFamily="2" charset="0"/>
              </a:rPr>
              <a:t>Доска</a:t>
            </a:r>
          </a:p>
        </p:txBody>
      </p:sp>
      <p:pic>
        <p:nvPicPr>
          <p:cNvPr id="48133" name="Picture 4" descr="SWScan0043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51388" y="1828800"/>
            <a:ext cx="439261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867400" y="2209800"/>
            <a:ext cx="32766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yrillicOld" pitchFamily="2" charset="0"/>
              </a:rPr>
              <a:t>Паволока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Как создаются иконы?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49155" name="Picture 4" descr="SWScan004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600200"/>
            <a:ext cx="4392612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69975" y="2209800"/>
            <a:ext cx="18383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yrillicOld" pitchFamily="2" charset="0"/>
              </a:rPr>
              <a:t>Левкас</a:t>
            </a:r>
          </a:p>
        </p:txBody>
      </p:sp>
      <p:pic>
        <p:nvPicPr>
          <p:cNvPr id="49157" name="Picture 4" descr="SWScan0043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22825" y="1600200"/>
            <a:ext cx="43211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632450" y="2057400"/>
            <a:ext cx="21478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yrillicOld" pitchFamily="2" charset="0"/>
              </a:rPr>
              <a:t>Темпера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Как создаются иконы?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4" descr="SWScan004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600200"/>
            <a:ext cx="3810000" cy="4276725"/>
          </a:xfrm>
          <a:prstGeom prst="rect">
            <a:avLst/>
          </a:prstGeom>
          <a:noFill/>
          <a:ln w="76200">
            <a:solidFill>
              <a:srgbClr val="A50021"/>
            </a:solidFill>
            <a:miter lim="800000"/>
            <a:headEnd/>
            <a:tailEnd/>
          </a:ln>
        </p:spPr>
      </p:pic>
      <p:pic>
        <p:nvPicPr>
          <p:cNvPr id="4" name="Picture 6" descr="Валаамская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1676400"/>
            <a:ext cx="4097337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smtClean="0">
                <a:solidFill>
                  <a:srgbClr val="002060"/>
                </a:solidFill>
              </a:rPr>
              <a:t>Творцы святыни</a:t>
            </a:r>
            <a:endParaRPr lang="ru-RU" sz="5400">
              <a:solidFill>
                <a:srgbClr val="002060"/>
              </a:solidFill>
            </a:endParaRPr>
          </a:p>
        </p:txBody>
      </p:sp>
      <p:pic>
        <p:nvPicPr>
          <p:cNvPr id="51204" name="Picture 4" descr="Алипий иконописец Печерский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5800" y="2209800"/>
            <a:ext cx="7086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3600" u="sng" smtClean="0">
                <a:solidFill>
                  <a:srgbClr val="002060"/>
                </a:solidFill>
              </a:rPr>
              <a:t>1этап</a:t>
            </a:r>
            <a:r>
              <a:rPr lang="ru-RU" sz="3600" smtClean="0">
                <a:solidFill>
                  <a:srgbClr val="002060"/>
                </a:solidFill>
              </a:rPr>
              <a:t>   11-14вв  </a:t>
            </a:r>
            <a:r>
              <a:rPr lang="ru-RU" sz="3600" u="sng" smtClean="0">
                <a:solidFill>
                  <a:srgbClr val="002060"/>
                </a:solidFill>
              </a:rPr>
              <a:t>этап ученичества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2060"/>
                </a:solidFill>
              </a:rPr>
              <a:t>   «внешняя простота и лаконичность, сочетающаяся со светоносным началом пмсьма»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u="sng" smtClean="0">
                <a:solidFill>
                  <a:srgbClr val="002060"/>
                </a:solidFill>
              </a:rPr>
              <a:t>Иконописные школы: </a:t>
            </a:r>
            <a:r>
              <a:rPr lang="ru-RU" smtClean="0">
                <a:solidFill>
                  <a:srgbClr val="002060"/>
                </a:solidFill>
              </a:rPr>
              <a:t>новгородская, псковская, владимиро-суздальская, ярославская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686800" cy="788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Этапы развития русской иконописи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200" cy="4530725"/>
          </a:xfrm>
        </p:spPr>
        <p:txBody>
          <a:bodyPr/>
          <a:lstStyle/>
          <a:p>
            <a:pPr eaLnBrk="1" hangingPunct="1"/>
            <a:r>
              <a:rPr lang="ru-RU" u="sng" smtClean="0">
                <a:solidFill>
                  <a:srgbClr val="002060"/>
                </a:solidFill>
              </a:rPr>
              <a:t>2 этап   </a:t>
            </a:r>
            <a:r>
              <a:rPr lang="ru-RU" smtClean="0">
                <a:solidFill>
                  <a:srgbClr val="002060"/>
                </a:solidFill>
              </a:rPr>
              <a:t>15 век  «</a:t>
            </a:r>
            <a:r>
              <a:rPr lang="ru-RU" u="sng" smtClean="0">
                <a:solidFill>
                  <a:srgbClr val="002060"/>
                </a:solidFill>
              </a:rPr>
              <a:t>Золотой век иконописи»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2060"/>
                </a:solidFill>
              </a:rPr>
              <a:t>«Особенная мягкость, едва заметные блики света, богатство оттенков»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>
              <a:solidFill>
                <a:srgbClr val="00206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2060"/>
                </a:solidFill>
              </a:rPr>
              <a:t>Расцвет московской школы иконописи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Этапы развития русской иконописи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53252" name="Picture 2" descr="Картинка 4 из 1938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62600" y="1447800"/>
            <a:ext cx="29337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u="sng" smtClean="0">
                <a:solidFill>
                  <a:srgbClr val="002060"/>
                </a:solidFill>
              </a:rPr>
              <a:t>3 этап </a:t>
            </a:r>
            <a:r>
              <a:rPr lang="ru-RU" smtClean="0">
                <a:solidFill>
                  <a:srgbClr val="002060"/>
                </a:solidFill>
              </a:rPr>
              <a:t>16-17вв  </a:t>
            </a:r>
            <a:r>
              <a:rPr lang="ru-RU" u="sng" smtClean="0">
                <a:solidFill>
                  <a:srgbClr val="002060"/>
                </a:solidFill>
              </a:rPr>
              <a:t>усиление разнообразия местных школ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«Внешняя нарядность, многосложность, перегруженность композиций»</a:t>
            </a:r>
          </a:p>
          <a:p>
            <a:pPr eaLnBrk="1" hangingPunct="1"/>
            <a:endParaRPr lang="ru-RU" smtClean="0">
              <a:solidFill>
                <a:srgbClr val="002060"/>
              </a:solidFill>
            </a:endParaRPr>
          </a:p>
          <a:p>
            <a:pPr eaLnBrk="1" hangingPunct="1"/>
            <a:r>
              <a:rPr lang="ru-RU" u="sng" smtClean="0">
                <a:solidFill>
                  <a:srgbClr val="002060"/>
                </a:solidFill>
              </a:rPr>
              <a:t>Школы иконописи:  </a:t>
            </a:r>
            <a:r>
              <a:rPr lang="ru-RU" smtClean="0">
                <a:solidFill>
                  <a:srgbClr val="002060"/>
                </a:solidFill>
              </a:rPr>
              <a:t>строгановская, сибирская, устюжская, фряжская, вологодская, московская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Этапы развития русской иконописи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0099"/>
                </a:solidFill>
              </a:rPr>
              <a:t>Устройство крестово – купольного храма</a:t>
            </a:r>
            <a:endParaRPr lang="ru-RU" smtClean="0">
              <a:solidFill>
                <a:srgbClr val="00009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smtClean="0">
                <a:solidFill>
                  <a:srgbClr val="002060"/>
                </a:solidFill>
              </a:rPr>
              <a:t>Символичность храмовой архитектуры</a:t>
            </a:r>
            <a:endParaRPr lang="ru-RU" sz="360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2743200"/>
            <a:ext cx="2376488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4"/>
          <p:cNvSpPr>
            <a:spLocks noChangeArrowheads="1"/>
          </p:cNvSpPr>
          <p:nvPr/>
        </p:nvSpPr>
        <p:spPr bwMode="auto">
          <a:xfrm>
            <a:off x="3505200" y="2209800"/>
            <a:ext cx="48768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000" b="1">
                <a:solidFill>
                  <a:srgbClr val="000099"/>
                </a:solidFill>
              </a:rPr>
              <a:t>Купол.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endParaRPr lang="ru-RU" sz="2000" b="1">
              <a:solidFill>
                <a:srgbClr val="000099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2. Барабан.</a:t>
            </a:r>
          </a:p>
          <a:p>
            <a:pPr marL="342900" indent="-342900">
              <a:spcBef>
                <a:spcPct val="50000"/>
              </a:spcBef>
            </a:pPr>
            <a:endParaRPr lang="ru-RU" sz="2000" b="1">
              <a:solidFill>
                <a:srgbClr val="000099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3. Закомары – полукруглое завершение верхней части стены.</a:t>
            </a:r>
          </a:p>
          <a:p>
            <a:pPr marL="342900" indent="-342900">
              <a:spcBef>
                <a:spcPct val="50000"/>
              </a:spcBef>
            </a:pPr>
            <a:endParaRPr lang="ru-RU" sz="2000" b="1">
              <a:solidFill>
                <a:srgbClr val="000099"/>
              </a:solidFill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2000" b="1">
                <a:solidFill>
                  <a:srgbClr val="000099"/>
                </a:solidFill>
              </a:rPr>
              <a:t>4. Апсида – алтарный выступ,    ориентированный на восток.</a:t>
            </a: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H="1">
            <a:off x="1600200" y="2438400"/>
            <a:ext cx="198120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1905000" y="3352800"/>
            <a:ext cx="1676400" cy="1173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H="1">
            <a:off x="2514600" y="4343400"/>
            <a:ext cx="990600" cy="868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2514600" y="5638800"/>
            <a:ext cx="914400" cy="4111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u="sng" smtClean="0">
                <a:solidFill>
                  <a:srgbClr val="002060"/>
                </a:solidFill>
              </a:rPr>
              <a:t>4 этап  </a:t>
            </a:r>
            <a:r>
              <a:rPr lang="ru-RU" smtClean="0">
                <a:solidFill>
                  <a:srgbClr val="002060"/>
                </a:solidFill>
              </a:rPr>
              <a:t>18 век  </a:t>
            </a:r>
            <a:r>
              <a:rPr lang="ru-RU" u="sng" smtClean="0">
                <a:solidFill>
                  <a:srgbClr val="002060"/>
                </a:solidFill>
              </a:rPr>
              <a:t>постепенное разделение иконописи и живописи.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Этапы развития русской иконописи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55300" name="Picture 2" descr="Картинка 6 из 195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048000"/>
            <a:ext cx="30765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1" name="Picture 4" descr="Картинка 14 из 1959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72200" y="2590800"/>
            <a:ext cx="2971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 descr="Картинка 19 из 19597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76600" y="3048000"/>
            <a:ext cx="2590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800" y="990600"/>
            <a:ext cx="4191000" cy="2895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Мастера русской иконописи</a:t>
            </a:r>
            <a:r>
              <a:rPr smtClean="0">
                <a:solidFill>
                  <a:srgbClr val="002060"/>
                </a:solidFill>
              </a:rPr>
              <a:t/>
            </a:r>
            <a:br>
              <a:rPr smtClean="0">
                <a:solidFill>
                  <a:srgbClr val="002060"/>
                </a:solidFill>
              </a:rPr>
            </a:br>
            <a:r>
              <a:rPr lang="ru-RU" sz="3200" smtClean="0">
                <a:solidFill>
                  <a:srgbClr val="002060"/>
                </a:solidFill>
              </a:rPr>
              <a:t/>
            </a:r>
            <a:br>
              <a:rPr lang="ru-RU" sz="3200" smtClean="0">
                <a:solidFill>
                  <a:srgbClr val="002060"/>
                </a:solidFill>
              </a:rPr>
            </a:br>
            <a:r>
              <a:rPr lang="ru-RU" smtClean="0">
                <a:solidFill>
                  <a:srgbClr val="002060"/>
                </a:solidFill>
              </a:rPr>
              <a:t>Феофан Грек </a:t>
            </a:r>
            <a:br>
              <a:rPr lang="ru-RU" smtClean="0">
                <a:solidFill>
                  <a:srgbClr val="002060"/>
                </a:solidFill>
              </a:rPr>
            </a:br>
            <a:r>
              <a:rPr lang="ru-RU" smtClean="0">
                <a:solidFill>
                  <a:srgbClr val="002060"/>
                </a:solidFill>
              </a:rPr>
              <a:t>( 1340 – после 1405)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2" descr="C:\Users\solodovnik\Desktop\презентация\feofa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42915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324" name="Прямоугольник 6"/>
          <p:cNvSpPr>
            <a:spLocks noChangeArrowheads="1"/>
          </p:cNvSpPr>
          <p:nvPr/>
        </p:nvSpPr>
        <p:spPr bwMode="auto">
          <a:xfrm>
            <a:off x="4572000" y="4114800"/>
            <a:ext cx="4572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</a:rPr>
              <a:t>великий русский и византийский иконописец, миниатюрист и мастер монументальных фресковых росписей</a:t>
            </a:r>
            <a:r>
              <a:rPr lang="ru-RU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err="1" smtClean="0">
                <a:solidFill>
                  <a:srgbClr val="002060"/>
                </a:solidFill>
              </a:rPr>
              <a:t>Симеон</a:t>
            </a:r>
            <a:r>
              <a:rPr lang="ru-RU" smtClean="0">
                <a:solidFill>
                  <a:srgbClr val="002060"/>
                </a:solidFill>
              </a:rPr>
              <a:t> Чёрный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57347" name="Прямоугольник 2"/>
          <p:cNvSpPr>
            <a:spLocks noChangeArrowheads="1"/>
          </p:cNvSpPr>
          <p:nvPr/>
        </p:nvSpPr>
        <p:spPr bwMode="auto">
          <a:xfrm>
            <a:off x="1143000" y="1447800"/>
            <a:ext cx="6629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2060"/>
                </a:solidFill>
              </a:rPr>
              <a:t>Симеон Чёрный</a:t>
            </a:r>
            <a:r>
              <a:rPr lang="ru-RU" sz="3600">
                <a:solidFill>
                  <a:srgbClr val="002060"/>
                </a:solidFill>
              </a:rPr>
              <a:t> — иконописец в </a:t>
            </a:r>
            <a:r>
              <a:rPr lang="ru-RU" sz="3600">
                <a:solidFill>
                  <a:srgbClr val="002060"/>
                </a:solidFill>
                <a:hlinkClick r:id="rId2" action="ppaction://hlinkfile" tooltip="Москва"/>
              </a:rPr>
              <a:t>Москве</a:t>
            </a:r>
            <a:r>
              <a:rPr lang="ru-RU" sz="3600">
                <a:solidFill>
                  <a:srgbClr val="002060"/>
                </a:solidFill>
              </a:rPr>
              <a:t>.</a:t>
            </a:r>
          </a:p>
          <a:p>
            <a:r>
              <a:rPr lang="ru-RU" sz="3600">
                <a:solidFill>
                  <a:srgbClr val="002060"/>
                </a:solidFill>
              </a:rPr>
              <a:t>В </a:t>
            </a:r>
            <a:r>
              <a:rPr lang="ru-RU" sz="3600">
                <a:solidFill>
                  <a:srgbClr val="002060"/>
                </a:solidFill>
                <a:hlinkClick r:id="rId3" action="ppaction://hlinkfile" tooltip="1344"/>
              </a:rPr>
              <a:t>1344</a:t>
            </a:r>
            <a:r>
              <a:rPr lang="ru-RU" sz="3600">
                <a:solidFill>
                  <a:srgbClr val="002060"/>
                </a:solidFill>
              </a:rPr>
              <a:t> году работал в церкви Спаса, в Москве. Расписывал в </a:t>
            </a:r>
            <a:r>
              <a:rPr lang="ru-RU" sz="3600">
                <a:solidFill>
                  <a:srgbClr val="002060"/>
                </a:solidFill>
                <a:hlinkClick r:id="rId4" action="ppaction://hlinkfile" tooltip="1395"/>
              </a:rPr>
              <a:t>1395</a:t>
            </a:r>
            <a:r>
              <a:rPr lang="ru-RU" sz="3600">
                <a:solidFill>
                  <a:srgbClr val="002060"/>
                </a:solidFill>
              </a:rPr>
              <a:t> году вместе с </a:t>
            </a:r>
            <a:r>
              <a:rPr lang="ru-RU" sz="3600">
                <a:solidFill>
                  <a:srgbClr val="002060"/>
                </a:solidFill>
                <a:hlinkClick r:id="rId5" action="ppaction://hlinkfile" tooltip="Феофан Грек"/>
              </a:rPr>
              <a:t>Феофаном Греком</a:t>
            </a:r>
            <a:r>
              <a:rPr lang="ru-RU" sz="3600">
                <a:solidFill>
                  <a:srgbClr val="002060"/>
                </a:solidFill>
              </a:rPr>
              <a:t> </a:t>
            </a:r>
            <a:r>
              <a:rPr lang="ru-RU" sz="3600">
                <a:solidFill>
                  <a:srgbClr val="002060"/>
                </a:solidFill>
                <a:hlinkClick r:id="rId6" action="ppaction://hlinkfile" tooltip="Церковь Рождества Богородицы на Сенях"/>
              </a:rPr>
              <a:t>церковь Рождества Богородицы</a:t>
            </a:r>
            <a:r>
              <a:rPr lang="ru-RU" sz="3600">
                <a:solidFill>
                  <a:srgbClr val="002060"/>
                </a:solidFill>
              </a:rPr>
              <a:t> и придел Св. Лазаря в московском кремле.</a:t>
            </a:r>
          </a:p>
        </p:txBody>
      </p:sp>
    </p:spTree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err="1" smtClean="0">
                <a:solidFill>
                  <a:srgbClr val="002060"/>
                </a:solidFill>
              </a:rPr>
              <a:t>Про́хор</a:t>
            </a:r>
            <a:r>
              <a:rPr lang="ru-RU" smtClean="0">
                <a:solidFill>
                  <a:srgbClr val="002060"/>
                </a:solidFill>
              </a:rPr>
              <a:t> с Городца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58371" name="Прямоугольник 2"/>
          <p:cNvSpPr>
            <a:spLocks noChangeArrowheads="1"/>
          </p:cNvSpPr>
          <p:nvPr/>
        </p:nvSpPr>
        <p:spPr bwMode="auto">
          <a:xfrm>
            <a:off x="0" y="1219200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2060"/>
                </a:solidFill>
                <a:hlinkClick r:id="rId2" action="ppaction://hlinkfile" tooltip="Иконописец"/>
              </a:rPr>
              <a:t>иконописец</a:t>
            </a:r>
            <a:r>
              <a:rPr lang="ru-RU" sz="2400">
                <a:solidFill>
                  <a:srgbClr val="002060"/>
                </a:solidFill>
              </a:rPr>
              <a:t> </a:t>
            </a:r>
            <a:r>
              <a:rPr lang="ru-RU" sz="2400">
                <a:solidFill>
                  <a:srgbClr val="002060"/>
                </a:solidFill>
                <a:hlinkClick r:id="rId3" action="ppaction://hlinkfile" tooltip="Московская живописная школа (страница отсутствует)"/>
              </a:rPr>
              <a:t>московской живописной школы</a:t>
            </a:r>
            <a:r>
              <a:rPr lang="ru-RU" sz="2400">
                <a:solidFill>
                  <a:srgbClr val="002060"/>
                </a:solidFill>
              </a:rPr>
              <a:t> начала XV века, предполагаемый учитель </a:t>
            </a:r>
            <a:r>
              <a:rPr lang="ru-RU" sz="2400">
                <a:solidFill>
                  <a:srgbClr val="002060"/>
                </a:solidFill>
                <a:hlinkClick r:id="rId4" action="ppaction://hlinkfile" tooltip="Андрей Рублёв"/>
              </a:rPr>
              <a:t>Андрея Рублёва</a:t>
            </a:r>
            <a:r>
              <a:rPr lang="ru-RU" sz="2400">
                <a:solidFill>
                  <a:srgbClr val="002060"/>
                </a:solidFill>
              </a:rPr>
              <a:t>. Летопись называет Прохора «старцем».  Вместе с </a:t>
            </a:r>
            <a:r>
              <a:rPr lang="ru-RU" sz="2400">
                <a:solidFill>
                  <a:srgbClr val="002060"/>
                </a:solidFill>
                <a:hlinkClick r:id="rId5" action="ppaction://hlinkfile" tooltip="Феофан Грек"/>
              </a:rPr>
              <a:t>Феофаном Греком</a:t>
            </a:r>
            <a:r>
              <a:rPr lang="ru-RU" sz="2400">
                <a:solidFill>
                  <a:srgbClr val="002060"/>
                </a:solidFill>
              </a:rPr>
              <a:t> и </a:t>
            </a:r>
            <a:r>
              <a:rPr lang="ru-RU" sz="2400">
                <a:solidFill>
                  <a:srgbClr val="002060"/>
                </a:solidFill>
                <a:hlinkClick r:id="rId4" action="ppaction://hlinkfile" tooltip="Андрей Рублёв"/>
              </a:rPr>
              <a:t>Андреем Рублёвым</a:t>
            </a:r>
            <a:r>
              <a:rPr lang="ru-RU" sz="2400">
                <a:solidFill>
                  <a:srgbClr val="002060"/>
                </a:solidFill>
              </a:rPr>
              <a:t> в </a:t>
            </a:r>
            <a:r>
              <a:rPr lang="ru-RU" sz="2400">
                <a:solidFill>
                  <a:srgbClr val="002060"/>
                </a:solidFill>
                <a:hlinkClick r:id="rId6" action="ppaction://hlinkfile" tooltip="1405 год"/>
              </a:rPr>
              <a:t>1405 году</a:t>
            </a:r>
            <a:r>
              <a:rPr lang="ru-RU" sz="2400">
                <a:solidFill>
                  <a:srgbClr val="002060"/>
                </a:solidFill>
              </a:rPr>
              <a:t> участвовал в росписи </a:t>
            </a:r>
            <a:r>
              <a:rPr lang="ru-RU" sz="2400">
                <a:solidFill>
                  <a:srgbClr val="002060"/>
                </a:solidFill>
                <a:hlinkClick r:id="rId7" action="ppaction://hlinkfile" tooltip="Благовещенский собор Московского Кремля"/>
              </a:rPr>
              <a:t>Благовещенского собора</a:t>
            </a:r>
            <a:r>
              <a:rPr lang="ru-RU" sz="2400">
                <a:solidFill>
                  <a:srgbClr val="002060"/>
                </a:solidFill>
              </a:rPr>
              <a:t> </a:t>
            </a:r>
            <a:r>
              <a:rPr lang="ru-RU" sz="2400">
                <a:solidFill>
                  <a:srgbClr val="002060"/>
                </a:solidFill>
                <a:hlinkClick r:id="rId8" action="ppaction://hlinkfile" tooltip="Московский Кремль"/>
              </a:rPr>
              <a:t>Московского Кремля</a:t>
            </a:r>
            <a:r>
              <a:rPr lang="ru-RU" sz="2400">
                <a:solidFill>
                  <a:srgbClr val="002060"/>
                </a:solidFill>
              </a:rPr>
              <a:t>. Ему предположительно принадлежат иконы «Тайная вечеря», «Вознесение», ряд изображений </a:t>
            </a:r>
            <a:r>
              <a:rPr lang="ru-RU" sz="2400">
                <a:solidFill>
                  <a:srgbClr val="002060"/>
                </a:solidFill>
                <a:hlinkClick r:id="rId9" action="ppaction://hlinkfile" tooltip="Пророческий чин (страница отсутствует)"/>
              </a:rPr>
              <a:t>пророческого чина</a:t>
            </a:r>
            <a:r>
              <a:rPr lang="ru-RU" sz="2400">
                <a:solidFill>
                  <a:srgbClr val="002060"/>
                </a:solidFill>
              </a:rPr>
              <a:t>.</a:t>
            </a:r>
          </a:p>
          <a:p>
            <a:r>
              <a:rPr lang="ru-RU" sz="2400">
                <a:solidFill>
                  <a:srgbClr val="002060"/>
                </a:solidFill>
              </a:rPr>
              <a:t>Манера письма Прохора отличается живописной свободой, красивыми красочными сочетаниями, сочными бликами, быстрыми летящими движениями. Характерно им изображаются фигуры — с остренькими носами и маленькими руками, которым присущи стройность и изящество.</a:t>
            </a:r>
          </a:p>
          <a:p>
            <a:r>
              <a:rPr lang="ru-RU" sz="2400">
                <a:solidFill>
                  <a:srgbClr val="002060"/>
                </a:solidFill>
              </a:rPr>
              <a:t>Прохор выступает мастером византирующего направления, прямым продолжателем традиции учившихся у греков московских мастеров XIV века — </a:t>
            </a:r>
            <a:r>
              <a:rPr lang="ru-RU" sz="2400">
                <a:solidFill>
                  <a:srgbClr val="002060"/>
                </a:solidFill>
                <a:hlinkClick r:id="rId10" action="ppaction://hlinkfile" tooltip="Гоитан (страница отсутствует)"/>
              </a:rPr>
              <a:t>Гоитана</a:t>
            </a:r>
            <a:r>
              <a:rPr lang="ru-RU" sz="2400">
                <a:solidFill>
                  <a:srgbClr val="002060"/>
                </a:solidFill>
              </a:rPr>
              <a:t>, Семёна и Ивана.</a:t>
            </a:r>
          </a:p>
        </p:txBody>
      </p:sp>
    </p:spTree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4495800" cy="32273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Великий </a:t>
            </a:r>
            <a:r>
              <a:rPr lang="ru-RU" err="1" smtClean="0">
                <a:solidFill>
                  <a:srgbClr val="002060"/>
                </a:solidFill>
              </a:rPr>
              <a:t>иконник</a:t>
            </a:r>
            <a:r>
              <a:rPr lang="ru-RU" smtClean="0">
                <a:solidFill>
                  <a:srgbClr val="002060"/>
                </a:solidFill>
              </a:rPr>
              <a:t> </a:t>
            </a:r>
            <a:br>
              <a:rPr lang="ru-RU" smtClean="0">
                <a:solidFill>
                  <a:srgbClr val="002060"/>
                </a:solidFill>
              </a:rPr>
            </a:br>
            <a:r>
              <a:rPr lang="ru-RU" smtClean="0">
                <a:solidFill>
                  <a:srgbClr val="002060"/>
                </a:solidFill>
              </a:rPr>
              <a:t>Андрей Рублёв</a:t>
            </a:r>
            <a:br>
              <a:rPr lang="ru-RU" smtClean="0">
                <a:solidFill>
                  <a:srgbClr val="002060"/>
                </a:solidFill>
              </a:rPr>
            </a:br>
            <a:r>
              <a:rPr lang="ru-RU" smtClean="0">
                <a:solidFill>
                  <a:srgbClr val="002060"/>
                </a:solidFill>
              </a:rPr>
              <a:t>( 1370- 1430) 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2" descr="C:\Users\solodovnik\Desktop\презентация\200px-Rublev_Pau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29190" y="457200"/>
            <a:ext cx="3929090" cy="6202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9396" name="Прямоугольник 3"/>
          <p:cNvSpPr>
            <a:spLocks noChangeArrowheads="1"/>
          </p:cNvSpPr>
          <p:nvPr/>
        </p:nvSpPr>
        <p:spPr bwMode="auto">
          <a:xfrm>
            <a:off x="0" y="3200400"/>
            <a:ext cx="50292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наиболее известный и почитаемый мастер московской школы </a:t>
            </a:r>
            <a:r>
              <a:rPr lang="ru-RU" sz="2400" b="1">
                <a:solidFill>
                  <a:srgbClr val="002060"/>
                </a:solidFill>
                <a:hlinkClick r:id="rId3" action="ppaction://hlinkfile" tooltip="Иконопись"/>
              </a:rPr>
              <a:t>иконописи</a:t>
            </a:r>
            <a:r>
              <a:rPr lang="ru-RU" sz="2400" b="1">
                <a:solidFill>
                  <a:srgbClr val="002060"/>
                </a:solidFill>
              </a:rPr>
              <a:t>, книжной и монументальной живописи </a:t>
            </a:r>
            <a:r>
              <a:rPr lang="ru-RU" sz="2400" b="1">
                <a:solidFill>
                  <a:srgbClr val="002060"/>
                </a:solidFill>
                <a:hlinkClick r:id="rId4" action="ppaction://hlinkfile" tooltip="XV век"/>
              </a:rPr>
              <a:t>XV века</a:t>
            </a:r>
            <a:r>
              <a:rPr lang="ru-RU" sz="2400" b="1">
                <a:solidFill>
                  <a:srgbClr val="002060"/>
                </a:solidFill>
              </a:rPr>
              <a:t>. </a:t>
            </a:r>
            <a:r>
              <a:rPr lang="ru-RU" sz="2400" b="1">
                <a:solidFill>
                  <a:srgbClr val="002060"/>
                </a:solidFill>
                <a:hlinkClick r:id="rId5" action="ppaction://hlinkfile" tooltip="Поместный собор Русской православной церкви (1988)"/>
              </a:rPr>
              <a:t>Поместным собором</a:t>
            </a:r>
            <a:r>
              <a:rPr lang="ru-RU" sz="2400" b="1">
                <a:solidFill>
                  <a:srgbClr val="002060"/>
                </a:solidFill>
              </a:rPr>
              <a:t> </a:t>
            </a:r>
            <a:r>
              <a:rPr lang="ru-RU" sz="2400" b="1">
                <a:solidFill>
                  <a:srgbClr val="002060"/>
                </a:solidFill>
                <a:hlinkClick r:id="rId6" action="ppaction://hlinkfile" tooltip="Русская православная церковь"/>
              </a:rPr>
              <a:t>Русской православной церкви</a:t>
            </a:r>
            <a:r>
              <a:rPr lang="ru-RU" sz="2400" b="1">
                <a:solidFill>
                  <a:srgbClr val="002060"/>
                </a:solidFill>
              </a:rPr>
              <a:t> в </a:t>
            </a:r>
            <a:r>
              <a:rPr lang="ru-RU" sz="2400" b="1">
                <a:solidFill>
                  <a:srgbClr val="002060"/>
                </a:solidFill>
                <a:hlinkClick r:id="rId7" action="ppaction://hlinkfile" tooltip="1988 год"/>
              </a:rPr>
              <a:t>1988 году</a:t>
            </a:r>
            <a:r>
              <a:rPr lang="ru-RU" sz="2400" b="1">
                <a:solidFill>
                  <a:srgbClr val="002060"/>
                </a:solidFill>
              </a:rPr>
              <a:t> канонизирован в лике </a:t>
            </a:r>
            <a:r>
              <a:rPr lang="ru-RU" sz="2400" b="1">
                <a:solidFill>
                  <a:srgbClr val="002060"/>
                </a:solidFill>
                <a:hlinkClick r:id="rId8" action="ppaction://hlinkfile" tooltip="Преподобный"/>
              </a:rPr>
              <a:t>преподобного</a:t>
            </a:r>
            <a:r>
              <a:rPr lang="ru-RU" sz="2400" b="1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Дионисий  (1440- 1503)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2" descr="C:\Users\solodovnik\Desktop\презентация\ib3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447800"/>
            <a:ext cx="8429684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8557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err="1" smtClean="0">
                <a:solidFill>
                  <a:srgbClr val="002060"/>
                </a:solidFill>
              </a:rPr>
              <a:t>Симон</a:t>
            </a:r>
            <a:r>
              <a:rPr lang="ru-RU" smtClean="0">
                <a:solidFill>
                  <a:srgbClr val="002060"/>
                </a:solidFill>
              </a:rPr>
              <a:t> (Пимен) Ушаков</a:t>
            </a:r>
            <a:br>
              <a:rPr lang="ru-RU" smtClean="0">
                <a:solidFill>
                  <a:srgbClr val="002060"/>
                </a:solidFill>
              </a:rPr>
            </a:br>
            <a:r>
              <a:rPr lang="ru-RU" smtClean="0"/>
              <a:t> </a:t>
            </a:r>
            <a:r>
              <a:rPr lang="ru-RU" smtClean="0">
                <a:solidFill>
                  <a:srgbClr val="002060"/>
                </a:solidFill>
              </a:rPr>
              <a:t>(1626-1686)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61443" name="Прямоугольник 2"/>
          <p:cNvSpPr>
            <a:spLocks noChangeArrowheads="1"/>
          </p:cNvSpPr>
          <p:nvPr/>
        </p:nvSpPr>
        <p:spPr bwMode="auto">
          <a:xfrm>
            <a:off x="0" y="2133600"/>
            <a:ext cx="5334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русский. иконописец и график. Родился  и работал в Москве , возглавлял иконописную мастерскую Оружейной палаты. С 1648 находился в качестве художника на царской службе.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Даниил Чёрный(около 1350</a:t>
            </a:r>
            <a:r>
              <a:rPr smtClean="0">
                <a:solidFill>
                  <a:srgbClr val="002060"/>
                </a:solidFill>
              </a:rPr>
              <a:t>-</a:t>
            </a:r>
            <a:r>
              <a:rPr lang="ru-RU" smtClean="0">
                <a:solidFill>
                  <a:srgbClr val="002060"/>
                </a:solidFill>
              </a:rPr>
              <a:t> 1428)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62467" name="Прямоугольник 2"/>
          <p:cNvSpPr>
            <a:spLocks noChangeArrowheads="1"/>
          </p:cNvSpPr>
          <p:nvPr/>
        </p:nvSpPr>
        <p:spPr bwMode="auto">
          <a:xfrm>
            <a:off x="914400" y="1752600"/>
            <a:ext cx="7696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hlinkClick r:id="rId2" action="ppaction://hlinkfile" tooltip="Иконописец"/>
              </a:rPr>
              <a:t>иконописец</a:t>
            </a:r>
            <a:r>
              <a:rPr lang="ru-RU" sz="2400" b="1">
                <a:solidFill>
                  <a:srgbClr val="002060"/>
                </a:solidFill>
              </a:rPr>
              <a:t>, </a:t>
            </a:r>
            <a:r>
              <a:rPr lang="ru-RU" sz="2400" b="1">
                <a:solidFill>
                  <a:srgbClr val="002060"/>
                </a:solidFill>
                <a:hlinkClick r:id="rId3" action="ppaction://hlinkfile" tooltip="Монах"/>
              </a:rPr>
              <a:t>монах</a:t>
            </a:r>
            <a:r>
              <a:rPr lang="ru-RU" sz="2400" b="1">
                <a:solidFill>
                  <a:srgbClr val="002060"/>
                </a:solidFill>
              </a:rPr>
              <a:t>, современник и сотрудник </a:t>
            </a:r>
            <a:r>
              <a:rPr lang="ru-RU" sz="2400" b="1">
                <a:solidFill>
                  <a:srgbClr val="002060"/>
                </a:solidFill>
                <a:hlinkClick r:id="rId4" action="ppaction://hlinkfile" tooltip="Андрей Рублёв"/>
              </a:rPr>
              <a:t>Андрея Рублёва</a:t>
            </a:r>
            <a:r>
              <a:rPr lang="ru-RU" sz="2400" b="1">
                <a:solidFill>
                  <a:srgbClr val="002060"/>
                </a:solidFill>
              </a:rPr>
              <a:t>. Прозвище «Чёрный» известно по тексту «</a:t>
            </a:r>
            <a:r>
              <a:rPr lang="ru-RU" sz="2400" b="1">
                <a:solidFill>
                  <a:srgbClr val="002060"/>
                </a:solidFill>
                <a:hlinkClick r:id="rId5" action="ppaction://hlinkfile" tooltip="Сказание о святых иконописцах (страница отсутствует)"/>
              </a:rPr>
              <a:t>Сказания о святых иконописцах</a:t>
            </a:r>
            <a:r>
              <a:rPr lang="ru-RU" sz="2400" b="1">
                <a:solidFill>
                  <a:srgbClr val="002060"/>
                </a:solidFill>
              </a:rPr>
              <a:t>» (конец XVII — начало XVIII веков), в более ранних источниках называется просто Даниилом. Летописи свидетельствуют о росписи Даниилом и Андреем Рублёвым </a:t>
            </a:r>
            <a:r>
              <a:rPr lang="ru-RU" sz="2400" b="1">
                <a:solidFill>
                  <a:srgbClr val="002060"/>
                </a:solidFill>
                <a:hlinkClick r:id="rId6" action="ppaction://hlinkfile" tooltip="Успенский собор (Владимир)"/>
              </a:rPr>
              <a:t>Успенского собора</a:t>
            </a:r>
            <a:r>
              <a:rPr lang="ru-RU" sz="2400" b="1">
                <a:solidFill>
                  <a:srgbClr val="002060"/>
                </a:solidFill>
              </a:rPr>
              <a:t> во </a:t>
            </a:r>
            <a:r>
              <a:rPr lang="ru-RU" sz="2400" b="1">
                <a:solidFill>
                  <a:srgbClr val="002060"/>
                </a:solidFill>
                <a:hlinkClick r:id="rId7" action="ppaction://hlinkfile" tooltip="Владимир (город)"/>
              </a:rPr>
              <a:t>Владимире</a:t>
            </a:r>
            <a:r>
              <a:rPr lang="ru-RU" sz="2400" b="1">
                <a:solidFill>
                  <a:srgbClr val="002060"/>
                </a:solidFill>
              </a:rPr>
              <a:t>, причём Даниил назван первым, что может свидетельствовать о старшинстве и большей опытности Даниила. </a:t>
            </a:r>
            <a:r>
              <a:rPr lang="ru-RU" sz="2400" b="1">
                <a:solidFill>
                  <a:srgbClr val="002060"/>
                </a:solidFill>
                <a:hlinkClick r:id="rId8" action="ppaction://hlinkfile" tooltip="Иосиф Волоцкий"/>
              </a:rPr>
              <a:t>Иосиф Волоцкий</a:t>
            </a:r>
            <a:r>
              <a:rPr lang="ru-RU" sz="2400" b="1">
                <a:solidFill>
                  <a:srgbClr val="002060"/>
                </a:solidFill>
              </a:rPr>
              <a:t> называет Даниила учителем Рублёва. Погребён Даниил в </a:t>
            </a:r>
            <a:r>
              <a:rPr lang="ru-RU" sz="2400" b="1">
                <a:solidFill>
                  <a:srgbClr val="002060"/>
                </a:solidFill>
                <a:hlinkClick r:id="rId9" action="ppaction://hlinkfile" tooltip="Спасо-Андроников монастырь"/>
              </a:rPr>
              <a:t>Спасо-Андрониковом монастыре</a:t>
            </a:r>
            <a:r>
              <a:rPr lang="ru-RU" sz="2400" b="1">
                <a:solidFill>
                  <a:srgbClr val="002060"/>
                </a:solidFill>
              </a:rPr>
              <a:t>, где недавно были обнаружены, вероятно, его останки.</a:t>
            </a:r>
          </a:p>
        </p:txBody>
      </p:sp>
    </p:spTree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Современные иконописцы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63491" name="Прямоугольник 2"/>
          <p:cNvSpPr>
            <a:spLocks noChangeArrowheads="1"/>
          </p:cNvSpPr>
          <p:nvPr/>
        </p:nvSpPr>
        <p:spPr bwMode="auto">
          <a:xfrm>
            <a:off x="457200" y="1720850"/>
            <a:ext cx="8153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</a:rPr>
              <a:t>Архимандрит Зинон</a:t>
            </a:r>
            <a:r>
              <a:rPr lang="ru-RU" sz="2800">
                <a:solidFill>
                  <a:srgbClr val="002060"/>
                </a:solidFill>
              </a:rPr>
              <a:t> (в миру </a:t>
            </a:r>
            <a:r>
              <a:rPr lang="ru-RU" sz="2800" b="1">
                <a:solidFill>
                  <a:srgbClr val="002060"/>
                </a:solidFill>
              </a:rPr>
              <a:t>Владимир Михайлович Теодор</a:t>
            </a:r>
            <a:r>
              <a:rPr lang="en-US" sz="2800" b="1" baseline="30000">
                <a:solidFill>
                  <a:srgbClr val="002060"/>
                </a:solidFill>
              </a:rPr>
              <a:t>)</a:t>
            </a:r>
            <a:r>
              <a:rPr lang="ru-RU" sz="2800">
                <a:solidFill>
                  <a:srgbClr val="002060"/>
                </a:solidFill>
              </a:rPr>
              <a:t> род. </a:t>
            </a:r>
            <a:r>
              <a:rPr lang="ru-RU" sz="2800">
                <a:solidFill>
                  <a:srgbClr val="002060"/>
                </a:solidFill>
                <a:hlinkClick r:id="rId2" action="ppaction://hlinkfile" tooltip="1953"/>
              </a:rPr>
              <a:t>1953</a:t>
            </a:r>
            <a:r>
              <a:rPr lang="ru-RU" sz="2800">
                <a:solidFill>
                  <a:srgbClr val="002060"/>
                </a:solidFill>
              </a:rPr>
              <a:t>, </a:t>
            </a:r>
            <a:r>
              <a:rPr lang="ru-RU" sz="2800">
                <a:solidFill>
                  <a:srgbClr val="002060"/>
                </a:solidFill>
                <a:hlinkClick r:id="rId3" action="ppaction://hlinkfile" tooltip="Первомайск (Николаевская область)"/>
              </a:rPr>
              <a:t>Первомайск</a:t>
            </a:r>
            <a:r>
              <a:rPr lang="ru-RU" sz="2800">
                <a:solidFill>
                  <a:srgbClr val="002060"/>
                </a:solidFill>
              </a:rPr>
              <a:t>, </a:t>
            </a:r>
            <a:r>
              <a:rPr lang="ru-RU" sz="2800">
                <a:solidFill>
                  <a:srgbClr val="002060"/>
                </a:solidFill>
                <a:hlinkClick r:id="rId4" action="ppaction://hlinkfile" tooltip="Николаевская область"/>
              </a:rPr>
              <a:t>Николаевская область</a:t>
            </a:r>
            <a:r>
              <a:rPr lang="ru-RU" sz="2800">
                <a:solidFill>
                  <a:srgbClr val="002060"/>
                </a:solidFill>
              </a:rPr>
              <a:t>, </a:t>
            </a:r>
            <a:r>
              <a:rPr lang="ru-RU" sz="2800">
                <a:solidFill>
                  <a:srgbClr val="002060"/>
                </a:solidFill>
                <a:hlinkClick r:id="rId5" action="ppaction://hlinkfile" tooltip="Украина"/>
              </a:rPr>
              <a:t>Украина</a:t>
            </a:r>
            <a:r>
              <a:rPr lang="ru-RU" sz="2800">
                <a:solidFill>
                  <a:srgbClr val="002060"/>
                </a:solidFill>
              </a:rPr>
              <a:t>) — </a:t>
            </a:r>
            <a:r>
              <a:rPr lang="ru-RU" sz="2800">
                <a:solidFill>
                  <a:srgbClr val="002060"/>
                </a:solidFill>
                <a:hlinkClick r:id="rId6" action="ppaction://hlinkfile" tooltip="Архимандрит"/>
              </a:rPr>
              <a:t>архимандрит</a:t>
            </a:r>
            <a:r>
              <a:rPr lang="ru-RU" sz="2800">
                <a:solidFill>
                  <a:srgbClr val="002060"/>
                </a:solidFill>
              </a:rPr>
              <a:t> </a:t>
            </a:r>
            <a:r>
              <a:rPr lang="ru-RU" sz="2800">
                <a:solidFill>
                  <a:srgbClr val="002060"/>
                </a:solidFill>
                <a:hlinkClick r:id="rId7" action="ppaction://hlinkfile" tooltip="РПЦ"/>
              </a:rPr>
              <a:t>Русской православной церкви</a:t>
            </a:r>
            <a:r>
              <a:rPr lang="ru-RU" sz="2800">
                <a:solidFill>
                  <a:srgbClr val="002060"/>
                </a:solidFill>
              </a:rPr>
              <a:t>, современный иконописец, один из самых авторитетных мастеров современной русской иконописи, строго придерживающийся древних византийских традиций живописи. В </a:t>
            </a:r>
            <a:r>
              <a:rPr lang="ru-RU" sz="2800">
                <a:solidFill>
                  <a:srgbClr val="002060"/>
                </a:solidFill>
                <a:hlinkClick r:id="rId8" action="ppaction://hlinkfile" tooltip="1995 год"/>
              </a:rPr>
              <a:t>1995 году</a:t>
            </a:r>
            <a:r>
              <a:rPr lang="ru-RU" sz="2800">
                <a:solidFill>
                  <a:srgbClr val="002060"/>
                </a:solidFill>
              </a:rPr>
              <a:t> за вклад в церковное искусство первым из церковных деятелей получил </a:t>
            </a:r>
            <a:r>
              <a:rPr lang="ru-RU" sz="2800">
                <a:solidFill>
                  <a:srgbClr val="002060"/>
                </a:solidFill>
                <a:hlinkClick r:id="rId9" action="ppaction://hlinkfile" tooltip="Государственная премия Российской Федерации"/>
              </a:rPr>
              <a:t>Государственную премию России</a:t>
            </a:r>
            <a:endParaRPr lang="ru-RU" sz="28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686800" cy="18557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smtClean="0">
                <a:solidFill>
                  <a:srgbClr val="002060"/>
                </a:solidFill>
              </a:rPr>
              <a:t>Иконописец священник Андрей Давыдов. </a:t>
            </a:r>
            <a:r>
              <a:rPr lang="ru-RU" smtClean="0"/>
              <a:t/>
            </a:r>
            <a:br>
              <a:rPr lang="ru-RU" smtClean="0"/>
            </a:br>
            <a:endParaRPr lang="ru-RU"/>
          </a:p>
        </p:txBody>
      </p:sp>
      <p:pic>
        <p:nvPicPr>
          <p:cNvPr id="64515" name="Picture 2" descr="Картинка 14 из 91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95400" y="1676400"/>
            <a:ext cx="6934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lum bright="-30000" contrast="-30000"/>
          </a:blip>
          <a:srcRect/>
          <a:stretch>
            <a:fillRect/>
          </a:stretch>
        </p:blipFill>
        <p:spPr>
          <a:xfrm>
            <a:off x="0" y="1371600"/>
            <a:ext cx="2162175" cy="2981325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77813"/>
            <a:ext cx="3657600" cy="3532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smtClean="0">
                <a:solidFill>
                  <a:srgbClr val="800000"/>
                </a:solidFill>
              </a:rPr>
              <a:t>Среди дубравы                Блестит крестами                   Храм пятиглавый                          С колоколами.</a:t>
            </a:r>
            <a:r>
              <a:rPr lang="ru-RU" sz="3200" smtClean="0"/>
              <a:t>       </a:t>
            </a:r>
            <a:br>
              <a:rPr lang="ru-RU" sz="3200" smtClean="0"/>
            </a:br>
            <a:endParaRPr lang="ru-RU" sz="320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5963" y="908050"/>
            <a:ext cx="2736850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24525" y="3933825"/>
            <a:ext cx="280828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24075" y="4005263"/>
            <a:ext cx="2663825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Шедевры русской иконописи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65539" name="Picture 4" descr="Картинка 24 из 22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1447800"/>
            <a:ext cx="7010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6563" name="Picture 2" descr="Картинка 25 из 227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0"/>
            <a:ext cx="8686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Прямоугольник 3"/>
          <p:cNvSpPr>
            <a:spLocks noChangeArrowheads="1"/>
          </p:cNvSpPr>
          <p:nvPr/>
        </p:nvSpPr>
        <p:spPr bwMode="auto">
          <a:xfrm>
            <a:off x="2971800" y="5867400"/>
            <a:ext cx="3846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Успение. Около 1392</a:t>
            </a:r>
          </a:p>
        </p:txBody>
      </p:sp>
    </p:spTree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220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Икона   и   картина  на религиозную тему – это тождество  или…?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3" name="Picture 2" descr="C:\Users\solodovnik\Desktop\презентация\180px-Feofan_Donskaj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938" y="2133600"/>
            <a:ext cx="4132262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solodovnik\Desktop\презентация\madonn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2667000"/>
            <a:ext cx="3757638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1000" y="2209800"/>
            <a:ext cx="3997325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n w="11430"/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ДОНСКАЯ БОГОМАТЕРЬ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43400" y="1981201"/>
            <a:ext cx="5486400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sz="2400" b="1" dirty="0">
                <a:ln w="11430"/>
                <a:solidFill>
                  <a:srgbClr val="0000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onsole" pitchFamily="49" charset="0"/>
              </a:rPr>
              <a:t>            </a:t>
            </a:r>
            <a:r>
              <a:rPr lang="ru-RU" sz="2400" b="1" dirty="0">
                <a:ln w="11430"/>
                <a:solidFill>
                  <a:srgbClr val="000099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Lucida Console" pitchFamily="49" charset="0"/>
              </a:rPr>
              <a:t>МАДОННА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0704" y="357166"/>
            <a:ext cx="3780296" cy="5967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572000" y="381000"/>
            <a:ext cx="4191000" cy="63706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Отделяет алтарь от основного храма иконостас (от греч. слов «изображение» и «место стояния») – перегородка с иконами. Он символизирует образ Небесной Церкви во главе с Иисусом Христом. 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</a:rPr>
              <a:t>           Иконостас обращён иконами к средней части храма, где стоят молящиеся. Таким образом, во время Богослужений верующие как бы стоят лицом к лицу с небожителями, таинственно присутствующими в образах иконостаса.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635" name="Прямоугольник 2"/>
          <p:cNvSpPr>
            <a:spLocks noChangeArrowheads="1"/>
          </p:cNvSpPr>
          <p:nvPr/>
        </p:nvSpPr>
        <p:spPr bwMode="auto">
          <a:xfrm>
            <a:off x="0" y="762000"/>
            <a:ext cx="40386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</a:rPr>
              <a:t>Иконоста́с</a:t>
            </a:r>
            <a:r>
              <a:rPr lang="ru-RU" sz="2800">
                <a:solidFill>
                  <a:srgbClr val="002060"/>
                </a:solidFill>
              </a:rPr>
              <a:t> (ср.-</a:t>
            </a:r>
            <a:r>
              <a:rPr lang="ru-RU" sz="2800">
                <a:solidFill>
                  <a:srgbClr val="002060"/>
                </a:solidFill>
                <a:hlinkClick r:id="rId2" tooltip="Греческий язык"/>
              </a:rPr>
              <a:t>греч.</a:t>
            </a:r>
            <a:r>
              <a:rPr lang="ru-RU" sz="2800">
                <a:solidFill>
                  <a:srgbClr val="002060"/>
                </a:solidFill>
              </a:rPr>
              <a:t> </a:t>
            </a:r>
            <a:r>
              <a:rPr lang="el-GR" sz="2800">
                <a:solidFill>
                  <a:srgbClr val="002060"/>
                </a:solidFill>
              </a:rPr>
              <a:t>εἰκονοστάσιον</a:t>
            </a:r>
            <a:r>
              <a:rPr lang="ru-RU" sz="2800">
                <a:solidFill>
                  <a:srgbClr val="002060"/>
                </a:solidFill>
              </a:rPr>
              <a:t>) — алтарная преграда, более или менее сплошная, от северной до южной стены </a:t>
            </a:r>
            <a:r>
              <a:rPr lang="ru-RU" sz="2800">
                <a:solidFill>
                  <a:srgbClr val="002060"/>
                </a:solidFill>
                <a:hlinkClick r:id="rId3" tooltip="Православный храм"/>
              </a:rPr>
              <a:t>храма</a:t>
            </a:r>
            <a:r>
              <a:rPr lang="ru-RU" sz="2800">
                <a:solidFill>
                  <a:srgbClr val="002060"/>
                </a:solidFill>
              </a:rPr>
              <a:t>, состоящая из нескольких рядов упорядоченно размещённых </a:t>
            </a:r>
            <a:r>
              <a:rPr lang="ru-RU" sz="2800">
                <a:solidFill>
                  <a:srgbClr val="002060"/>
                </a:solidFill>
                <a:hlinkClick r:id="rId4" tooltip="Икона"/>
              </a:rPr>
              <a:t>икон</a:t>
            </a:r>
            <a:r>
              <a:rPr lang="ru-RU" sz="2800">
                <a:solidFill>
                  <a:srgbClr val="002060"/>
                </a:solidFill>
              </a:rPr>
              <a:t>, отделяющая </a:t>
            </a:r>
            <a:r>
              <a:rPr lang="ru-RU" sz="2800">
                <a:solidFill>
                  <a:srgbClr val="002060"/>
                </a:solidFill>
                <a:hlinkClick r:id="rId5" tooltip="Алтарь"/>
              </a:rPr>
              <a:t>алтарную</a:t>
            </a:r>
            <a:r>
              <a:rPr lang="ru-RU" sz="2800">
                <a:solidFill>
                  <a:srgbClr val="002060"/>
                </a:solidFill>
              </a:rPr>
              <a:t> часть православного храма от остального помещения.</a:t>
            </a:r>
          </a:p>
        </p:txBody>
      </p:sp>
      <p:pic>
        <p:nvPicPr>
          <p:cNvPr id="69636" name="Picture 7" descr="79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19600" y="0"/>
            <a:ext cx="4606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659" name="Прямоугольник 2"/>
          <p:cNvSpPr>
            <a:spLocks noChangeArrowheads="1"/>
          </p:cNvSpPr>
          <p:nvPr/>
        </p:nvSpPr>
        <p:spPr bwMode="auto">
          <a:xfrm>
            <a:off x="381000" y="0"/>
            <a:ext cx="87630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002060"/>
                </a:solidFill>
              </a:rPr>
              <a:t>Если алтарь – часть храма, где совершается величайшее Таинство пресуществления хлеба и вина в Тело и Кровь Христову, сравнивать с миром горним, то иконостас, лики которого смотрят на молящихся, является образным – в линиях и красках – выражением этого мира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Царские врата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71683" name="Прямоугольник 2"/>
          <p:cNvSpPr>
            <a:spLocks noChangeArrowheads="1"/>
          </p:cNvSpPr>
          <p:nvPr/>
        </p:nvSpPr>
        <p:spPr bwMode="auto">
          <a:xfrm>
            <a:off x="533400" y="1524000"/>
            <a:ext cx="38862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solidFill>
                  <a:srgbClr val="002060"/>
                </a:solidFill>
              </a:rPr>
              <a:t>Над Царскими вратами помещают икону </a:t>
            </a:r>
            <a:r>
              <a:rPr lang="ru-RU" sz="4000" u="sng">
                <a:solidFill>
                  <a:srgbClr val="002060"/>
                </a:solidFill>
              </a:rPr>
              <a:t>«Тайная вечеря», </a:t>
            </a:r>
            <a:r>
              <a:rPr lang="ru-RU" sz="4000">
                <a:solidFill>
                  <a:srgbClr val="002060"/>
                </a:solidFill>
              </a:rPr>
              <a:t>как символ таинства Евхаристиина</a:t>
            </a:r>
          </a:p>
        </p:txBody>
      </p:sp>
      <p:pic>
        <p:nvPicPr>
          <p:cNvPr id="71684" name="Picture 7" descr="756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725" y="1484313"/>
            <a:ext cx="29654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Царские врата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72707" name="Picture 7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0" y="1557338"/>
            <a:ext cx="3141663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8" name="Прямоугольник 3"/>
          <p:cNvSpPr>
            <a:spLocks noChangeArrowheads="1"/>
          </p:cNvSpPr>
          <p:nvPr/>
        </p:nvSpPr>
        <p:spPr bwMode="auto">
          <a:xfrm>
            <a:off x="381000" y="1295400"/>
            <a:ext cx="44958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На самих вратах – «Благовещение» и изображения святых евангелистов. Иногда на Царских вратах изображают иконы Василия Великого и Иоанна Златоуста – создателей Божественной Литургии.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152400"/>
            <a:ext cx="65532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Царские врата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73731" name="Picture 11" descr="gallery_file_95_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1125538"/>
            <a:ext cx="1639888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18" descr="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1268413"/>
            <a:ext cx="3886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7" descr="icns-trock-vrata-max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80288" y="1125538"/>
            <a:ext cx="145573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16" descr="VasiliyBlazhenny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08850" y="4005263"/>
            <a:ext cx="1639888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24" descr="112832778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3933825"/>
            <a:ext cx="1576387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Праотеческий ряд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74755" name="Picture 8" descr="Dsc05043b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70463" y="1412875"/>
            <a:ext cx="4173537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Прямоугольник 3"/>
          <p:cNvSpPr>
            <a:spLocks noChangeArrowheads="1"/>
          </p:cNvSpPr>
          <p:nvPr/>
        </p:nvSpPr>
        <p:spPr bwMode="auto">
          <a:xfrm>
            <a:off x="457200" y="1219200"/>
            <a:ext cx="44958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Первый – праотеческий, располагается под крестом, в самом верху. Это образ Церкви ветхозаветной, еще не получившей Закон. Здесь изображены праотцы от Адама до Моисея. В центре этого ряда икона «Троица Ветхозаветная» – символ предвечного совета Святой Троицы о самопожертвовании Бога Слова во искупление грехопадения человеческого. Икона «Гостеприимство Авраама» (или «Явление Аврааму у дуба Мамврийского»), которая также помещается в центре праотеческого ряда, имеет другой богословский смысл – это договор, заключенный Богом с человеком.</a:t>
            </a:r>
            <a:r>
              <a:rPr lang="ru-RU" sz="2000" b="1"/>
              <a:t/>
            </a:r>
            <a:br>
              <a:rPr lang="ru-RU" sz="2000" b="1"/>
            </a:br>
            <a:endParaRPr lang="ru-RU" sz="2000" b="1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err="1" smtClean="0">
                <a:solidFill>
                  <a:srgbClr val="002060"/>
                </a:solidFill>
              </a:rPr>
              <a:t>Многоглавие</a:t>
            </a:r>
            <a:r>
              <a:rPr lang="ru-RU" i="1" smtClean="0">
                <a:solidFill>
                  <a:srgbClr val="002060"/>
                </a:solidFill>
              </a:rPr>
              <a:t> </a:t>
            </a:r>
            <a:r>
              <a:rPr i="1" smtClean="0">
                <a:solidFill>
                  <a:srgbClr val="002060"/>
                </a:solidFill>
              </a:rPr>
              <a:t>   </a:t>
            </a:r>
            <a:r>
              <a:rPr lang="ru-RU" i="1" smtClean="0">
                <a:solidFill>
                  <a:srgbClr val="002060"/>
                </a:solidFill>
              </a:rPr>
              <a:t>храмов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1267" name="Рисунок 2" descr="книга и карандаш.wm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0"/>
            <a:ext cx="1066800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609600" y="1447800"/>
            <a:ext cx="807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990033"/>
                </a:solidFill>
              </a:rPr>
              <a:t> </a:t>
            </a:r>
            <a:r>
              <a:rPr lang="ru-RU" sz="3200" b="1">
                <a:solidFill>
                  <a:srgbClr val="990033"/>
                </a:solidFill>
              </a:rPr>
              <a:t>Количество глав храма раскрывает в числовой символике иерархию устроения небесной Церкви.</a:t>
            </a:r>
            <a:endParaRPr lang="ru-RU" sz="3200" b="1"/>
          </a:p>
        </p:txBody>
      </p:sp>
      <p:pic>
        <p:nvPicPr>
          <p:cNvPr id="11269" name="Picture 4" descr="Макарьев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200400"/>
            <a:ext cx="2743200" cy="3657600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1270" name="Picture 6" descr="Церковь Андрея Пнрвозванного в Киеве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87675" y="3352800"/>
            <a:ext cx="3048000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5" descr="Троицкий собор  женского монастыря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3663" y="3644900"/>
            <a:ext cx="2289175" cy="1576388"/>
          </a:xfrm>
          <a:prstGeom prst="rect">
            <a:avLst/>
          </a:prstGeom>
          <a:noFill/>
          <a:ln w="1587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0"/>
            <a:ext cx="8229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Пророческий ряд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75779" name="Прямоугольник 2"/>
          <p:cNvSpPr>
            <a:spLocks noChangeArrowheads="1"/>
          </p:cNvSpPr>
          <p:nvPr/>
        </p:nvSpPr>
        <p:spPr bwMode="auto">
          <a:xfrm>
            <a:off x="381000" y="1447800"/>
            <a:ext cx="5105400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002060"/>
                </a:solidFill>
              </a:rPr>
              <a:t>Второй ряд – пророческий. Это Церковь, уже получившая Закон и через пророков возвещающая о Богородице, от которой воплотится Христос. Именно поэтому в центре этого ряда находится икона </a:t>
            </a:r>
            <a:r>
              <a:rPr lang="ru-RU" sz="2800" b="1" i="1">
                <a:solidFill>
                  <a:srgbClr val="002060"/>
                </a:solidFill>
              </a:rPr>
              <a:t>«Знамение», изображающая Божию Матерь с воздетыми в молении руками и с Богомладенцем в лоне</a:t>
            </a:r>
            <a:r>
              <a:rPr lang="ru-RU" sz="2800" b="1" i="1">
                <a:solidFill>
                  <a:srgbClr val="A50021"/>
                </a:solidFill>
              </a:rPr>
              <a:t>.</a:t>
            </a:r>
            <a:br>
              <a:rPr lang="ru-RU" sz="2800" b="1" i="1">
                <a:solidFill>
                  <a:srgbClr val="A50021"/>
                </a:solidFill>
              </a:rPr>
            </a:br>
            <a:r>
              <a:rPr lang="ru-RU" sz="2800" b="1"/>
              <a:t/>
            </a:r>
            <a:br>
              <a:rPr lang="ru-RU" sz="2800" b="1"/>
            </a:br>
            <a:endParaRPr lang="ru-RU" sz="2800" b="1"/>
          </a:p>
        </p:txBody>
      </p:sp>
      <p:pic>
        <p:nvPicPr>
          <p:cNvPr id="75780" name="Picture 12" descr="Kolic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10200" y="1196975"/>
            <a:ext cx="3390900" cy="538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11" descr="Оранта (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3400" y="0"/>
            <a:ext cx="138271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0" y="152400"/>
            <a:ext cx="61722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Пророческий ряд</a:t>
            </a:r>
            <a:r>
              <a:rPr lang="ru-RU" smtClean="0">
                <a:solidFill>
                  <a:srgbClr val="002060"/>
                </a:solidFill>
              </a:rPr>
              <a:t/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pic>
        <p:nvPicPr>
          <p:cNvPr id="76803" name="Picture 7" descr="Царь Давид из проро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88913"/>
            <a:ext cx="1335087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Прямоугольник 3"/>
          <p:cNvSpPr>
            <a:spLocks noChangeArrowheads="1"/>
          </p:cNvSpPr>
          <p:nvPr/>
        </p:nvSpPr>
        <p:spPr bwMode="auto">
          <a:xfrm>
            <a:off x="381000" y="1752600"/>
            <a:ext cx="87630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2060"/>
                </a:solidFill>
              </a:rPr>
              <a:t>В нем помещены иконы </a:t>
            </a:r>
            <a:r>
              <a:rPr lang="ru-RU" sz="2400" b="1">
                <a:solidFill>
                  <a:srgbClr val="002060"/>
                </a:solidFill>
                <a:hlinkClick r:id="rId3" tooltip="Ветхий Завет"/>
              </a:rPr>
              <a:t>ветхозаветных</a:t>
            </a:r>
            <a:r>
              <a:rPr lang="ru-RU" sz="2400" b="1">
                <a:solidFill>
                  <a:srgbClr val="002060"/>
                </a:solidFill>
              </a:rPr>
              <a:t> пророков со свитками в руках, где написаны цитаты их пророчеств.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2060"/>
                </a:solidFill>
              </a:rPr>
              <a:t>    Здесь изображаются не только авторы пророческих книг, но и цари Давид, Соломон, Илья пророк и другие люди, связанные с предвестием рождения Христа. Иногда в руках у пророков изображаются приводимые ими символы и атрибуты их пророчеств (например, у Даниила - камень, самостоятельно оторвавшийся от горы как образ Христа родившегося от Девы, у Гедеона орошенное росою руно, серп у Захарии, у Иезекииля затворенные врата храма).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2060"/>
                </a:solidFill>
              </a:rPr>
              <a:t>     В центре ряда обычно икона Богоматери Знамение, «заключающая в лоне Своем образ родившагося от Нея Сына», или Богоматерь с Младенцем на престоле (в зависимости от того, поясные или ростовые изображения пророков).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002060"/>
                </a:solidFill>
              </a:rPr>
              <a:t>    Количество изображаемых пророков может варьироваться в зависимости от размеров ряда.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1628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Праздничный ряд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77827" name="Picture 11" descr="03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3" y="1196975"/>
            <a:ext cx="28543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9" descr="image0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5157788"/>
            <a:ext cx="4038600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Прямоугольник 4"/>
          <p:cNvSpPr>
            <a:spLocks noChangeArrowheads="1"/>
          </p:cNvSpPr>
          <p:nvPr/>
        </p:nvSpPr>
        <p:spPr bwMode="auto">
          <a:xfrm>
            <a:off x="533400" y="1143000"/>
            <a:ext cx="47244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2060"/>
                </a:solidFill>
              </a:rPr>
              <a:t>Третий – праздничный</a:t>
            </a:r>
            <a:r>
              <a:rPr lang="ru-RU" sz="3600">
                <a:solidFill>
                  <a:srgbClr val="002060"/>
                </a:solidFill>
              </a:rPr>
              <a:t> – ряд повествует о событиях времени новозаветного: от Рождества Богородицы до Крестовоздвижения.</a:t>
            </a:r>
            <a:br>
              <a:rPr lang="ru-RU" sz="3600">
                <a:solidFill>
                  <a:srgbClr val="002060"/>
                </a:solidFill>
              </a:rPr>
            </a:br>
            <a:endParaRPr lang="ru-RU" sz="36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152400"/>
            <a:ext cx="6324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err="1" smtClean="0">
                <a:solidFill>
                  <a:srgbClr val="002060"/>
                </a:solidFill>
              </a:rPr>
              <a:t>Деисусный</a:t>
            </a:r>
            <a:r>
              <a:rPr lang="ru-RU" i="1" smtClean="0">
                <a:solidFill>
                  <a:srgbClr val="002060"/>
                </a:solidFill>
              </a:rPr>
              <a:t> ряд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78851" name="Picture 7" descr="lg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2950" y="981075"/>
            <a:ext cx="1835150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9" descr="Dsc05043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708275"/>
            <a:ext cx="24034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3" name="Прямоугольник 4"/>
          <p:cNvSpPr>
            <a:spLocks noChangeArrowheads="1"/>
          </p:cNvSpPr>
          <p:nvPr/>
        </p:nvSpPr>
        <p:spPr bwMode="auto">
          <a:xfrm>
            <a:off x="381000" y="1295400"/>
            <a:ext cx="403860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u="sng">
                <a:solidFill>
                  <a:srgbClr val="002060"/>
                </a:solidFill>
              </a:rPr>
              <a:t>Четвертый, деисусный (или по-другому деисисный) чин </a:t>
            </a:r>
            <a:r>
              <a:rPr lang="ru-RU" sz="2400" b="1">
                <a:solidFill>
                  <a:srgbClr val="002060"/>
                </a:solidFill>
              </a:rPr>
              <a:t>– это моление всей Церкви ко Христу; моление, которое происходит сейчас и которое завершится на Страшном суде. </a:t>
            </a:r>
            <a:r>
              <a:rPr lang="ru-RU" sz="2400" b="1" i="1">
                <a:solidFill>
                  <a:srgbClr val="002060"/>
                </a:solidFill>
              </a:rPr>
              <a:t>В центре – икона «Спас в силах»,</a:t>
            </a:r>
            <a:r>
              <a:rPr lang="ru-RU" sz="2400" b="1">
                <a:solidFill>
                  <a:srgbClr val="002060"/>
                </a:solidFill>
              </a:rPr>
              <a:t> представляющая Христа, как грозного судию всего мироздания; слева и справа – изображения Пресвятой Богородицы, святого Иоанна Предтечи, архангелов, апостолов и святых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152400"/>
            <a:ext cx="60960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Местный ряд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79875" name="Picture 9" descr="Собор Сергия Радонежского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8200" y="1219200"/>
            <a:ext cx="421005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Прямоугольник 3"/>
          <p:cNvSpPr>
            <a:spLocks noChangeArrowheads="1"/>
          </p:cNvSpPr>
          <p:nvPr/>
        </p:nvSpPr>
        <p:spPr bwMode="auto">
          <a:xfrm>
            <a:off x="381000" y="1219200"/>
            <a:ext cx="4191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>
                <a:solidFill>
                  <a:srgbClr val="002060"/>
                </a:solidFill>
              </a:rPr>
              <a:t>В следующем, местном ряду, расположены иконы Спасителя и Богоматери (по сторонам от Царских врат), далее на Северных и Южных вратах – изображения архангелов или святых диаконов. Храмовая икона – икона праздника или святого, в честь которого освящен храм, всегда находится справа от иконы Спасителя (для стоящего лицом к алтарю), сразу за Южными вратами.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152400"/>
            <a:ext cx="64770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mtClean="0">
                <a:solidFill>
                  <a:srgbClr val="002060"/>
                </a:solidFill>
              </a:rPr>
              <a:t>Завершение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80899" name="Picture 12" descr="ik_05_crucifixion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27688" y="1447800"/>
            <a:ext cx="3516312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Прямоугольник 3"/>
          <p:cNvSpPr>
            <a:spLocks noChangeArrowheads="1"/>
          </p:cNvSpPr>
          <p:nvPr/>
        </p:nvSpPr>
        <p:spPr bwMode="auto">
          <a:xfrm>
            <a:off x="457200" y="1219200"/>
            <a:ext cx="4724400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>
                <a:solidFill>
                  <a:srgbClr val="002060"/>
                </a:solidFill>
              </a:rPr>
              <a:t>Завершается иконостас крестом или иконой Распятия (так же в форме креста). Иногда по сторонам креста ставятся иконы предстоящих, как на обычной иконе Распятия: Богоматерь, Иоанн Богослов и даже иногда </a:t>
            </a:r>
            <a:r>
              <a:rPr lang="ru-RU" sz="3200" b="1">
                <a:solidFill>
                  <a:srgbClr val="002060"/>
                </a:solidFill>
                <a:hlinkClick r:id="rId3" tooltip="Жены-мироносицы"/>
              </a:rPr>
              <a:t>жены-мироносицы</a:t>
            </a:r>
            <a:r>
              <a:rPr lang="ru-RU" sz="3200" b="1">
                <a:solidFill>
                  <a:srgbClr val="002060"/>
                </a:solidFill>
              </a:rPr>
              <a:t> и сотник </a:t>
            </a:r>
            <a:r>
              <a:rPr lang="ru-RU" sz="3200" b="1">
                <a:solidFill>
                  <a:srgbClr val="002060"/>
                </a:solidFill>
                <a:hlinkClick r:id="rId4" tooltip="Лонгин"/>
              </a:rPr>
              <a:t>Лонгин</a:t>
            </a:r>
            <a:r>
              <a:rPr lang="ru-RU" sz="3200" b="1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1628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Роспись потолка 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81923" name="i-main-pic" descr="Картинка 26 из 284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" y="1600200"/>
            <a:ext cx="3352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2" descr="Картинка 7 из 209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67175" y="1295400"/>
            <a:ext cx="50768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РОСПИСИ В ХРАМЕ  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 flipH="1">
            <a:off x="0" y="1219200"/>
            <a:ext cx="1676400" cy="2133600"/>
          </a:xfrm>
          <a:prstGeom prst="downArrow">
            <a:avLst>
              <a:gd name="adj1" fmla="val 50000"/>
              <a:gd name="adj2" fmla="val 40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 flipH="1">
            <a:off x="2057400" y="1219200"/>
            <a:ext cx="1371600" cy="914400"/>
          </a:xfrm>
          <a:prstGeom prst="downArrow">
            <a:avLst>
              <a:gd name="adj1" fmla="val 50000"/>
              <a:gd name="adj2" fmla="val 40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flipH="1">
            <a:off x="3733800" y="1143000"/>
            <a:ext cx="1524000" cy="2133600"/>
          </a:xfrm>
          <a:prstGeom prst="downArrow">
            <a:avLst>
              <a:gd name="adj1" fmla="val 50000"/>
              <a:gd name="adj2" fmla="val 40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flipH="1">
            <a:off x="5562600" y="1295400"/>
            <a:ext cx="1524000" cy="533400"/>
          </a:xfrm>
          <a:prstGeom prst="downArrow">
            <a:avLst>
              <a:gd name="adj1" fmla="val 50000"/>
              <a:gd name="adj2" fmla="val 40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flipH="1">
            <a:off x="7239000" y="1295400"/>
            <a:ext cx="1524000" cy="2133600"/>
          </a:xfrm>
          <a:prstGeom prst="downArrow">
            <a:avLst>
              <a:gd name="adj1" fmla="val 50000"/>
              <a:gd name="adj2" fmla="val 403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952" name="Прямоугольник 7"/>
          <p:cNvSpPr>
            <a:spLocks noChangeArrowheads="1"/>
          </p:cNvSpPr>
          <p:nvPr/>
        </p:nvSpPr>
        <p:spPr bwMode="auto">
          <a:xfrm>
            <a:off x="381000" y="3505200"/>
            <a:ext cx="1290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ФРЕСКА</a:t>
            </a:r>
          </a:p>
        </p:txBody>
      </p:sp>
      <p:sp>
        <p:nvSpPr>
          <p:cNvPr id="82953" name="Прямоугольник 8"/>
          <p:cNvSpPr>
            <a:spLocks noChangeArrowheads="1"/>
          </p:cNvSpPr>
          <p:nvPr/>
        </p:nvSpPr>
        <p:spPr bwMode="auto">
          <a:xfrm>
            <a:off x="1905000" y="2209800"/>
            <a:ext cx="1676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</a:rPr>
              <a:t>ВИТРАЖ</a:t>
            </a:r>
          </a:p>
        </p:txBody>
      </p:sp>
      <p:sp>
        <p:nvSpPr>
          <p:cNvPr id="82954" name="Прямоугольник 9"/>
          <p:cNvSpPr>
            <a:spLocks noChangeArrowheads="1"/>
          </p:cNvSpPr>
          <p:nvPr/>
        </p:nvSpPr>
        <p:spPr bwMode="auto">
          <a:xfrm>
            <a:off x="3733800" y="36576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МОЗАИКА</a:t>
            </a:r>
          </a:p>
        </p:txBody>
      </p:sp>
      <p:sp>
        <p:nvSpPr>
          <p:cNvPr id="82955" name="Прямоугольник 10"/>
          <p:cNvSpPr>
            <a:spLocks noChangeArrowheads="1"/>
          </p:cNvSpPr>
          <p:nvPr/>
        </p:nvSpPr>
        <p:spPr bwMode="auto">
          <a:xfrm>
            <a:off x="5791200" y="1981200"/>
            <a:ext cx="1165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ПАННО</a:t>
            </a:r>
          </a:p>
        </p:txBody>
      </p:sp>
      <p:sp>
        <p:nvSpPr>
          <p:cNvPr id="82956" name="Прямоугольник 11"/>
          <p:cNvSpPr>
            <a:spLocks noChangeArrowheads="1"/>
          </p:cNvSpPr>
          <p:nvPr/>
        </p:nvSpPr>
        <p:spPr bwMode="auto">
          <a:xfrm>
            <a:off x="7391400" y="3505200"/>
            <a:ext cx="1709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ОРНАМЕНТ</a:t>
            </a:r>
          </a:p>
        </p:txBody>
      </p:sp>
      <p:pic>
        <p:nvPicPr>
          <p:cNvPr id="82957" name="Picture 2" descr="http://im2-tub.yandex.net/i?id=107278233-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05600" y="4343400"/>
            <a:ext cx="2057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8" name="i-main-pic" descr="Картинка 72 из 27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57600" y="4495800"/>
            <a:ext cx="208121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9" name="Picture 4" descr="Картинка 22 из 17988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4114800"/>
            <a:ext cx="2514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60" name="Picture 8" descr="Картинка 37 из 4849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52600" y="2667000"/>
            <a:ext cx="1905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61" name="Picture 10" descr="http://im0-tub.yandex.net/i?id=12923180-10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562600" y="2590800"/>
            <a:ext cx="1828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ФРЕСКА</a:t>
            </a:r>
            <a:endParaRPr lang="ru-RU"/>
          </a:p>
        </p:txBody>
      </p:sp>
      <p:pic>
        <p:nvPicPr>
          <p:cNvPr id="83971" name="i-main-pic" descr="Картинка 5 из 284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143000"/>
            <a:ext cx="4495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i-main-pic" descr="Картинка 20 из 284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29200" y="1219200"/>
            <a:ext cx="4114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ВИТРАЖ</a:t>
            </a:r>
            <a:endParaRPr lang="ru-RU"/>
          </a:p>
        </p:txBody>
      </p:sp>
      <p:pic>
        <p:nvPicPr>
          <p:cNvPr id="84995" name="i-main-pic" descr="Картинка 2 из 15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219200"/>
            <a:ext cx="36576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i-main-pic" descr="Картинка 5 из 15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67200" y="1295400"/>
            <a:ext cx="4495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686800" cy="1371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sng" smtClean="0">
                <a:solidFill>
                  <a:srgbClr val="002060"/>
                </a:solidFill>
              </a:rPr>
              <a:t>Одна глава </a:t>
            </a:r>
            <a:r>
              <a:rPr lang="ru-RU" smtClean="0">
                <a:solidFill>
                  <a:srgbClr val="002060"/>
                </a:solidFill>
              </a:rPr>
              <a:t>знаменует единство Бога.</a:t>
            </a:r>
            <a:br>
              <a:rPr lang="ru-RU" smtClean="0">
                <a:solidFill>
                  <a:srgbClr val="002060"/>
                </a:solidFill>
              </a:rPr>
            </a:br>
            <a:endParaRPr lang="ru-RU">
              <a:solidFill>
                <a:srgbClr val="002060"/>
              </a:solidFill>
            </a:endParaRPr>
          </a:p>
        </p:txBody>
      </p:sp>
      <p:pic>
        <p:nvPicPr>
          <p:cNvPr id="12291" name="Picture 7" descr="Рождественский собо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1524000"/>
            <a:ext cx="7467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152400"/>
            <a:ext cx="5791200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МОЗАИКА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86019" name="i-main-pic" descr="Картинка 72 из 2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6705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ОРНАМЕНТ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87043" name="Picture 4" descr="Картинка 5 из 20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600" y="403860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6" descr="Картинка 6 из 209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10200" y="1219200"/>
            <a:ext cx="3733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8" descr="Картинка 12 из 209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1143000"/>
            <a:ext cx="50768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http://upload.wikimedia.org/wikipedia/commons/thumb/6/64/%D0%9A%D1%80%D0%B0%D1%81%D0%BD%D0%B0%D1%8F_%D1%86%D0%B5%D1%80%D0%BA%D0%BE%D0%B2%D1%8C_%D0%B2_%D0%92%D0%B8%D1%87%D1%83%D0%B3%D0%B5._%D0%A1%D0%B5%D0%B2%D0%B5%D1%80%D0%BD%D1%8B%D0%B9_%D0%BF%D0%BE%D1%80%D1%82%D0%B0%D0%BB.jpg/150px-%D0%9A%D1%80%D0%B0%D1%81%D0%BD%D0%B0%D1%8F_%D1%86%D0%B5%D1%80%D0%BA%D0%BE%D0%B2%D1%8C_%D0%B2_%D0%92%D0%B8%D1%87%D1%83%D0%B3%D0%B5._%D0%A1%D0%B5%D0%B2%D0%B5%D1%80%D0%BD%D1%8B%D0%B9_%D0%BF%D0%BE%D1%80%D1%82%D0%B0%D0%BB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546600" y="3770313"/>
            <a:ext cx="50800" cy="793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0"/>
            <a:ext cx="82296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Роспись фасада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88068" name="Picture 4" descr="http://upload.wikimedia.org/wikipedia/commons/thumb/6/64/%D0%9A%D1%80%D0%B0%D1%81%D0%BD%D0%B0%D1%8F_%D1%86%D0%B5%D1%80%D0%BA%D0%BE%D0%B2%D1%8C_%D0%B2_%D0%92%D0%B8%D1%87%D1%83%D0%B3%D0%B5._%D0%A1%D0%B5%D0%B2%D0%B5%D1%80%D0%BD%D1%8B%D0%B9_%D0%BF%D0%BE%D1%80%D1%82%D0%B0%D0%BB.jpg/150px-%D0%9A%D1%80%D0%B0%D1%81%D0%BD%D0%B0%D1%8F_%D1%86%D0%B5%D1%80%D0%BA%D0%BE%D0%B2%D1%8C_%D0%B2_%D0%92%D0%B8%D1%87%D1%83%D0%B3%D0%B5._%D0%A1%D0%B5%D0%B2%D0%B5%D1%80%D0%BD%D1%8B%D0%B9_%D0%BF%D0%BE%D1%80%D1%82%D0%B0%D0%BB.jpg">
            <a:hlinkClick r:id="rId2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Рисунок 7" descr="книги 3.wmf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" y="381000"/>
            <a:ext cx="1409700" cy="2058988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701040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ИСКУССТВО СЛОВА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89092" name="i-main-pic" descr="Картинка 1 из 47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2638" y="1809750"/>
            <a:ext cx="50387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5562600" cy="47244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ВИД ХУДОЖЕСТВЕННОГО ТВОРЧЕСТВА, ИСПОЛЬЗУЮЩИЙ В КАЧЕСТВЕ СРЕДСТВА ВОПЛОЩЕНИЯ ДЕЙСТВИТЕЛЬНОСТИ И ЧЕЛОВЕЧЕСКИХ ЧУВСТВ ЗВУКОВЫЕ ОБРАЗЫ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54102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МУЗЫКА 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90116" name="Picture 2" descr="Картинка 6 из 5930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67400" y="0"/>
            <a:ext cx="3810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ХРАМОВОЕ ПЕНИЕ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91139" name="Picture 2" descr="Картинка 66 из 864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295400"/>
            <a:ext cx="50768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Picture 4" descr="Картинка 71 из 864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38600" y="36576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Содержимое 3" descr="http://mxk-guru.narod.ru/opk/hram_clip_image022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066800" y="3721100"/>
            <a:ext cx="5591175" cy="31369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КОЛОКОЛЬНЫЙ ЗВОН </a:t>
            </a:r>
            <a:endParaRPr lang="ru-RU"/>
          </a:p>
        </p:txBody>
      </p:sp>
      <p:pic>
        <p:nvPicPr>
          <p:cNvPr id="92164" name="Рисунок 4" descr="http://mxk-guru.narod.ru/opk/hram_clip_image02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1143000"/>
            <a:ext cx="26098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5" name="Рисунок 5" descr="http://mxk-guru.narod.ru/opk/hram_clip_image01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1066800"/>
            <a:ext cx="4648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Содержимое 3" descr="128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79613" y="1524000"/>
            <a:ext cx="51847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Звонница</a:t>
            </a:r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77813"/>
            <a:ext cx="5334000" cy="23891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smtClean="0">
                <a:solidFill>
                  <a:srgbClr val="990033"/>
                </a:solidFill>
              </a:rPr>
              <a:t> </a:t>
            </a:r>
            <a:r>
              <a:rPr lang="ru-RU" sz="3200" u="sng" smtClean="0">
                <a:solidFill>
                  <a:srgbClr val="002060"/>
                </a:solidFill>
              </a:rPr>
              <a:t>Две главы </a:t>
            </a:r>
            <a:r>
              <a:rPr lang="ru-RU" sz="3200" smtClean="0">
                <a:solidFill>
                  <a:srgbClr val="002060"/>
                </a:solidFill>
              </a:rPr>
              <a:t>соответствуют двум </a:t>
            </a:r>
            <a:r>
              <a:rPr lang="ru-RU" sz="3200" err="1" smtClean="0">
                <a:solidFill>
                  <a:srgbClr val="002060"/>
                </a:solidFill>
              </a:rPr>
              <a:t>естествам</a:t>
            </a:r>
            <a:r>
              <a:rPr lang="ru-RU" sz="3200" smtClean="0">
                <a:solidFill>
                  <a:srgbClr val="002060"/>
                </a:solidFill>
              </a:rPr>
              <a:t> Богочеловека Иисуса Христа.</a:t>
            </a:r>
            <a:endParaRPr lang="ru-RU" sz="3200">
              <a:solidFill>
                <a:srgbClr val="002060"/>
              </a:solidFill>
            </a:endParaRPr>
          </a:p>
        </p:txBody>
      </p:sp>
      <p:pic>
        <p:nvPicPr>
          <p:cNvPr id="13315" name="Picture 9" descr="Rozhdestvo-Hristovo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0"/>
            <a:ext cx="14287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8" descr="0Kreschenie_RublevBlagSoborM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15250" y="0"/>
            <a:ext cx="1428750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95513" y="3141663"/>
            <a:ext cx="4937125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Содержимое 5" descr="zvon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714750" y="3048000"/>
            <a:ext cx="1714500" cy="1524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Звонарь звонит в колокола.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Содержимое 3" descr="875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7175" y="1524000"/>
            <a:ext cx="6089650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Колокола расположены так, чтобы не ударяться друг об друга</a:t>
            </a:r>
            <a:endParaRPr lang="ru-RU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Самый огромный колокол  был отлит в Москве в 1733- 1735 годах Иваном Моториным и его сыном Михаилом.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Вес колокола 200 тонн.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Поднять его на колоко-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2060"/>
                </a:solidFill>
              </a:rPr>
              <a:t>  льню не успели из-за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>
                <a:solidFill>
                  <a:srgbClr val="002060"/>
                </a:solidFill>
              </a:rPr>
              <a:t>  пожара 1737 года 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Царь –колокол в Москве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98308" name="Рисунок 5" descr="25_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38800" y="3276600"/>
            <a:ext cx="3048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Содержимое 3" descr="87262.jpe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54113" y="1524000"/>
            <a:ext cx="6835775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8991600" cy="13716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smtClean="0">
                <a:solidFill>
                  <a:srgbClr val="002060"/>
                </a:solidFill>
              </a:rPr>
              <a:t>Звонить в колокола любимое занятие русских.</a:t>
            </a:r>
            <a:r>
              <a:rPr sz="3200" smtClean="0">
                <a:solidFill>
                  <a:srgbClr val="002060"/>
                </a:solidFill>
              </a:rPr>
              <a:t/>
            </a:r>
            <a:br>
              <a:rPr sz="3200" smtClean="0">
                <a:solidFill>
                  <a:srgbClr val="002060"/>
                </a:solidFill>
              </a:rPr>
            </a:br>
            <a:r>
              <a:rPr lang="ru-RU" sz="3200" smtClean="0">
                <a:solidFill>
                  <a:srgbClr val="002060"/>
                </a:solidFill>
              </a:rPr>
              <a:t> На Пасху можно было каждому бить в колокола.</a:t>
            </a:r>
            <a:endParaRPr lang="ru-RU" sz="32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572000" cy="25908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НЕТ МУЗЫКАЛЬНОГО СОПРОВОЖДЕНИЯ</a:t>
            </a:r>
          </a:p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СУЩЕСТВУЕТ КАК В ФОРМЕ ОДНОГОЛОСИЯ, ТАК И В ФОРМЕ МНОГОГОЛОСИЯ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Чем уникально православное храмовое пение?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0356" name="Picture 4" descr="Картинка 44 из 310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53000" y="1447800"/>
            <a:ext cx="35814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6172200" cy="5257800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Один из древнейших видов творческой деятельности  по созданию предметов быта, предназначенных для удовлетворения как практических, так и художественно- эстетических потребностей людей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В этом виде искусства используются самые разные материалы и техники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ДЕКОРАТИВНО-ПРИКЛАДНОЕ ИСКУССТВО 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1380" name="Picture 5" descr="Картинка 7 из 618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59625" y="1524000"/>
            <a:ext cx="19843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i-main-pic" descr="Картинка 67 из 2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81000" y="1676400"/>
            <a:ext cx="3287713" cy="45307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ИКОНЫ ИЗ БИСЕРА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2404" name="i-main-pic" descr="Картинка 68 из 27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00600" y="1752600"/>
            <a:ext cx="3581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i-main-pic" descr="Картинка 2 из 379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3733800" cy="37766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3400" y="277813"/>
            <a:ext cx="4343400" cy="788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ВЫШИВКА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3428" name="i-main-pic" descr="Картинка 100 из 37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43400" y="1295400"/>
            <a:ext cx="48006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i-main-pic" descr="Картинка 103 из 37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3476625"/>
            <a:ext cx="91440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i-main-pic" descr="Картинка 42 из 272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85800" y="1828800"/>
            <a:ext cx="3309938" cy="45307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УКРАШЕНИЕ БОГОСЛУЖЕБНЫХ КНИГ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4452" name="i-main-pic" descr="Картинка 109 из 27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67175" y="2057400"/>
            <a:ext cx="50768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i-main-pic" descr="Картинка 36 из 379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1219200"/>
            <a:ext cx="2971800" cy="32289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6200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rgbClr val="002060"/>
                </a:solidFill>
              </a:rPr>
              <a:t>УКРАШЕНИЕ УТВАРИ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105476" name="i-main-pic" descr="Картинка 76 из 27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0" y="1524000"/>
            <a:ext cx="3429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7" name="i-main-pic" descr="Картинка 88 из 27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33600" y="3048000"/>
            <a:ext cx="26765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8" name="i-main-pic" descr="Картинка 56 из 472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72200" y="3048000"/>
            <a:ext cx="2971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679</TotalTime>
  <Words>2362</Words>
  <Application>Microsoft Office PowerPoint</Application>
  <PresentationFormat>Экран (4:3)</PresentationFormat>
  <Paragraphs>247</Paragraphs>
  <Slides>116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116</vt:i4>
      </vt:variant>
    </vt:vector>
  </HeadingPairs>
  <TitlesOfParts>
    <vt:vector size="124" baseType="lpstr">
      <vt:lpstr>Times New Roman</vt:lpstr>
      <vt:lpstr>Arial</vt:lpstr>
      <vt:lpstr>Constantia</vt:lpstr>
      <vt:lpstr>Wingdings 2</vt:lpstr>
      <vt:lpstr>Calibri</vt:lpstr>
      <vt:lpstr>Wingdings</vt:lpstr>
      <vt:lpstr>CyrillicOld</vt:lpstr>
      <vt:lpstr>Бумажная</vt:lpstr>
      <vt:lpstr>Повторение Орфограммы в корне</vt:lpstr>
      <vt:lpstr>Цели урока</vt:lpstr>
      <vt:lpstr>     Православный храм являет собою дивный синтез искусств </vt:lpstr>
      <vt:lpstr>АРХИТЕКТУРА</vt:lpstr>
      <vt:lpstr>Символичность храмовой архитектуры</vt:lpstr>
      <vt:lpstr>Среди дубравы                Блестит крестами                   Храм пятиглавый                          С колоколами.        </vt:lpstr>
      <vt:lpstr>Многоглавие    храмов</vt:lpstr>
      <vt:lpstr>Одна глава знаменует единство Бога. </vt:lpstr>
      <vt:lpstr> Две главы соответствуют двум естествам Богочеловека Иисуса Христа.</vt:lpstr>
      <vt:lpstr>Три главы знаменуют Святую Троицу. </vt:lpstr>
      <vt:lpstr> Четыре главы обозначают Четвероевангелие и его распространение на четыре стороны света.</vt:lpstr>
      <vt:lpstr>Пять глав обозначают Господа Иисуса Христа и четырех евангелистов.</vt:lpstr>
      <vt:lpstr>Семь глав знаменуют семь таинств Церкви, семь даров Святого Духа, семь Вселенских соборов. </vt:lpstr>
      <vt:lpstr> Девять глав связаны с образом небесной Церкви, состоящей из девяти чинов ангелов и девяти чинов праведников.</vt:lpstr>
      <vt:lpstr>Тринадцать глав – знамение Господа Иисуса Христа и двенадцати апостолов. </vt:lpstr>
      <vt:lpstr>Колокольня. </vt:lpstr>
      <vt:lpstr>Внутреннее убранство храма</vt:lpstr>
      <vt:lpstr>Вот мы и в храме</vt:lpstr>
      <vt:lpstr>Слайд 19</vt:lpstr>
      <vt:lpstr>Слайд 20</vt:lpstr>
      <vt:lpstr>Слайд 21</vt:lpstr>
      <vt:lpstr>Слайд 22</vt:lpstr>
      <vt:lpstr>Главнейшая часть храма алтарь</vt:lpstr>
      <vt:lpstr>                  Престол </vt:lpstr>
      <vt:lpstr>Слайд 25</vt:lpstr>
      <vt:lpstr>Слайд 26</vt:lpstr>
      <vt:lpstr>Слайд 27</vt:lpstr>
      <vt:lpstr>Слайд 28</vt:lpstr>
      <vt:lpstr>Слайд 29</vt:lpstr>
      <vt:lpstr>Слайд 30</vt:lpstr>
      <vt:lpstr>Специальные храмовые предметы. </vt:lpstr>
      <vt:lpstr>Слайд 32</vt:lpstr>
      <vt:lpstr>Слайд 33</vt:lpstr>
      <vt:lpstr>Икона. </vt:lpstr>
      <vt:lpstr>ЖИВОПИСЬ</vt:lpstr>
      <vt:lpstr>Спас Нерукотворный – одна из самых почитаемых икон Православной церкви</vt:lpstr>
      <vt:lpstr>Икона есть видимый образ невидимого «Древнерусская икона… радостно-близкая и понятная русским людям, открывается изумлённому миру как искусство высочайших достижений человеческого духа..»                            И.С.Остроухов</vt:lpstr>
      <vt:lpstr>Истоки иконописи</vt:lpstr>
      <vt:lpstr>Домонгольский период</vt:lpstr>
      <vt:lpstr>Первые русские иконописцы</vt:lpstr>
      <vt:lpstr>Особенности иконографии</vt:lpstr>
      <vt:lpstr>УМЕЮТ ЛИ ГОВОРИТЬ ИКОНЫ? </vt:lpstr>
      <vt:lpstr>Как создаются иконы ?</vt:lpstr>
      <vt:lpstr>Как создаются иконы?</vt:lpstr>
      <vt:lpstr>Как создаются иконы?</vt:lpstr>
      <vt:lpstr>Творцы святыни</vt:lpstr>
      <vt:lpstr>Этапы развития русской иконописи</vt:lpstr>
      <vt:lpstr>Этапы развития русской иконописи</vt:lpstr>
      <vt:lpstr>Этапы развития русской иконописи</vt:lpstr>
      <vt:lpstr>Этапы развития русской иконописи</vt:lpstr>
      <vt:lpstr>Мастера русской иконописи  Феофан Грек  ( 1340 – после 1405)</vt:lpstr>
      <vt:lpstr>Симеон Чёрный</vt:lpstr>
      <vt:lpstr>Про́хор с Городца</vt:lpstr>
      <vt:lpstr>Великий иконник  Андрей Рублёв ( 1370- 1430) </vt:lpstr>
      <vt:lpstr>Дионисий  (1440- 1503)</vt:lpstr>
      <vt:lpstr>Симон (Пимен) Ушаков  (1626-1686)</vt:lpstr>
      <vt:lpstr>Даниил Чёрный(около 1350- 1428)</vt:lpstr>
      <vt:lpstr>Современные иконописцы</vt:lpstr>
      <vt:lpstr>Иконописец священник Андрей Давыдов.  </vt:lpstr>
      <vt:lpstr>Шедевры русской иконописи</vt:lpstr>
      <vt:lpstr>Слайд 61</vt:lpstr>
      <vt:lpstr>Икона   и   картина  на религиозную тему – это тождество  или…?</vt:lpstr>
      <vt:lpstr>Слайд 63</vt:lpstr>
      <vt:lpstr>Слайд 64</vt:lpstr>
      <vt:lpstr>Слайд 65</vt:lpstr>
      <vt:lpstr>Царские врата</vt:lpstr>
      <vt:lpstr>Царские врата</vt:lpstr>
      <vt:lpstr>Царские врата</vt:lpstr>
      <vt:lpstr>Праотеческий ряд</vt:lpstr>
      <vt:lpstr>Пророческий ряд</vt:lpstr>
      <vt:lpstr>Пророческий ряд </vt:lpstr>
      <vt:lpstr>Праздничный ряд</vt:lpstr>
      <vt:lpstr>Деисусный ряд</vt:lpstr>
      <vt:lpstr>Местный ряд</vt:lpstr>
      <vt:lpstr>Завершение</vt:lpstr>
      <vt:lpstr>Роспись потолка </vt:lpstr>
      <vt:lpstr>РОСПИСИ В ХРАМЕ  </vt:lpstr>
      <vt:lpstr>ФРЕСКА</vt:lpstr>
      <vt:lpstr>ВИТРАЖ</vt:lpstr>
      <vt:lpstr>МОЗАИКА</vt:lpstr>
      <vt:lpstr>ОРНАМЕНТ</vt:lpstr>
      <vt:lpstr>Роспись фасада</vt:lpstr>
      <vt:lpstr>ИСКУССТВО СЛОВА</vt:lpstr>
      <vt:lpstr>МУЗЫКА </vt:lpstr>
      <vt:lpstr>ХРАМОВОЕ ПЕНИЕ</vt:lpstr>
      <vt:lpstr>КОЛОКОЛЬНЫЙ ЗВОН </vt:lpstr>
      <vt:lpstr>Слайд 87</vt:lpstr>
      <vt:lpstr>Звонница</vt:lpstr>
      <vt:lpstr>Слайд 89</vt:lpstr>
      <vt:lpstr>Звонарь звонит в колокола.</vt:lpstr>
      <vt:lpstr>Колокола расположены так, чтобы не ударяться друг об друга</vt:lpstr>
      <vt:lpstr>Царь –колокол в Москве</vt:lpstr>
      <vt:lpstr>Звонить в колокола любимое занятие русских.  На Пасху можно было каждому бить в колокола.</vt:lpstr>
      <vt:lpstr>Чем уникально православное храмовое пение?</vt:lpstr>
      <vt:lpstr>ДЕКОРАТИВНО-ПРИКЛАДНОЕ ИСКУССТВО </vt:lpstr>
      <vt:lpstr>ИКОНЫ ИЗ БИСЕРА</vt:lpstr>
      <vt:lpstr>ВЫШИВКА</vt:lpstr>
      <vt:lpstr>УКРАШЕНИЕ БОГОСЛУЖЕБНЫХ КНИГ</vt:lpstr>
      <vt:lpstr>УКРАШЕНИЕ УТВАРИ</vt:lpstr>
      <vt:lpstr>РАБОТЫ  ПО МЕТАЛЛУ</vt:lpstr>
      <vt:lpstr>МОЗАИЧНОЕ ПОЛОТНО</vt:lpstr>
      <vt:lpstr>УКРАШЕНИЕ ОКЛАДОВ ИКОН</vt:lpstr>
      <vt:lpstr>ЦВЕТЫ И РЕЗЬБА ПО ДЕРЕВУ</vt:lpstr>
      <vt:lpstr>ТЕКСТИЛЬ</vt:lpstr>
      <vt:lpstr>Слайд 105</vt:lpstr>
      <vt:lpstr>Слайд 106</vt:lpstr>
      <vt:lpstr>Слайд 107</vt:lpstr>
      <vt:lpstr>ЮВЕЛИРНОЕ ИСКУССТВО</vt:lpstr>
      <vt:lpstr>СВЯЩЕННЫЕ ОДЕЖДЫ </vt:lpstr>
      <vt:lpstr>Богослужебные одеяния диакона и священника.</vt:lpstr>
      <vt:lpstr>Слайд 111</vt:lpstr>
      <vt:lpstr>Слайд 112</vt:lpstr>
      <vt:lpstr>Слайд 113</vt:lpstr>
      <vt:lpstr>Слайд 114</vt:lpstr>
      <vt:lpstr>Слайд 115</vt:lpstr>
      <vt:lpstr>Слайд 116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re</cp:lastModifiedBy>
  <cp:revision>74</cp:revision>
  <cp:lastPrinted>1601-01-01T00:00:00Z</cp:lastPrinted>
  <dcterms:created xsi:type="dcterms:W3CDTF">2008-03-19T17:18:20Z</dcterms:created>
  <dcterms:modified xsi:type="dcterms:W3CDTF">2014-03-12T22:25:18Z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