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9" r:id="rId4"/>
    <p:sldId id="264" r:id="rId5"/>
    <p:sldId id="265" r:id="rId6"/>
    <p:sldId id="266" r:id="rId7"/>
    <p:sldId id="279" r:id="rId8"/>
    <p:sldId id="267" r:id="rId9"/>
    <p:sldId id="268" r:id="rId10"/>
    <p:sldId id="269" r:id="rId11"/>
    <p:sldId id="270" r:id="rId12"/>
    <p:sldId id="271" r:id="rId13"/>
    <p:sldId id="273" r:id="rId14"/>
    <p:sldId id="274" r:id="rId15"/>
    <p:sldId id="275" r:id="rId16"/>
    <p:sldId id="276" r:id="rId17"/>
    <p:sldId id="277" r:id="rId18"/>
    <p:sldId id="278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0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3A2BB9F-A141-4633-A25F-81F4BB50A12A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C8A99CB-6230-411E-B0B5-4093FFBB29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94017-7CC9-44C3-A87C-D2BD0568D361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1D29E-ADA4-47E3-95F4-ED3CB23D5B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55F43-A5AB-41BF-BD05-242E4450837D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216D3-828F-4A21-B656-6C8334EBB9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CF5C9-0A7A-4184-A933-9A49A46C0256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3812F-D11E-4177-934A-1D8CC4E9F2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615CC-1582-4CC5-A5A2-5A6BB05AF54D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ADF5A-1C70-4959-8467-929B5B5298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65298-F8AF-464E-8475-8CC004179AD9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D47D3-30DE-4F3B-9C04-DAC6D9DC27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8501C-79AD-4C01-B083-5FEC54144837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B39CC-1E60-4F4A-9513-779207440F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4ADD2-E31D-4766-ABE9-F5EF0E6E7B71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B454B-0DFA-47FA-8888-93FC94EFC5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17106-F7F8-41D9-BB7F-662EB34F4939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D9257-A845-4D28-9080-7A91F72E9A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B8AE0-F221-4D67-9147-9A6E0D8DA3B9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C4FC4-BE63-42AF-8D72-2F3D00C8F6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9C9F9-42FB-42D8-BD9B-9832F76ABC74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4AD44-3E7F-4851-9D03-1F5B99DA10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DE6BE-2F66-42BB-83C6-5EC08924D62C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788D4-11A8-44E6-9F70-CA416C5284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75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C996A5-87D6-41EF-9707-35B9FB256277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659E6C-392D-4815-B7B8-581F88CDD9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38" y="4929188"/>
            <a:ext cx="7200900" cy="17526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002060"/>
                </a:solidFill>
              </a:rPr>
              <a:t>Авторы: </a:t>
            </a:r>
          </a:p>
          <a:p>
            <a:pPr eaLnBrk="1" hangingPunct="1"/>
            <a:r>
              <a:rPr lang="ru-RU" b="1" smtClean="0">
                <a:solidFill>
                  <a:srgbClr val="002060"/>
                </a:solidFill>
              </a:rPr>
              <a:t>Крыжановский Данил – атаман школы</a:t>
            </a:r>
          </a:p>
          <a:p>
            <a:pPr eaLnBrk="1" hangingPunct="1"/>
            <a:r>
              <a:rPr lang="ru-RU" b="1" smtClean="0">
                <a:solidFill>
                  <a:srgbClr val="002060"/>
                </a:solidFill>
              </a:rPr>
              <a:t>Щекин Владимир - есаулец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785794"/>
            <a:ext cx="7643866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ПРОЕКТ  МБОУ СОШ 12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2071678"/>
            <a:ext cx="9144000" cy="230832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БЫТЬ ЗДОРОВЫМ – ЭТО СТИЛЬНО!!!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3333FF"/>
                </a:solidFill>
              </a:rPr>
              <a:t>Итоги анкетирования среди учащихся 5-11 классов: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Из 297 учащихся участвовали в анкетировании 250 человек из 5-11 классов 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Занимаются спортом 180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Наиболее популярные виды спорта: футбол, волейбол, настольный теннис.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 спортивных секциях занимаются 115 учащихся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Спорт нужен: чтобы всегда быть в спортивной форме, укрепить свое здоровье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Наиболее часто встречающиеся советы: вести здоровый образ жизни, правильно питаться, больше гулять  на свежем воздухе, заниматься спортом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7030A0"/>
                </a:solidFill>
              </a:rPr>
              <a:t>По итогам анкетирования родителей: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smtClean="0"/>
              <a:t>Положительно относятся к занятиям спортом 97% опрошенных.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smtClean="0"/>
              <a:t>По словам родителей 80% детей посещают спортивные секции в школе, ДЮСШ.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smtClean="0"/>
              <a:t>На вопрос: «Хотели ли бы вы, что бы ваши дети больше занимались спортом?»:        Да – 85%, нет – 15%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smtClean="0"/>
              <a:t>«Достаточно ли уроков физкультуры в школе?»: Да – 60%  нет – 40%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846138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7030A0"/>
                </a:solidFill>
              </a:rPr>
              <a:t>Проект: 3 группа </a:t>
            </a:r>
            <a:br>
              <a:rPr lang="ru-RU" b="1" smtClean="0">
                <a:solidFill>
                  <a:srgbClr val="7030A0"/>
                </a:solidFill>
              </a:rPr>
            </a:br>
            <a:r>
              <a:rPr lang="ru-RU" b="1" smtClean="0">
                <a:solidFill>
                  <a:srgbClr val="002060"/>
                </a:solidFill>
              </a:rPr>
              <a:t>«Я выбираю здоровье и спорт»</a:t>
            </a:r>
            <a:br>
              <a:rPr lang="ru-RU" b="1" smtClean="0">
                <a:solidFill>
                  <a:srgbClr val="002060"/>
                </a:solidFill>
              </a:rPr>
            </a:br>
            <a:endParaRPr lang="ru-RU" smtClean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b="1" dirty="0" smtClean="0">
                <a:solidFill>
                  <a:srgbClr val="002060"/>
                </a:solidFill>
              </a:rPr>
              <a:t>Цель:   </a:t>
            </a:r>
            <a:r>
              <a:rPr lang="ru-RU" sz="4400" b="1" i="1" dirty="0" smtClean="0">
                <a:solidFill>
                  <a:srgbClr val="7030A0"/>
                </a:solidFill>
              </a:rPr>
              <a:t>«Формирование чувства необходимости  вести  здоровый образ жизни».</a:t>
            </a:r>
            <a:endParaRPr lang="ru-RU" sz="4400" dirty="0" smtClean="0">
              <a:solidFill>
                <a:srgbClr val="7030A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/>
              <a:t>Проект разработали: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/>
              <a:t>Крыжановский Данил (11а), Щекин Владимир (11а),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/>
              <a:t>Манацков Сергей (11а)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C:\Users\user\Desktop\быть здоровым - это стильно\фото для проекта быть здоровым - это стильно\SAM_118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4313" y="3786188"/>
            <a:ext cx="4000500" cy="2946400"/>
          </a:xfrm>
          <a:ln w="28575">
            <a:solidFill>
              <a:srgbClr val="0070C0"/>
            </a:solidFill>
          </a:ln>
        </p:spPr>
      </p:pic>
      <p:pic>
        <p:nvPicPr>
          <p:cNvPr id="14339" name="Picture 2" descr="D:\ДОКУМЕНТАЦИЯ\ОРГАНИЗАТОР\ФОТО\футбол 7 классы 2012 год\SAM_129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6313" y="3786188"/>
            <a:ext cx="4000500" cy="2946400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</p:spPr>
      </p:pic>
      <p:pic>
        <p:nvPicPr>
          <p:cNvPr id="14340" name="Picture 4" descr="D:\ДОКУМЕНТАЦИЯ\ОРГАНИЗАТОР\ФОТО\шахматно-шашечный турнир 2012-13 5-11 классы\SAM_105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3" y="714375"/>
            <a:ext cx="4000500" cy="3000375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</p:spPr>
      </p:pic>
      <p:pic>
        <p:nvPicPr>
          <p:cNvPr id="14341" name="Picture 4" descr="D:\ДОКУМЕНТАЦИЯ\ОРГАНИЗАТОР\ФОТО\шахматно-шашечный турнир 2012-13 5-11 классы\SAM_102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786313" y="714375"/>
            <a:ext cx="4000500" cy="3000375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571604" y="0"/>
            <a:ext cx="650402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Реализация проекта: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D:\ДОКУМЕНТАЦИЯ\ОРГАНИЗАТОР\ФОТО\фото волейбол 7-8 классы\SAM_231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42875" y="0"/>
            <a:ext cx="4357688" cy="3268663"/>
          </a:xfrm>
          <a:ln w="28575">
            <a:solidFill>
              <a:srgbClr val="0070C0"/>
            </a:solidFill>
          </a:ln>
        </p:spPr>
      </p:pic>
      <p:pic>
        <p:nvPicPr>
          <p:cNvPr id="15363" name="Picture 2" descr="D:\ДОКУМЕНТАЦИЯ\ОРГАНИЗАТОР\ФОТО\фото зарница 2011\фотки зарница\P1010536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857750" y="0"/>
            <a:ext cx="4071938" cy="3214688"/>
          </a:xfrm>
          <a:ln w="28575">
            <a:solidFill>
              <a:srgbClr val="0070C0"/>
            </a:solidFill>
          </a:ln>
        </p:spPr>
      </p:pic>
      <p:pic>
        <p:nvPicPr>
          <p:cNvPr id="15364" name="Picture 5" descr="D:\ДОКУМЕНТАЦИЯ\ОРГАНИЗАТОР\ФОТО\фото зарница 2011\зарница-2011 начальная школа\IMG_5422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643188" y="3429000"/>
            <a:ext cx="4429125" cy="3322638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:\ДОКУМЕНТАЦИЯ\ОРГАНИЗАТОР\ФОТО\Веселые старты 2-4 классы 2012-13\SAM_214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4476750" cy="3357563"/>
          </a:xfrm>
          <a:ln w="28575">
            <a:solidFill>
              <a:srgbClr val="0070C0"/>
            </a:solidFill>
          </a:ln>
        </p:spPr>
      </p:pic>
      <p:pic>
        <p:nvPicPr>
          <p:cNvPr id="16387" name="Picture 3" descr="D:\ДОКУМЕНТАЦИЯ\ОРГАНИЗАТОР\ФОТО\Веселые старты 2-4 классы 2012-13\SAM_215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97413" y="0"/>
            <a:ext cx="4446587" cy="3335338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</p:spPr>
      </p:pic>
      <p:pic>
        <p:nvPicPr>
          <p:cNvPr id="16388" name="Picture 5" descr="D:\ДОКУМЕНТАЦИЯ\ОРГАНИЗАТОР\ФОТО\настольный теннис\IMG_745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643188" y="3357563"/>
            <a:ext cx="4476750" cy="3357562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0"/>
            <a:ext cx="8229600" cy="20002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002060"/>
                </a:solidFill>
              </a:rPr>
              <a:t>Проект 4 группы:</a:t>
            </a:r>
            <a:r>
              <a:rPr lang="ru-RU" b="1" i="1" dirty="0" smtClean="0">
                <a:solidFill>
                  <a:srgbClr val="7030A0"/>
                </a:solidFill>
              </a:rPr>
              <a:t/>
            </a:r>
            <a:br>
              <a:rPr lang="ru-RU" b="1" i="1" dirty="0" smtClean="0">
                <a:solidFill>
                  <a:srgbClr val="7030A0"/>
                </a:solidFill>
              </a:rPr>
            </a:br>
            <a:r>
              <a:rPr lang="ru-RU" b="1" i="1" dirty="0" smtClean="0">
                <a:solidFill>
                  <a:srgbClr val="7030A0"/>
                </a:solidFill>
              </a:rPr>
              <a:t>«Единственная красота,  которую я  знаю, это  здоровье».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50"/>
            <a:ext cx="8229600" cy="412591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solidFill>
                <a:srgbClr val="7030A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b="1" dirty="0" smtClean="0">
                <a:solidFill>
                  <a:srgbClr val="7030A0"/>
                </a:solidFill>
              </a:rPr>
              <a:t>Цель: </a:t>
            </a:r>
            <a:r>
              <a:rPr lang="ru-RU" sz="4800" b="1" dirty="0" smtClean="0">
                <a:solidFill>
                  <a:srgbClr val="002060"/>
                </a:solidFill>
              </a:rPr>
              <a:t>Пропаганда здорового образа жизни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 smtClean="0">
              <a:solidFill>
                <a:srgbClr val="0070C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 smtClean="0">
              <a:solidFill>
                <a:srgbClr val="0070C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/>
              <a:t>Участники: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/>
              <a:t>Киреев Евгений (9б), Карева Елизавета (9в), Кирюхина Ольга (7а)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Изображение 21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429375" y="3500438"/>
            <a:ext cx="2446338" cy="3357562"/>
          </a:xfrm>
          <a:ln w="19050">
            <a:solidFill>
              <a:srgbClr val="0070C0"/>
            </a:solidFill>
          </a:ln>
        </p:spPr>
      </p:pic>
      <p:pic>
        <p:nvPicPr>
          <p:cNvPr id="18435" name="Picture 4" descr="Изображение 21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6250" y="785813"/>
            <a:ext cx="2346325" cy="3221037"/>
          </a:xfrm>
          <a:prstGeom prst="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</p:pic>
      <p:pic>
        <p:nvPicPr>
          <p:cNvPr id="18436" name="Picture 4" descr="Изображение 21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785813"/>
            <a:ext cx="2357438" cy="3278187"/>
          </a:xfrm>
          <a:prstGeom prst="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500166" y="357166"/>
            <a:ext cx="615546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Победители конкурса плакатов по ЗОЖ</a:t>
            </a:r>
          </a:p>
        </p:txBody>
      </p:sp>
      <p:pic>
        <p:nvPicPr>
          <p:cNvPr id="18438" name="Picture 4" descr="Изображение 21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143125" y="3571875"/>
            <a:ext cx="2414588" cy="3286125"/>
          </a:xfrm>
          <a:prstGeom prst="rect">
            <a:avLst/>
          </a:prstGeom>
          <a:noFill/>
          <a:ln w="19050">
            <a:solidFill>
              <a:srgbClr val="0070C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Содержимое 3" descr="SAM_2620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4429125" cy="3449638"/>
          </a:xfrm>
          <a:ln w="28575">
            <a:solidFill>
              <a:srgbClr val="0070C0"/>
            </a:solidFill>
          </a:ln>
        </p:spPr>
      </p:pic>
      <p:pic>
        <p:nvPicPr>
          <p:cNvPr id="19459" name="Содержимое 3" descr="SAM_262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6313" y="0"/>
            <a:ext cx="4357687" cy="3429000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</p:spPr>
      </p:pic>
      <p:pic>
        <p:nvPicPr>
          <p:cNvPr id="19460" name="Содержимое 3" descr="SAM_2622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25" y="3459163"/>
            <a:ext cx="5000625" cy="3398837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715000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b="1" dirty="0" smtClean="0">
                <a:solidFill>
                  <a:schemeClr val="accent1">
                    <a:lumMod val="50000"/>
                  </a:schemeClr>
                </a:solidFill>
              </a:rPr>
              <a:t>Снижение рисков асоциального поведения, формирование здорового образа жизни в детско-молодежной среде.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b="1" dirty="0" smtClean="0">
                <a:solidFill>
                  <a:schemeClr val="accent1">
                    <a:lumMod val="50000"/>
                  </a:schemeClr>
                </a:solidFill>
              </a:rPr>
              <a:t>Создание  благоприятных условий для формирования у школьников необходимости  здорового образа, как одного  из главных достижений успеха.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800" b="1" dirty="0" smtClean="0">
                <a:solidFill>
                  <a:schemeClr val="accent1">
                    <a:lumMod val="50000"/>
                  </a:schemeClr>
                </a:solidFill>
              </a:rPr>
              <a:t>Повышение мотивации школьников к здоровому образу жизни, популяризация ценностей физической культуры и спорта.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воспитание ценностного отношения  к своему здоровью и жизни, здоровью окружающих людей;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повышение компетентности  в вопросах здоровья и здорового образа жизни;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формирование  устойчивой мотивации к отказу от табакокурения, употребления алкоголя, наркотиков;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привлечение внимания школьников к физической активности, как составной части здорового образа жизни.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 smtClean="0">
              <a:solidFill>
                <a:srgbClr val="0070C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0"/>
            <a:ext cx="492256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ЦЕЛИ ПРОЕКТА: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928926" y="2857496"/>
            <a:ext cx="281397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ЗАДАЧИ: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2357437"/>
          </a:xfrm>
        </p:spPr>
        <p:txBody>
          <a:bodyPr/>
          <a:lstStyle/>
          <a:p>
            <a:pPr eaLnBrk="1" hangingPunct="1"/>
            <a:r>
              <a:rPr lang="ru-RU" sz="2400" b="1" i="1" smtClean="0">
                <a:solidFill>
                  <a:srgbClr val="002060"/>
                </a:solidFill>
              </a:rPr>
              <a:t>Что нужно, чтобы быть здоровым?</a:t>
            </a:r>
            <a:endParaRPr lang="ru-RU" sz="2400" smtClean="0">
              <a:solidFill>
                <a:srgbClr val="002060"/>
              </a:solidFill>
            </a:endParaRPr>
          </a:p>
          <a:p>
            <a:pPr eaLnBrk="1" hangingPunct="1"/>
            <a:r>
              <a:rPr lang="ru-RU" sz="2400" b="1" i="1" smtClean="0">
                <a:solidFill>
                  <a:srgbClr val="002060"/>
                </a:solidFill>
              </a:rPr>
              <a:t>ЗОЖ - это необходимость или дань моде?</a:t>
            </a:r>
            <a:endParaRPr lang="ru-RU" sz="2400" smtClean="0">
              <a:solidFill>
                <a:srgbClr val="002060"/>
              </a:solidFill>
            </a:endParaRPr>
          </a:p>
          <a:p>
            <a:pPr eaLnBrk="1" hangingPunct="1"/>
            <a:r>
              <a:rPr lang="ru-RU" sz="2400" b="1" i="1" smtClean="0">
                <a:solidFill>
                  <a:srgbClr val="002060"/>
                </a:solidFill>
              </a:rPr>
              <a:t>Как здоровый образ жизни влияет на качество и продолжительность жизни?</a:t>
            </a:r>
            <a:endParaRPr lang="ru-RU" sz="2400" smtClean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5984" y="214290"/>
            <a:ext cx="479483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Проблемные вопросы: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2643182"/>
            <a:ext cx="7367443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cs typeface="+mn-cs"/>
              </a:rPr>
              <a:t>Актуальность проекта:</a:t>
            </a:r>
          </a:p>
        </p:txBody>
      </p:sp>
      <p:sp>
        <p:nvSpPr>
          <p:cNvPr id="4101" name="Прямоугольник 6"/>
          <p:cNvSpPr>
            <a:spLocks noChangeArrowheads="1"/>
          </p:cNvSpPr>
          <p:nvPr/>
        </p:nvSpPr>
        <p:spPr bwMode="auto">
          <a:xfrm>
            <a:off x="0" y="3357563"/>
            <a:ext cx="900112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alibri" pitchFamily="34" charset="0"/>
              </a:rPr>
              <a:t>    </a:t>
            </a:r>
            <a:r>
              <a:rPr lang="ru-RU" sz="2400" b="1">
                <a:solidFill>
                  <a:srgbClr val="002060"/>
                </a:solidFill>
                <a:latin typeface="Calibri" pitchFamily="34" charset="0"/>
              </a:rPr>
              <a:t>С каждым годом увеличивается количество детей, и подростков, начинающих пробовать различные наркотические  вещества и алкоголь в школьном возрасте. Это явление вызывает большую  тревогу и даёт основание для усиления профилактических воздействий, направленных на пропаганду здорового образа жизни.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smtClean="0">
                <a:solidFill>
                  <a:srgbClr val="7030A0"/>
                </a:solidFill>
              </a:rPr>
              <a:t>Проект 1 группы: </a:t>
            </a:r>
            <a:r>
              <a:rPr lang="ru-RU" sz="4800" b="1" smtClean="0">
                <a:solidFill>
                  <a:srgbClr val="002060"/>
                </a:solidFill>
              </a:rPr>
              <a:t/>
            </a:r>
            <a:br>
              <a:rPr lang="ru-RU" sz="4800" b="1" smtClean="0">
                <a:solidFill>
                  <a:srgbClr val="002060"/>
                </a:solidFill>
              </a:rPr>
            </a:br>
            <a:r>
              <a:rPr lang="ru-RU" sz="4800" b="1" smtClean="0">
                <a:solidFill>
                  <a:srgbClr val="002060"/>
                </a:solidFill>
              </a:rPr>
              <a:t>«Сохрани себя сам»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002060"/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rgbClr val="002060"/>
                </a:solidFill>
              </a:rPr>
              <a:t>Цель</a:t>
            </a:r>
            <a:r>
              <a:rPr lang="ru-RU" sz="4000" b="1" i="1" dirty="0" smtClean="0">
                <a:solidFill>
                  <a:srgbClr val="002060"/>
                </a:solidFill>
              </a:rPr>
              <a:t>: </a:t>
            </a:r>
            <a:r>
              <a:rPr lang="ru-RU" sz="4000" b="1" dirty="0" smtClean="0">
                <a:solidFill>
                  <a:srgbClr val="7030A0"/>
                </a:solidFill>
              </a:rPr>
              <a:t>Изучить материалы о влиянии на здоровье алкоголя, табака, наркотиков, сделать выводы по этому вопросу.</a:t>
            </a:r>
            <a:endParaRPr lang="ru-RU" sz="4000" dirty="0" smtClean="0">
              <a:solidFill>
                <a:srgbClr val="7030A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Участники проектной группы: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 smtClean="0"/>
              <a:t>     Лебединская Татьяна (11а), Пашкова Олеся (10а),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 smtClean="0"/>
              <a:t>     Путилин Никита (9б), Сидоренкова Алина (8б)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Какие привычки мы называем полезными?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071938" cy="452596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 smtClean="0">
                <a:solidFill>
                  <a:srgbClr val="0070C0"/>
                </a:solidFill>
              </a:rPr>
              <a:t>Соблюдение режима дня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 smtClean="0">
                <a:solidFill>
                  <a:srgbClr val="0070C0"/>
                </a:solidFill>
              </a:rPr>
              <a:t>Правильное питание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 smtClean="0">
                <a:solidFill>
                  <a:srgbClr val="0070C0"/>
                </a:solidFill>
              </a:rPr>
              <a:t>Занятие спортом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 smtClean="0">
                <a:solidFill>
                  <a:srgbClr val="0070C0"/>
                </a:solidFill>
              </a:rPr>
              <a:t>Прогулки на свежем воздухе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 smtClean="0">
                <a:solidFill>
                  <a:srgbClr val="0070C0"/>
                </a:solidFill>
              </a:rPr>
              <a:t>Соблюдение правил гигиены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6148" name="Picture 2" descr="D:\ДОКУМЕНТАЦИЯ\ОРГАНИЗАТОР\стенд здоровое питание\content_gallery_2010-04-15_13-50-51_932_b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786188" y="1500188"/>
            <a:ext cx="5143500" cy="5357812"/>
          </a:xfrm>
          <a:ln w="28575"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002060"/>
                </a:solidFill>
              </a:rPr>
              <a:t>Привычки, наиболее опасно влияющие на здоровье:</a:t>
            </a:r>
          </a:p>
        </p:txBody>
      </p:sp>
      <p:sp>
        <p:nvSpPr>
          <p:cNvPr id="7171" name="Содержимое 4"/>
          <p:cNvSpPr>
            <a:spLocks noGrp="1"/>
          </p:cNvSpPr>
          <p:nvPr>
            <p:ph sz="half" idx="1"/>
          </p:nvPr>
        </p:nvSpPr>
        <p:spPr>
          <a:xfrm>
            <a:off x="0" y="1600200"/>
            <a:ext cx="3786188" cy="2828925"/>
          </a:xfrm>
        </p:spPr>
        <p:txBody>
          <a:bodyPr/>
          <a:lstStyle/>
          <a:p>
            <a:pPr algn="ctr" eaLnBrk="1" hangingPunct="1"/>
            <a:r>
              <a:rPr lang="ru-RU" sz="4400" b="1" smtClean="0">
                <a:solidFill>
                  <a:srgbClr val="0070C0"/>
                </a:solidFill>
              </a:rPr>
              <a:t>Алкоголизм</a:t>
            </a:r>
          </a:p>
          <a:p>
            <a:pPr algn="ctr" eaLnBrk="1" hangingPunct="1"/>
            <a:r>
              <a:rPr lang="ru-RU" sz="4400" b="1" smtClean="0">
                <a:solidFill>
                  <a:srgbClr val="0070C0"/>
                </a:solidFill>
              </a:rPr>
              <a:t>Курение</a:t>
            </a:r>
          </a:p>
          <a:p>
            <a:pPr algn="ctr" eaLnBrk="1" hangingPunct="1"/>
            <a:r>
              <a:rPr lang="ru-RU" sz="4400" b="1" smtClean="0">
                <a:solidFill>
                  <a:srgbClr val="0070C0"/>
                </a:solidFill>
              </a:rPr>
              <a:t>Наркомания</a:t>
            </a:r>
          </a:p>
          <a:p>
            <a:pPr algn="ctr" eaLnBrk="1" hangingPunct="1"/>
            <a:endParaRPr lang="ru-RU" smtClean="0"/>
          </a:p>
        </p:txBody>
      </p:sp>
      <p:pic>
        <p:nvPicPr>
          <p:cNvPr id="7172" name="Picture 2" descr="D:\ДОКУМЕНТАЦИЯ\для стенда вредные привычки\x_feeca14d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143375" y="1571625"/>
            <a:ext cx="4581525" cy="28829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AutoShape 4"/>
          <p:cNvSpPr>
            <a:spLocks noChangeArrowheads="1"/>
          </p:cNvSpPr>
          <p:nvPr/>
        </p:nvSpPr>
        <p:spPr bwMode="auto">
          <a:xfrm rot="-1864863">
            <a:off x="4103688" y="171450"/>
            <a:ext cx="4608512" cy="2232025"/>
          </a:xfrm>
          <a:prstGeom prst="cloudCallout">
            <a:avLst>
              <a:gd name="adj1" fmla="val -17519"/>
              <a:gd name="adj2" fmla="val -7468"/>
            </a:avLst>
          </a:prstGeom>
          <a:solidFill>
            <a:srgbClr val="96969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3600"/>
              <a:t>Курение</a:t>
            </a:r>
          </a:p>
        </p:txBody>
      </p:sp>
      <p:sp>
        <p:nvSpPr>
          <p:cNvPr id="18437" name="AutoShape 5"/>
          <p:cNvSpPr>
            <a:spLocks noGrp="1" noChangeArrowheads="1"/>
          </p:cNvSpPr>
          <p:nvPr>
            <p:ph type="title"/>
          </p:nvPr>
        </p:nvSpPr>
        <p:spPr>
          <a:xfrm rot="2081585">
            <a:off x="4733925" y="4076700"/>
            <a:ext cx="4752975" cy="2303463"/>
          </a:xfrm>
          <a:prstGeom prst="cloudCallout">
            <a:avLst>
              <a:gd name="adj1" fmla="val -72514"/>
              <a:gd name="adj2" fmla="val 12648"/>
            </a:avLst>
          </a:prstGeom>
          <a:solidFill>
            <a:srgbClr val="969696"/>
          </a:solidFill>
          <a:ln>
            <a:solidFill>
              <a:schemeClr val="tx1"/>
            </a:solidFill>
            <a:round/>
          </a:ln>
        </p:spPr>
        <p:txBody>
          <a:bodyPr/>
          <a:lstStyle/>
          <a:p>
            <a:pPr eaLnBrk="1" hangingPunct="1"/>
            <a:r>
              <a:rPr lang="ru-RU" smtClean="0"/>
              <a:t>Наркотики</a:t>
            </a:r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 rot="-1368839">
            <a:off x="285750" y="2705100"/>
            <a:ext cx="4103688" cy="2303463"/>
          </a:xfrm>
          <a:prstGeom prst="cloudCallout">
            <a:avLst>
              <a:gd name="adj1" fmla="val -43889"/>
              <a:gd name="adj2" fmla="val 29116"/>
            </a:avLst>
          </a:prstGeom>
          <a:solidFill>
            <a:srgbClr val="808080">
              <a:alpha val="89803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3600"/>
              <a:t>Алкоголь</a:t>
            </a:r>
          </a:p>
        </p:txBody>
      </p:sp>
      <p:sp>
        <p:nvSpPr>
          <p:cNvPr id="18440" name="AutoShape 8"/>
          <p:cNvSpPr>
            <a:spLocks noChangeArrowheads="1"/>
          </p:cNvSpPr>
          <p:nvPr/>
        </p:nvSpPr>
        <p:spPr bwMode="auto">
          <a:xfrm>
            <a:off x="2555875" y="1125538"/>
            <a:ext cx="4392613" cy="4248150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>
                <a:solidFill>
                  <a:srgbClr val="002060"/>
                </a:solidFill>
                <a:latin typeface="Calibri" pitchFamily="34" charset="0"/>
              </a:rPr>
              <a:t>Здоровый образ жизни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 rot="-1177541">
            <a:off x="250825" y="4292600"/>
            <a:ext cx="257175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rgbClr val="002060"/>
                </a:solidFill>
                <a:latin typeface="Calibri" pitchFamily="34" charset="0"/>
              </a:rPr>
              <a:t>Режим дня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 rot="915307">
            <a:off x="107950" y="2205038"/>
            <a:ext cx="2555875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rgbClr val="002060"/>
                </a:solidFill>
                <a:latin typeface="Calibri" pitchFamily="34" charset="0"/>
              </a:rPr>
              <a:t>Правильное</a:t>
            </a:r>
            <a:r>
              <a:rPr lang="ru-RU" sz="140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ru-RU" sz="1400" b="1">
                <a:solidFill>
                  <a:srgbClr val="002060"/>
                </a:solidFill>
                <a:latin typeface="Calibri" pitchFamily="34" charset="0"/>
              </a:rPr>
              <a:t>питание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 rot="2004588">
            <a:off x="755650" y="765175"/>
            <a:ext cx="2735263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rgbClr val="002060"/>
                </a:solidFill>
                <a:latin typeface="Calibri" pitchFamily="34" charset="0"/>
              </a:rPr>
              <a:t>Занятия</a:t>
            </a:r>
            <a:r>
              <a:rPr lang="ru-RU" b="1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ru-RU" sz="1400" b="1">
                <a:solidFill>
                  <a:srgbClr val="002060"/>
                </a:solidFill>
                <a:latin typeface="Calibri" pitchFamily="34" charset="0"/>
              </a:rPr>
              <a:t>спортом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 rot="1129749">
            <a:off x="6588125" y="4508500"/>
            <a:ext cx="2736850" cy="4333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rgbClr val="002060"/>
                </a:solidFill>
                <a:latin typeface="Calibri" pitchFamily="34" charset="0"/>
              </a:rPr>
              <a:t>Личная</a:t>
            </a:r>
            <a:r>
              <a:rPr lang="ru-RU" sz="140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ru-RU" sz="1400" b="1">
                <a:solidFill>
                  <a:srgbClr val="002060"/>
                </a:solidFill>
                <a:latin typeface="Calibri" pitchFamily="34" charset="0"/>
              </a:rPr>
              <a:t>гигиена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 rot="-1861312">
            <a:off x="6084888" y="836613"/>
            <a:ext cx="2808287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rgbClr val="002060"/>
                </a:solidFill>
                <a:latin typeface="Calibri" pitchFamily="34" charset="0"/>
              </a:rPr>
              <a:t>Жизнь без вредных привычек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 rot="-761948">
            <a:off x="6858000" y="2530475"/>
            <a:ext cx="226695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rgbClr val="002060"/>
                </a:solidFill>
                <a:latin typeface="Calibri" pitchFamily="34" charset="0"/>
              </a:rPr>
              <a:t>Свежий</a:t>
            </a:r>
            <a:r>
              <a:rPr lang="ru-RU" sz="140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ru-RU" sz="1400" b="1">
                <a:solidFill>
                  <a:srgbClr val="002060"/>
                </a:solidFill>
                <a:latin typeface="Calibri" pitchFamily="34" charset="0"/>
              </a:rPr>
              <a:t>воздух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 rot="5400000">
            <a:off x="4067175" y="5791201"/>
            <a:ext cx="1368425" cy="5016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rgbClr val="002060"/>
                </a:solidFill>
                <a:latin typeface="Calibri" pitchFamily="34" charset="0"/>
              </a:rPr>
              <a:t>хобби</a:t>
            </a: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 rot="2416748">
            <a:off x="5651500" y="5516563"/>
            <a:ext cx="230505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rgbClr val="002060"/>
                </a:solidFill>
                <a:latin typeface="Calibri" pitchFamily="34" charset="0"/>
              </a:rPr>
              <a:t>Любовь к себе </a:t>
            </a: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 rot="10800000">
            <a:off x="4402138" y="-100013"/>
            <a:ext cx="549275" cy="14303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ru-RU" sz="1400" b="1">
                <a:solidFill>
                  <a:srgbClr val="002060"/>
                </a:solidFill>
                <a:latin typeface="Calibri" pitchFamily="34" charset="0"/>
              </a:rPr>
              <a:t>Больше смеха</a:t>
            </a:r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 rot="-2333069">
            <a:off x="1331913" y="5373688"/>
            <a:ext cx="2425700" cy="5048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rgbClr val="002060"/>
                </a:solidFill>
                <a:latin typeface="Calibri" pitchFamily="34" charset="0"/>
              </a:rPr>
              <a:t>Любовь к другим людям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3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0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3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4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437" grpId="0" animBg="1"/>
      <p:bldP spid="18438" grpId="0" animBg="1"/>
      <p:bldP spid="18440" grpId="0" animBg="1"/>
      <p:bldP spid="18441" grpId="0" animBg="1"/>
      <p:bldP spid="18442" grpId="0" animBg="1"/>
      <p:bldP spid="18443" grpId="0" animBg="1"/>
      <p:bldP spid="18445" grpId="0" animBg="1"/>
      <p:bldP spid="18446" grpId="0" animBg="1"/>
      <p:bldP spid="18447" grpId="0" animBg="1"/>
      <p:bldP spid="18448" grpId="0" animBg="1"/>
      <p:bldP spid="18449" grpId="0" animBg="1"/>
      <p:bldP spid="18450" grpId="0" animBg="1"/>
      <p:bldP spid="184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001125" cy="1143000"/>
          </a:xfrm>
        </p:spPr>
        <p:txBody>
          <a:bodyPr/>
          <a:lstStyle/>
          <a:p>
            <a:pPr eaLnBrk="1" hangingPunct="1"/>
            <a:r>
              <a:rPr lang="ru-RU" sz="4800" b="1" smtClean="0">
                <a:solidFill>
                  <a:srgbClr val="7030A0"/>
                </a:solidFill>
              </a:rPr>
              <a:t>Группа 2: </a:t>
            </a:r>
            <a:br>
              <a:rPr lang="ru-RU" sz="4800" b="1" smtClean="0">
                <a:solidFill>
                  <a:srgbClr val="7030A0"/>
                </a:solidFill>
              </a:rPr>
            </a:br>
            <a:r>
              <a:rPr lang="ru-RU" sz="4800" b="1" smtClean="0">
                <a:solidFill>
                  <a:srgbClr val="002060"/>
                </a:solidFill>
              </a:rPr>
              <a:t>«Быть здоровым – это стильно!»</a:t>
            </a:r>
            <a:endParaRPr lang="ru-RU" sz="4800" smtClean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4300" b="1" dirty="0" smtClean="0">
              <a:solidFill>
                <a:srgbClr val="002060"/>
              </a:solidFill>
              <a:cs typeface="Aharoni" pitchFamily="2" charset="-79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300" b="1" dirty="0" smtClean="0">
                <a:solidFill>
                  <a:srgbClr val="002060"/>
                </a:solidFill>
                <a:cs typeface="Aharoni" pitchFamily="2" charset="-79"/>
              </a:rPr>
              <a:t>Цель:  </a:t>
            </a:r>
            <a:r>
              <a:rPr lang="ru-RU" sz="4300" b="1" dirty="0" smtClean="0">
                <a:solidFill>
                  <a:srgbClr val="7030A0"/>
                </a:solidFill>
              </a:rPr>
              <a:t>Провести исследования  </a:t>
            </a:r>
            <a:r>
              <a:rPr lang="ru-RU" sz="4300" b="1" i="1" dirty="0" smtClean="0">
                <a:solidFill>
                  <a:srgbClr val="7030A0"/>
                </a:solidFill>
              </a:rPr>
              <a:t>«Место спорта в жизни учащихся и их родителей».</a:t>
            </a:r>
            <a:r>
              <a:rPr lang="ru-RU" sz="4300" b="1" dirty="0" smtClean="0">
                <a:solidFill>
                  <a:srgbClr val="3333FF"/>
                </a:solidFill>
              </a:rPr>
              <a:t/>
            </a:r>
            <a:br>
              <a:rPr lang="ru-RU" sz="4300" b="1" dirty="0" smtClean="0">
                <a:solidFill>
                  <a:srgbClr val="3333FF"/>
                </a:solidFill>
              </a:rPr>
            </a:br>
            <a:endParaRPr lang="ru-RU" sz="43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b="1" dirty="0" smtClean="0"/>
              <a:t>Участники проекта: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b="1" dirty="0" smtClean="0"/>
              <a:t>Крестьянина Светлана (5в),  Иванкова Дарья (7а),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b="1" dirty="0" smtClean="0"/>
              <a:t> Гречихина Дарья (8а),  Прокофьева Юлия (10а)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01125" cy="1417638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7030A0"/>
                </a:solidFill>
              </a:rPr>
              <a:t>С целью определения отношения учащихся и их родителей к здоровому образу жизни было проведено анкетирование, которое включало в себя следующие вопросы: </a:t>
            </a:r>
            <a:endParaRPr lang="ru-RU" sz="2400" smtClean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 eaLnBrk="1" fontAlgn="ctr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smtClean="0">
                <a:solidFill>
                  <a:srgbClr val="3333FF"/>
                </a:solidFill>
              </a:rPr>
              <a:t>Занимаетесь ли вы спортом?</a:t>
            </a:r>
          </a:p>
          <a:p>
            <a:pPr marL="514350" indent="-514350" eaLnBrk="1" fontAlgn="ctr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smtClean="0">
                <a:solidFill>
                  <a:srgbClr val="3333FF"/>
                </a:solidFill>
              </a:rPr>
              <a:t>Какой вид(ы) спорта вы предпочитаете?</a:t>
            </a:r>
          </a:p>
          <a:p>
            <a:pPr marL="514350" indent="-514350" eaLnBrk="1" fontAlgn="ctr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smtClean="0">
                <a:solidFill>
                  <a:srgbClr val="3333FF"/>
                </a:solidFill>
              </a:rPr>
              <a:t>Занимаетесь ли вы в спортивных секциях (кружках)?</a:t>
            </a:r>
          </a:p>
          <a:p>
            <a:pPr marL="514350" indent="-514350" eaLnBrk="1" fontAlgn="ctr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smtClean="0">
                <a:solidFill>
                  <a:srgbClr val="3333FF"/>
                </a:solidFill>
              </a:rPr>
              <a:t>Если да, то, в каких? </a:t>
            </a:r>
          </a:p>
          <a:p>
            <a:pPr marL="514350" indent="-514350" eaLnBrk="1" fontAlgn="ctr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smtClean="0">
                <a:solidFill>
                  <a:srgbClr val="3333FF"/>
                </a:solidFill>
              </a:rPr>
              <a:t>Для чего вы занимаетесь спортом?</a:t>
            </a:r>
          </a:p>
          <a:p>
            <a:pPr marL="514350" indent="-514350" eaLnBrk="1" fontAlgn="ctr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smtClean="0">
                <a:solidFill>
                  <a:srgbClr val="3333FF"/>
                </a:solidFill>
              </a:rPr>
              <a:t>Что хотели бы посоветовать другим?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599</Words>
  <Application>Microsoft Office PowerPoint</Application>
  <PresentationFormat>Экран (4:3)</PresentationFormat>
  <Paragraphs>102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Aharoni</vt:lpstr>
      <vt:lpstr>Тема Office</vt:lpstr>
      <vt:lpstr>Слайд 1</vt:lpstr>
      <vt:lpstr>Слайд 2</vt:lpstr>
      <vt:lpstr>Слайд 3</vt:lpstr>
      <vt:lpstr>Проект 1 группы:  «Сохрани себя сам»</vt:lpstr>
      <vt:lpstr>Какие привычки мы называем полезными?</vt:lpstr>
      <vt:lpstr>Привычки, наиболее опасно влияющие на здоровье:</vt:lpstr>
      <vt:lpstr>Наркотики</vt:lpstr>
      <vt:lpstr>Группа 2:  «Быть здоровым – это стильно!»</vt:lpstr>
      <vt:lpstr>С целью определения отношения учащихся и их родителей к здоровому образу жизни было проведено анкетирование, которое включало в себя следующие вопросы: </vt:lpstr>
      <vt:lpstr>Итоги анкетирования среди учащихся 5-11 классов:</vt:lpstr>
      <vt:lpstr>По итогам анкетирования родителей:</vt:lpstr>
      <vt:lpstr>Проект: 3 группа  «Я выбираю здоровье и спорт» </vt:lpstr>
      <vt:lpstr>Слайд 13</vt:lpstr>
      <vt:lpstr>Слайд 14</vt:lpstr>
      <vt:lpstr>Слайд 15</vt:lpstr>
      <vt:lpstr>Проект 4 группы: «Единственная красота,  которую я  знаю, это  здоровье». 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МБОУ СОШ №12 Быть здоровым – это стильно!</dc:title>
  <dc:creator>user</dc:creator>
  <cp:lastModifiedBy>re</cp:lastModifiedBy>
  <cp:revision>20</cp:revision>
  <dcterms:created xsi:type="dcterms:W3CDTF">2013-03-26T07:03:46Z</dcterms:created>
  <dcterms:modified xsi:type="dcterms:W3CDTF">2014-03-12T19:51:37Z</dcterms:modified>
</cp:coreProperties>
</file>