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2"/>
  </p:notesMasterIdLst>
  <p:sldIdLst>
    <p:sldId id="256" r:id="rId2"/>
    <p:sldId id="257" r:id="rId3"/>
    <p:sldId id="284" r:id="rId4"/>
    <p:sldId id="258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7" r:id="rId18"/>
    <p:sldId id="278" r:id="rId19"/>
    <p:sldId id="282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28"/>
    <p:penClr>
      <a:srgbClr val="FF0000"/>
    </p:penClr>
  </p:showPr>
  <p:clrMru>
    <a:srgbClr val="000000"/>
    <a:srgbClr val="FFFF0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2" autoAdjust="0"/>
  </p:normalViewPr>
  <p:slideViewPr>
    <p:cSldViewPr>
      <p:cViewPr varScale="1">
        <p:scale>
          <a:sx n="47" d="100"/>
          <a:sy n="47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CE51B7B4-8319-46FB-904D-47290F7A7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F3EF7-FED0-48FB-A51F-703A75E9971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24E9B-230F-4341-A67E-4386C2CCB28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B960F-767F-4318-BF0B-A9C57274063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828CA-3E1C-40CF-ABCB-3F31E1741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FEF0-8F76-4765-AC5D-3AAFE7F7E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363A-3C18-4E67-A952-90AE9FE1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AB35-DA7E-4DD1-9586-F4243C65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362AFA-E82D-4530-8D6E-828D23A59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B1F6-4FB8-45D6-8F56-D0B8A25EB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34E6-2909-40EE-8B66-E4CB6612B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4E21-2999-46B1-B9C6-AED101F74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45DA1-263D-4188-A3E7-BFD60E08B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967B-9321-45C2-96BB-6E2DC524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C6CC8B-549A-47E4-A0CA-7B91EE254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F94B3F-9143-4CE0-8918-66CFEBF4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7" r:id="rId2"/>
    <p:sldLayoutId id="2147483815" r:id="rId3"/>
    <p:sldLayoutId id="2147483808" r:id="rId4"/>
    <p:sldLayoutId id="2147483809" r:id="rId5"/>
    <p:sldLayoutId id="2147483810" r:id="rId6"/>
    <p:sldLayoutId id="2147483816" r:id="rId7"/>
    <p:sldLayoutId id="2147483811" r:id="rId8"/>
    <p:sldLayoutId id="2147483817" r:id="rId9"/>
    <p:sldLayoutId id="2147483812" r:id="rId10"/>
    <p:sldLayoutId id="21474838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&#1044;&#1086;&#1082;&#1091;&#1084;&#1077;&#1085;&#1090;&#1099;\&#1050;&#1083;&#1072;&#1089;&#1089;\&#1053;&#1072;&#1088;&#1082;&#1086;&#1084;&#1072;&#1085;&#1080;&#1103;\New%20Fil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6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smtClean="0"/>
              <a:t>Наркомания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sz="4000" smtClean="0">
                <a:solidFill>
                  <a:srgbClr val="FF0000"/>
                </a:solidFill>
              </a:rPr>
              <a:t>Ответишь своей жизнью!</a:t>
            </a:r>
          </a:p>
        </p:txBody>
      </p:sp>
      <p:pic>
        <p:nvPicPr>
          <p:cNvPr id="2052" name="Picture 4" descr="hypodermic needl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68153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asket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2138" y="4797425"/>
            <a:ext cx="34940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J018924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063" y="1773238"/>
            <a:ext cx="18510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New Fil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72450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tarantula crawling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3286125"/>
            <a:ext cx="52974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altLang="zh-CN" i="1" smtClean="0"/>
              <a:t>В-третьих,</a:t>
            </a:r>
            <a:r>
              <a:rPr lang="ru-RU" altLang="zh-CN" smtClean="0"/>
              <a:t> наркоманы создают невыносимые условия для своей семьи, отравляя её своим присутствием, поведением, лишая средств к существованию, совершают тяжёлое преступление по отношению к потомству.</a:t>
            </a:r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13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7200" y="333375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ru-RU" altLang="zh-CN" sz="3200" i="1">
                <a:solidFill>
                  <a:schemeClr val="tx1"/>
                </a:solidFill>
                <a:effectLst/>
                <a:latin typeface="Tahoma" pitchFamily="34" charset="0"/>
              </a:rPr>
              <a:t>В-четвёртых,</a:t>
            </a:r>
            <a:r>
              <a:rPr lang="ru-RU" altLang="zh-CN" sz="3200">
                <a:solidFill>
                  <a:schemeClr val="tx1"/>
                </a:solidFill>
                <a:effectLst/>
                <a:latin typeface="Tahoma" pitchFamily="34" charset="0"/>
              </a:rPr>
              <a:t> наркоманы, деградируя физически и морально, являются обузой для общества, втягивают в этот порок других людей, в первую очередь молодёжь, а затем преждевременно погибают.</a:t>
            </a:r>
            <a:endParaRPr lang="ru-RU" sz="32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6387" name="Picture 6" descr="narkomany_prt2_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2924175"/>
            <a:ext cx="48704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zh-CN" i="1" smtClean="0"/>
              <a:t>В-пятых,</a:t>
            </a:r>
            <a:r>
              <a:rPr lang="ru-RU" altLang="zh-CN" smtClean="0"/>
              <a:t> употребление наркотических средств безнравственно.</a:t>
            </a:r>
            <a:endParaRPr lang="ru-RU" smtClean="0"/>
          </a:p>
        </p:txBody>
      </p:sp>
      <p:pic>
        <p:nvPicPr>
          <p:cNvPr id="17411" name="Picture 7" descr="Новый рисунок (6)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928688" y="1557338"/>
            <a:ext cx="735806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crossbon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2714625"/>
            <a:ext cx="5006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altLang="zh-CN" i="1" smtClean="0"/>
              <a:t>В-шестых,</a:t>
            </a:r>
            <a:r>
              <a:rPr lang="ru-RU" altLang="zh-CN" smtClean="0"/>
              <a:t> наркологическая болезнь во всех её видах – социально опасное психическое заболевание, угрожающее самому будущему нации, благополучию и здоровью населения всего государства.</a:t>
            </a:r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12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ypodermic needl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77426">
            <a:off x="2627313" y="981075"/>
            <a:ext cx="36226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painted person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00650" y="476250"/>
            <a:ext cx="39433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899025"/>
          </a:xfrm>
        </p:spPr>
        <p:txBody>
          <a:bodyPr/>
          <a:lstStyle/>
          <a:p>
            <a:endParaRPr lang="ru-RU" altLang="zh-CN" i="1" smtClean="0"/>
          </a:p>
          <a:p>
            <a:pPr>
              <a:buFont typeface="Wingdings 2" pitchFamily="18" charset="2"/>
              <a:buNone/>
            </a:pPr>
            <a:endParaRPr lang="ru-RU" altLang="zh-CN" i="1" smtClean="0"/>
          </a:p>
          <a:p>
            <a:r>
              <a:rPr lang="ru-RU" altLang="zh-CN" i="1" smtClean="0"/>
              <a:t>В-седьмых,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/>
              <a:t>наркоманы 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>
                <a:solidFill>
                  <a:srgbClr val="FF0000"/>
                </a:solidFill>
              </a:rPr>
              <a:t>входят в группу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/>
              <a:t> риска 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/>
              <a:t>распространения 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>
                <a:solidFill>
                  <a:srgbClr val="FF0000"/>
                </a:solidFill>
              </a:rPr>
              <a:t>СПИДа.</a:t>
            </a:r>
            <a:endParaRPr lang="ru-RU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pickled monsters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1714500"/>
            <a:ext cx="5786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1524000"/>
          </a:xfrm>
        </p:spPr>
        <p:txBody>
          <a:bodyPr/>
          <a:lstStyle/>
          <a:p>
            <a:r>
              <a:rPr lang="ru-RU" altLang="zh-CN" smtClean="0"/>
              <a:t>Расплата  неминуема – своим здоровьем, счастьем, жизнью своей.</a:t>
            </a:r>
          </a:p>
          <a:p>
            <a:endParaRPr lang="ru-RU" altLang="zh-CN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2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Новый рисунок (3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2000250"/>
            <a:ext cx="4552950" cy="435768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21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714375" y="642938"/>
            <a:ext cx="7391400" cy="1357312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6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Разве это не страшно?</a:t>
            </a:r>
          </a:p>
        </p:txBody>
      </p:sp>
    </p:spTree>
    <p:custDataLst>
      <p:tags r:id="rId1"/>
    </p:custDataLst>
  </p:cSld>
  <p:clrMapOvr>
    <a:masterClrMapping/>
  </p:clrMapOvr>
  <p:transition advTm="7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narkomany_prt2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714375"/>
            <a:ext cx="7572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3357563"/>
            <a:ext cx="7358063" cy="2287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Это наверное больно!</a:t>
            </a:r>
          </a:p>
        </p:txBody>
      </p:sp>
    </p:spTree>
    <p:custDataLst>
      <p:tags r:id="rId1"/>
    </p:custDataLst>
  </p:cSld>
  <p:clrMapOvr>
    <a:masterClrMapping/>
  </p:clrMapOvr>
  <p:transition advTm="7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arkomany_prt2_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500063"/>
            <a:ext cx="6929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571500"/>
            <a:ext cx="6357938" cy="928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Живой скелет…</a:t>
            </a:r>
          </a:p>
        </p:txBody>
      </p:sp>
    </p:spTree>
    <p:custDataLst>
      <p:tags r:id="rId1"/>
    </p:custDataLst>
  </p:cSld>
  <p:clrMapOvr>
    <a:masterClrMapping/>
  </p:clrMapOvr>
  <p:transition advTm="8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arkomany_prt2_011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928688" y="928688"/>
            <a:ext cx="72151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9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2" name="Picture 12" descr="Halloween costum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00250"/>
            <a:ext cx="421481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Grp="1" noChangeArrowheads="1"/>
          </p:cNvSpPr>
          <p:nvPr>
            <p:ph idx="1"/>
          </p:nvPr>
        </p:nvSpPr>
        <p:spPr>
          <a:xfrm>
            <a:off x="857250" y="357188"/>
            <a:ext cx="7962900" cy="6215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Что такое наркомания? Греческое слово (</a:t>
            </a:r>
            <a:r>
              <a:rPr lang="ru-RU" sz="2400" dirty="0" err="1" smtClean="0">
                <a:solidFill>
                  <a:srgbClr val="FF0000"/>
                </a:solidFill>
              </a:rPr>
              <a:t>нарке</a:t>
            </a:r>
            <a:r>
              <a:rPr lang="ru-RU" sz="2400" dirty="0" smtClean="0">
                <a:solidFill>
                  <a:srgbClr val="FF0000"/>
                </a:solidFill>
              </a:rPr>
              <a:t>) означает оцепенение, онемение; «мания» - безумие, сумасшествие.</a:t>
            </a: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rgbClr val="1C9E57"/>
                </a:solidFill>
              </a:rPr>
              <a:t>                        Наркомания</a:t>
            </a:r>
            <a:r>
              <a:rPr lang="ru-RU" sz="2400" dirty="0" smtClean="0"/>
              <a:t> - это особое      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психическое заболевание,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которое проявляется в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 неудержимом влечении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       человека к наркотическому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    состоянию, при котором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исчезает или ослабляется все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субъективно неприятное и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усиливается субъективно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                приятное. </a:t>
            </a: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</p:txBody>
      </p:sp>
    </p:spTree>
    <p:custDataLst>
      <p:tags r:id="rId1"/>
    </p:custDataLst>
  </p:cSld>
  <p:clrMapOvr>
    <a:masterClrMapping/>
  </p:clrMapOvr>
  <p:transition advTm="22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1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1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1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1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1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1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1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1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1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1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1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1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1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1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1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1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1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1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71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71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71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ign language Z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05400" y="2932113"/>
            <a:ext cx="4038600" cy="3925887"/>
          </a:xfrm>
          <a:noFill/>
        </p:spPr>
      </p:pic>
      <p:sp>
        <p:nvSpPr>
          <p:cNvPr id="931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37038" y="1052513"/>
            <a:ext cx="4906962" cy="385445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Подумай о себе и своих близких!</a:t>
            </a:r>
          </a:p>
          <a:p>
            <a:r>
              <a:rPr lang="ru-RU" smtClean="0">
                <a:solidFill>
                  <a:srgbClr val="FF0000"/>
                </a:solidFill>
              </a:rPr>
              <a:t>Стоит ли рисковать?</a:t>
            </a:r>
          </a:p>
          <a:p>
            <a:pPr>
              <a:buFont typeface="Wingdings 2" pitchFamily="18" charset="2"/>
              <a:buNone/>
            </a:pP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25604" name="Picture 8" descr="acupun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0"/>
            <a:ext cx="45354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9" descr="hypodermic needl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134622">
            <a:off x="1636713" y="130175"/>
            <a:ext cx="324008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 descr="J018924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63" y="2857500"/>
            <a:ext cx="32448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403 -0.10023 L -8.33333E-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07 0.04653 C 0.36753 0.14537 0.30017 0.24491 0.21285 0.26435 C 0.12552 0.28356 -0.10122 0.225 -0.08872 0.16273 C -0.07622 0.10046 0.28732 -0.01296 0.2875 -0.10972 C 0.28767 -0.20671 -0.02483 -0.36713 -0.08715 -0.4185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99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000125"/>
            <a:ext cx="5143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971550" y="357188"/>
            <a:ext cx="7886700" cy="555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effectLst/>
              </a:rPr>
              <a:t>Наркотики – это вещества, которые очень вредно действует на организм человека, одурманивают его. </a:t>
            </a:r>
          </a:p>
          <a:p>
            <a:pPr marL="342900" indent="-342900">
              <a:lnSpc>
                <a:spcPct val="80000"/>
              </a:lnSpc>
              <a:defRPr/>
            </a:pPr>
            <a:endParaRPr lang="ru-RU" altLang="zh-CN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ru-RU" altLang="zh-CN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ru-RU" altLang="zh-CN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ru-RU" altLang="zh-CN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zh-CN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zh-CN" b="1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ru-RU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ru-RU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ru-RU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ru-RU" altLang="zh-CN" b="1" dirty="0">
                <a:solidFill>
                  <a:schemeClr val="tx1"/>
                </a:solidFill>
                <a:effectLst/>
              </a:rPr>
              <a:t>По данным Всемирной организации здравоохранения, наркотики заняли первое место среди виновников преждевременной смерти людей, </a:t>
            </a:r>
            <a:r>
              <a:rPr lang="ru-RU" altLang="zh-CN" b="1" dirty="0" err="1">
                <a:solidFill>
                  <a:schemeClr val="tx1"/>
                </a:solidFill>
                <a:effectLst/>
              </a:rPr>
              <a:t>сердечно-сосудистых</a:t>
            </a:r>
            <a:r>
              <a:rPr lang="ru-RU" altLang="zh-CN" b="1" dirty="0">
                <a:solidFill>
                  <a:schemeClr val="tx1"/>
                </a:solidFill>
                <a:effectLst/>
              </a:rPr>
              <a:t> заболеваний  и злокачественных опухолей. 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4" name="Picture 10" descr="person holding he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133600"/>
            <a:ext cx="437197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6"/>
          <p:cNvSpPr>
            <a:spLocks noGrp="1" noChangeArrowheads="1"/>
          </p:cNvSpPr>
          <p:nvPr>
            <p:ph idx="1"/>
          </p:nvPr>
        </p:nvSpPr>
        <p:spPr>
          <a:xfrm>
            <a:off x="250825" y="357188"/>
            <a:ext cx="5178425" cy="6334125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ru-RU" altLang="zh-CN" sz="2400" smtClean="0">
                <a:latin typeface="Times New Roman" pitchFamily="18" charset="0"/>
              </a:rPr>
              <a:t>Опасна одноразовая его проба. Неизбежно появляется привычка.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zh-CN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zh-CN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smtClean="0">
                <a:latin typeface="Times New Roman" pitchFamily="18" charset="0"/>
              </a:rPr>
              <a:t>При отсутствии наркотика человек испытывает мучительное состояние – абстиненцию.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zh-CN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zh-CN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smtClean="0">
                <a:latin typeface="Times New Roman" pitchFamily="18" charset="0"/>
              </a:rPr>
              <a:t>Его преследует отчаяние, беспокойство, раздражительность, нетерпение, боли в костях и мышцах; он, как при пытке, страдает от тяжкой бессонницы или кошмарных снов.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zh-CN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smtClean="0">
                <a:latin typeface="Times New Roman" pitchFamily="18" charset="0"/>
              </a:rPr>
              <a:t> </a:t>
            </a:r>
            <a:endParaRPr lang="ru-RU" sz="2400" smtClean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500063"/>
            <a:ext cx="8229600" cy="1928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zh-CN" smtClean="0">
                <a:solidFill>
                  <a:srgbClr val="00FF00"/>
                </a:solidFill>
              </a:rPr>
              <a:t>   </a:t>
            </a: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У наркоманов обычно не бывает детей, а среди родившихся часты случаи уродств.</a:t>
            </a:r>
          </a:p>
          <a:p>
            <a:endParaRPr lang="ru-RU" smtClean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smtClean="0"/>
          </a:p>
        </p:txBody>
      </p:sp>
      <p:pic>
        <p:nvPicPr>
          <p:cNvPr id="7174" name="Picture 4" descr="07021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0"/>
            <a:ext cx="8215313" cy="324485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Содержимое 3" descr="10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88" y="428625"/>
            <a:ext cx="5000625" cy="3814763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9157" name="Рисунок 4" descr="877e86f8-eaee-4780-b1d9-e463ba1f4b72_B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3071813"/>
            <a:ext cx="3500438" cy="314325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3071813"/>
            <a:ext cx="3606800" cy="316547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  <a:ln w="76200">
            <a:solidFill>
              <a:srgbClr val="FFFF00"/>
            </a:solidFill>
          </a:ln>
        </p:spPr>
        <p:txBody>
          <a:bodyPr/>
          <a:lstStyle/>
          <a:p>
            <a:pPr lvl="1">
              <a:buFont typeface="Verdana" pitchFamily="34" charset="0"/>
              <a:buNone/>
            </a:pPr>
            <a:r>
              <a:rPr lang="ru-RU" altLang="zh-CN" sz="3200" smtClean="0"/>
              <a:t>В чём же конкретно заключается вред наркомании?</a:t>
            </a:r>
            <a:endParaRPr lang="ru-RU" sz="3200" smtClean="0"/>
          </a:p>
        </p:txBody>
      </p:sp>
      <p:pic>
        <p:nvPicPr>
          <p:cNvPr id="12291" name="Picture 4" descr="J017831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068638"/>
            <a:ext cx="33131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hypodermic needl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2143125"/>
            <a:ext cx="6858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ypodermic needl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285750"/>
            <a:ext cx="72485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357563" y="857250"/>
            <a:ext cx="5572125" cy="5143500"/>
          </a:xfrm>
        </p:spPr>
        <p:txBody>
          <a:bodyPr/>
          <a:lstStyle/>
          <a:p>
            <a:r>
              <a:rPr lang="ru-RU" altLang="zh-CN" i="1" smtClean="0">
                <a:solidFill>
                  <a:srgbClr val="000000"/>
                </a:solidFill>
              </a:rPr>
              <a:t>Во-первых,</a:t>
            </a:r>
            <a:r>
              <a:rPr lang="ru-RU" altLang="zh-CN" smtClean="0">
                <a:solidFill>
                  <a:srgbClr val="000000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>
                <a:solidFill>
                  <a:srgbClr val="000000"/>
                </a:solidFill>
              </a:rPr>
              <a:t>  наркоманы плохие работники,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>
                <a:solidFill>
                  <a:srgbClr val="000000"/>
                </a:solidFill>
              </a:rPr>
              <a:t>  их трудоспособность, физическая и умственная, снижена, </a:t>
            </a:r>
          </a:p>
          <a:p>
            <a:pPr>
              <a:buFont typeface="Wingdings 2" pitchFamily="18" charset="2"/>
              <a:buNone/>
            </a:pPr>
            <a:r>
              <a:rPr lang="ru-RU" altLang="zh-CN" smtClean="0">
                <a:solidFill>
                  <a:srgbClr val="000000"/>
                </a:solidFill>
              </a:rPr>
              <a:t>   все помыслы связаны с наркотиками – где и как его  добыть, употребить</a:t>
            </a:r>
            <a:r>
              <a:rPr lang="ru-RU" altLang="zh-CN" smtClean="0"/>
              <a:t>.</a:t>
            </a:r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1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351838" cy="604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zh-CN" i="1" smtClean="0"/>
              <a:t>Во-вторых,</a:t>
            </a:r>
            <a:r>
              <a:rPr lang="ru-RU" altLang="zh-CN" smtClean="0"/>
              <a:t> наркомания наносит большой материальный и моральный ущерб, являясь причиной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несчастных случаев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на производстве,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на транспорте,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в быту, причиной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травматизма,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заболеваемости,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различных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zh-CN" smtClean="0"/>
              <a:t>   правонарушений.</a:t>
            </a:r>
            <a:endParaRPr lang="ru-RU" smtClean="0"/>
          </a:p>
        </p:txBody>
      </p:sp>
      <p:pic>
        <p:nvPicPr>
          <p:cNvPr id="84997" name="Picture 5" descr="policeman and prisoner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2950" y="1200150"/>
            <a:ext cx="45910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|2.7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1.9|2.1|2.8|2|1.4|1.4|1.8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</TotalTime>
  <Words>347</Words>
  <Application>Microsoft Office PowerPoint</Application>
  <PresentationFormat>Экран (4:3)</PresentationFormat>
  <Paragraphs>75</Paragraphs>
  <Slides>20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Times New Roman</vt:lpstr>
      <vt:lpstr>Wingdings</vt:lpstr>
      <vt:lpstr>Verdana</vt:lpstr>
      <vt:lpstr>Arial</vt:lpstr>
      <vt:lpstr>Wingdings 2</vt:lpstr>
      <vt:lpstr>微软雅黑</vt:lpstr>
      <vt:lpstr>Tahoma</vt:lpstr>
      <vt:lpstr>Аспект</vt:lpstr>
      <vt:lpstr>Наркомания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Это наверное больно!</vt:lpstr>
      <vt:lpstr>Живой скелет…</vt:lpstr>
      <vt:lpstr>Слайд 19</vt:lpstr>
      <vt:lpstr>Слайд 20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Наркомания</dc:title>
  <dc:creator>Terminator</dc:creator>
  <cp:lastModifiedBy>re</cp:lastModifiedBy>
  <cp:revision>30</cp:revision>
  <dcterms:created xsi:type="dcterms:W3CDTF">2008-03-24T17:09:06Z</dcterms:created>
  <dcterms:modified xsi:type="dcterms:W3CDTF">2014-03-12T19:47:20Z</dcterms:modified>
</cp:coreProperties>
</file>