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309" r:id="rId3"/>
    <p:sldId id="285" r:id="rId4"/>
    <p:sldId id="286" r:id="rId5"/>
    <p:sldId id="281" r:id="rId6"/>
    <p:sldId id="265" r:id="rId7"/>
    <p:sldId id="279" r:id="rId8"/>
    <p:sldId id="288" r:id="rId9"/>
    <p:sldId id="290" r:id="rId10"/>
    <p:sldId id="291" r:id="rId11"/>
    <p:sldId id="308" r:id="rId12"/>
    <p:sldId id="260" r:id="rId13"/>
    <p:sldId id="306" r:id="rId14"/>
    <p:sldId id="307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CCECFF"/>
    <a:srgbClr val="0066FF"/>
    <a:srgbClr val="FF00FF"/>
    <a:srgbClr val="00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7" autoAdjust="0"/>
    <p:restoredTop sz="94660"/>
  </p:normalViewPr>
  <p:slideViewPr>
    <p:cSldViewPr>
      <p:cViewPr>
        <p:scale>
          <a:sx n="86" d="100"/>
          <a:sy n="86" d="100"/>
        </p:scale>
        <p:origin x="-7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ACA41F33-87EE-4A2D-ADDC-2D31F146F75C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D70C02ED-C7ED-490C-B8FC-CF52C0541B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048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249AE01-7438-4C6F-8072-6BD117399EB6}" type="slidenum">
              <a:rPr lang="ru-RU" smtClean="0"/>
              <a:pPr/>
              <a:t>8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9A62D-337B-44A6-A36F-3AF8D6CD21EE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D37F5-BF75-4686-BF4E-660DA458F20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364E5D-7AFC-49EC-9711-093E3B615B66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399EA-039F-40F3-97FF-F9771A132B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26AF6-0F62-422E-A2FF-41F8A8E457D2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E026-E7CE-4A2B-8A6F-A4CC777B6F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A628A-C854-41F7-8A1B-5D8528EA3E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Заголовок, клип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Клип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8E6589-1B34-4725-839F-373EE22ED3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D70F5-6E13-42D9-B577-08E9E7380E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wheel spokes="8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4E67AC-566E-4AAB-9E45-F8254A7C67FE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C77F8-B34E-45F9-9AD1-AF3A5B4309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678D2-2D89-4623-8CF5-44BF8455B146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EAC17-78FD-4A0E-8646-E48718DED8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ABD7C5-DBC8-4FAD-88D3-6BE68DA05D80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7219C-B134-4997-9036-AD53C5A84A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5FCDA-8D31-4BE7-AFEA-B0D60C603C79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CE383-0FFB-4802-8B3B-25B412AF2F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085F6-E6E1-4435-8128-06208771001B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F802C-BA6F-4B03-9453-8A424D69A9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8B3E1-D7AC-41E4-B1CD-3E27845A4F01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404C8-3F9A-4EC0-AA5E-07CE7C86C3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556F0-0C12-4167-9129-0CE0E8A9DBBC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BB377D-4F4C-4FD4-856C-E27D1EE5762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BAB4A6-D002-4B51-B142-D4F6174ED478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1ED29-E57D-4E63-AB2C-2DF3720E7F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7120D27-C710-4976-812F-3DEB27B1AC39}" type="datetimeFigureOut">
              <a:rPr lang="ru-RU"/>
              <a:pPr>
                <a:defRPr/>
              </a:pPr>
              <a:t>12.03.2014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2663FD-AB78-4244-9970-518533A08C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333375"/>
            <a:ext cx="8229600" cy="4391025"/>
          </a:xfrm>
        </p:spPr>
        <p:txBody>
          <a:bodyPr/>
          <a:lstStyle/>
          <a:p>
            <a:pPr eaLnBrk="1" hangingPunct="1"/>
            <a:r>
              <a:rPr lang="ru-RU" b="1" smtClean="0"/>
              <a:t>«Не бойся Бога – бойся самого себя.</a:t>
            </a:r>
            <a:br>
              <a:rPr lang="ru-RU" b="1" smtClean="0"/>
            </a:br>
            <a:r>
              <a:rPr lang="ru-RU" b="1" smtClean="0"/>
              <a:t>Ты  сам творец своих благ и причина своих бедствий». </a:t>
            </a:r>
          </a:p>
        </p:txBody>
      </p:sp>
      <p:sp>
        <p:nvSpPr>
          <p:cNvPr id="5123" name="Rectangle 6"/>
          <p:cNvSpPr>
            <a:spLocks noChangeArrowheads="1"/>
          </p:cNvSpPr>
          <p:nvPr/>
        </p:nvSpPr>
        <p:spPr bwMode="auto">
          <a:xfrm>
            <a:off x="1643063" y="5500688"/>
            <a:ext cx="71421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П.Марешаль – французский писатель, философ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92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192" decel="100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192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192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308" accel="100000" fill="hold">
                                          <p:stCondLst>
                                            <p:cond delay="192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/>
          </p:nvPr>
        </p:nvSpPr>
        <p:spPr>
          <a:xfrm>
            <a:off x="468313" y="152400"/>
            <a:ext cx="8280400" cy="609600"/>
          </a:xfrm>
          <a:gradFill rotWithShape="0">
            <a:gsLst>
              <a:gs pos="0">
                <a:srgbClr val="6699FF"/>
              </a:gs>
              <a:gs pos="50000">
                <a:srgbClr val="000000"/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ECFF"/>
                </a:solidFill>
              </a:rPr>
              <a:t>ФОРМАЛЬНЫЕ САНКЦИИ 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187450" y="1484313"/>
            <a:ext cx="2890838" cy="646112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НЕГАТИВНЫЕ</a:t>
            </a:r>
            <a:r>
              <a:rPr lang="ru-RU" sz="3600" dirty="0">
                <a:latin typeface="Calibri" pitchFamily="34" charset="0"/>
              </a:rPr>
              <a:t> 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5000625" y="1500188"/>
            <a:ext cx="3087688" cy="646112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ПОЗИТИВНЫЕ</a:t>
            </a:r>
            <a:r>
              <a:rPr lang="ru-RU" dirty="0">
                <a:latin typeface="Calibri" pitchFamily="34" charset="0"/>
              </a:rPr>
              <a:t>  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143000" y="2786063"/>
            <a:ext cx="2857500" cy="1477962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Штраф,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лишение свободы, смертная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казнь</a:t>
            </a:r>
            <a:endParaRPr lang="ru-RU" dirty="0">
              <a:latin typeface="Calibri" pitchFamily="34" charset="0"/>
            </a:endParaRPr>
          </a:p>
          <a:p>
            <a:pPr algn="ctr">
              <a:defRPr/>
            </a:pPr>
            <a:r>
              <a:rPr lang="ru-RU" dirty="0">
                <a:latin typeface="Calibri" pitchFamily="34" charset="0"/>
              </a:rPr>
              <a:t> 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72063" y="2786063"/>
            <a:ext cx="3071812" cy="1477962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Награждение орденом, </a:t>
            </a: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повышение</a:t>
            </a:r>
          </a:p>
          <a:p>
            <a:pPr algn="ctr">
              <a:defRPr/>
            </a:pPr>
            <a:endParaRPr lang="ru-RU" dirty="0">
              <a:latin typeface="Calibri" pitchFamily="34" charset="0"/>
            </a:endParaRPr>
          </a:p>
        </p:txBody>
      </p:sp>
      <p:sp>
        <p:nvSpPr>
          <p:cNvPr id="14343" name="Line 9"/>
          <p:cNvSpPr>
            <a:spLocks noChangeShapeType="1"/>
          </p:cNvSpPr>
          <p:nvPr/>
        </p:nvSpPr>
        <p:spPr bwMode="auto">
          <a:xfrm flipH="1">
            <a:off x="2357438" y="857250"/>
            <a:ext cx="650875" cy="500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4" name="Line 10"/>
          <p:cNvSpPr>
            <a:spLocks noChangeShapeType="1"/>
          </p:cNvSpPr>
          <p:nvPr/>
        </p:nvSpPr>
        <p:spPr bwMode="auto">
          <a:xfrm>
            <a:off x="6300788" y="908050"/>
            <a:ext cx="414337" cy="449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5" name="Line 11"/>
          <p:cNvSpPr>
            <a:spLocks noChangeShapeType="1"/>
          </p:cNvSpPr>
          <p:nvPr/>
        </p:nvSpPr>
        <p:spPr bwMode="auto">
          <a:xfrm>
            <a:off x="2286000" y="22860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4346" name="Line 12"/>
          <p:cNvSpPr>
            <a:spLocks noChangeShapeType="1"/>
          </p:cNvSpPr>
          <p:nvPr/>
        </p:nvSpPr>
        <p:spPr bwMode="auto">
          <a:xfrm>
            <a:off x="6643688" y="2286000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20484" grpId="0" animBg="1"/>
      <p:bldP spid="2" grpId="0" animBg="1"/>
      <p:bldP spid="3" grpId="0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152400"/>
            <a:ext cx="8280400" cy="609600"/>
          </a:xfrm>
          <a:gradFill rotWithShape="0">
            <a:gsLst>
              <a:gs pos="0">
                <a:srgbClr val="6699FF"/>
              </a:gs>
              <a:gs pos="50000">
                <a:srgbClr val="6699FF">
                  <a:gamma/>
                  <a:shade val="0"/>
                  <a:invGamma/>
                </a:srgbClr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900" b="1" dirty="0" smtClean="0">
                <a:solidFill>
                  <a:srgbClr val="CCECFF"/>
                </a:solidFill>
              </a:rPr>
              <a:t>НЕФОРМАЛЬНЫЕ  </a:t>
            </a:r>
            <a:r>
              <a:rPr lang="ru-RU" sz="3600" b="1" dirty="0" smtClean="0">
                <a:solidFill>
                  <a:srgbClr val="CCECFF"/>
                </a:solidFill>
              </a:rPr>
              <a:t> </a:t>
            </a:r>
            <a:r>
              <a:rPr lang="ru-RU" sz="4900" b="1" dirty="0" smtClean="0">
                <a:solidFill>
                  <a:srgbClr val="CCECFF"/>
                </a:solidFill>
              </a:rPr>
              <a:t>САНКЦИИ </a:t>
            </a:r>
          </a:p>
        </p:txBody>
      </p:sp>
      <p:sp>
        <p:nvSpPr>
          <p:cNvPr id="20484" name="Text Box 5"/>
          <p:cNvSpPr txBox="1">
            <a:spLocks noChangeArrowheads="1"/>
          </p:cNvSpPr>
          <p:nvPr/>
        </p:nvSpPr>
        <p:spPr bwMode="auto">
          <a:xfrm>
            <a:off x="1071563" y="1500188"/>
            <a:ext cx="2890837" cy="646112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НЕГАТИВНЫЕ </a:t>
            </a:r>
          </a:p>
        </p:txBody>
      </p:sp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5143500" y="1500188"/>
            <a:ext cx="3087688" cy="646112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ПОЗИТИВНЫЕ</a:t>
            </a:r>
            <a:r>
              <a:rPr lang="ru-RU" dirty="0">
                <a:latin typeface="Calibri" pitchFamily="34" charset="0"/>
              </a:rPr>
              <a:t>  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1214438" y="2643188"/>
            <a:ext cx="2786062" cy="1570037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ИГНОРИРОВАНИЕ ЧЕЛОВЕКА, </a:t>
            </a:r>
          </a:p>
          <a:p>
            <a:pPr algn="ctr">
              <a:defRPr/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РУГАНЬ</a:t>
            </a:r>
            <a:r>
              <a:rPr lang="ru-RU" dirty="0">
                <a:latin typeface="Calibri" pitchFamily="34" charset="0"/>
              </a:rPr>
              <a:t> 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143500" y="2643188"/>
            <a:ext cx="3000375" cy="1570037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ПОХВАЛА,</a:t>
            </a:r>
          </a:p>
          <a:p>
            <a:pPr algn="ctr">
              <a:defRPr/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endParaRPr lang="ru-RU" sz="2400" b="1" dirty="0">
              <a:solidFill>
                <a:schemeClr val="accent2">
                  <a:lumMod val="75000"/>
                </a:schemeClr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ru-RU" sz="2400" b="1" dirty="0">
                <a:solidFill>
                  <a:schemeClr val="accent2">
                    <a:lumMod val="75000"/>
                  </a:schemeClr>
                </a:solidFill>
                <a:latin typeface="Calibri" pitchFamily="34" charset="0"/>
              </a:rPr>
              <a:t> УЛЫБКА</a:t>
            </a:r>
            <a:endParaRPr lang="ru-RU" dirty="0">
              <a:latin typeface="Calibri" pitchFamily="34" charset="0"/>
            </a:endParaRPr>
          </a:p>
        </p:txBody>
      </p:sp>
      <p:sp>
        <p:nvSpPr>
          <p:cNvPr id="15367" name="Line 7"/>
          <p:cNvSpPr>
            <a:spLocks noChangeShapeType="1"/>
          </p:cNvSpPr>
          <p:nvPr/>
        </p:nvSpPr>
        <p:spPr bwMode="auto">
          <a:xfrm flipH="1">
            <a:off x="2428875" y="785813"/>
            <a:ext cx="881063" cy="642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6072188" y="785813"/>
            <a:ext cx="92868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9" name="Line 9"/>
          <p:cNvSpPr>
            <a:spLocks noChangeShapeType="1"/>
          </p:cNvSpPr>
          <p:nvPr/>
        </p:nvSpPr>
        <p:spPr bwMode="auto">
          <a:xfrm>
            <a:off x="2428875" y="2214563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0" name="Line 10"/>
          <p:cNvSpPr>
            <a:spLocks noChangeShapeType="1"/>
          </p:cNvSpPr>
          <p:nvPr/>
        </p:nvSpPr>
        <p:spPr bwMode="auto">
          <a:xfrm>
            <a:off x="6572250" y="22145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0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animBg="1"/>
      <p:bldP spid="20484" grpId="0" animBg="1"/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7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Вывод: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endParaRPr lang="ru-RU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sz="half" idx="2"/>
          </p:nvPr>
        </p:nvSpPr>
        <p:spPr>
          <a:xfrm>
            <a:off x="2357438" y="1214438"/>
            <a:ext cx="6329362" cy="5429250"/>
          </a:xfrm>
          <a:ln w="76200">
            <a:solidFill>
              <a:schemeClr val="accent2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ru-RU" sz="3600" u="sng" smtClean="0"/>
              <a:t> </a:t>
            </a:r>
            <a:r>
              <a:rPr lang="ru-RU" u="sng" smtClean="0"/>
              <a:t>Криминальное поведение</a:t>
            </a:r>
            <a:r>
              <a:rPr lang="ru-RU" smtClean="0"/>
              <a:t>, </a:t>
            </a:r>
          </a:p>
          <a:p>
            <a:pPr eaLnBrk="1" hangingPunct="1">
              <a:buFont typeface="Arial" charset="0"/>
              <a:buNone/>
            </a:pPr>
            <a:r>
              <a:rPr lang="ru-RU" u="sng" smtClean="0"/>
              <a:t> сексуальные отклонения</a:t>
            </a:r>
            <a:r>
              <a:rPr lang="ru-RU" smtClean="0"/>
              <a:t>,</a:t>
            </a:r>
          </a:p>
          <a:p>
            <a:pPr eaLnBrk="1" hangingPunct="1">
              <a:buFont typeface="Arial" charset="0"/>
              <a:buNone/>
            </a:pPr>
            <a:r>
              <a:rPr lang="ru-RU" smtClean="0"/>
              <a:t> </a:t>
            </a:r>
            <a:r>
              <a:rPr lang="ru-RU" u="sng" smtClean="0"/>
              <a:t>алкоголизм</a:t>
            </a:r>
            <a:r>
              <a:rPr lang="ru-RU" smtClean="0"/>
              <a:t>,</a:t>
            </a:r>
          </a:p>
          <a:p>
            <a:pPr eaLnBrk="1" hangingPunct="1">
              <a:buFont typeface="Arial" charset="0"/>
              <a:buNone/>
            </a:pPr>
            <a:r>
              <a:rPr lang="ru-RU" smtClean="0"/>
              <a:t> </a:t>
            </a:r>
            <a:r>
              <a:rPr lang="ru-RU" u="sng" smtClean="0"/>
              <a:t>табакокурение,</a:t>
            </a:r>
          </a:p>
          <a:p>
            <a:pPr eaLnBrk="1" hangingPunct="1">
              <a:buFont typeface="Arial" charset="0"/>
              <a:buNone/>
            </a:pPr>
            <a:r>
              <a:rPr lang="ru-RU" smtClean="0"/>
              <a:t> </a:t>
            </a:r>
            <a:r>
              <a:rPr lang="ru-RU" u="sng" smtClean="0"/>
              <a:t>наркомания</a:t>
            </a:r>
            <a:r>
              <a:rPr lang="ru-RU" smtClean="0"/>
              <a:t> </a:t>
            </a:r>
          </a:p>
          <a:p>
            <a:pPr eaLnBrk="1" hangingPunct="1">
              <a:buFont typeface="Arial" charset="0"/>
              <a:buNone/>
            </a:pPr>
            <a:r>
              <a:rPr lang="ru-RU" smtClean="0"/>
              <a:t>    не могут привести к появлению полезных для общества новых  культурных образцов.</a:t>
            </a:r>
            <a:r>
              <a:rPr lang="ru-RU" sz="3600" smtClean="0"/>
              <a:t/>
            </a:r>
            <a:br>
              <a:rPr lang="ru-RU" sz="3600" smtClean="0"/>
            </a:br>
            <a:endParaRPr lang="ru-RU" sz="3600" smtClean="0"/>
          </a:p>
        </p:txBody>
      </p:sp>
      <p:pic>
        <p:nvPicPr>
          <p:cNvPr id="8" name="Рисунок 7" descr="59916066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4357688"/>
            <a:ext cx="1928812" cy="206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flip="none" rotWithShape="1">
          <a:gsLst>
            <a:gs pos="0">
              <a:schemeClr val="accent1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115888"/>
            <a:ext cx="6624637" cy="609600"/>
          </a:xfrm>
          <a:gradFill rotWithShape="0">
            <a:gsLst>
              <a:gs pos="0">
                <a:srgbClr val="6699FF"/>
              </a:gs>
              <a:gs pos="50000">
                <a:srgbClr val="000000"/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CECFF"/>
                </a:solidFill>
              </a:rPr>
              <a:t>Проверь себя</a:t>
            </a:r>
            <a:r>
              <a:rPr lang="ru-RU" sz="3200" b="1" smtClean="0">
                <a:solidFill>
                  <a:schemeClr val="bg2"/>
                </a:solidFill>
              </a:rPr>
              <a:t> </a:t>
            </a:r>
          </a:p>
        </p:txBody>
      </p:sp>
      <p:sp>
        <p:nvSpPr>
          <p:cNvPr id="7171" name="Rectangle 3" descr="Фиолетовый узор"/>
          <p:cNvSpPr>
            <a:spLocks noGrp="1" noChangeArrowheads="1"/>
          </p:cNvSpPr>
          <p:nvPr>
            <p:ph type="body" idx="1"/>
          </p:nvPr>
        </p:nvSpPr>
        <p:spPr>
          <a:xfrm>
            <a:off x="1187450" y="1125538"/>
            <a:ext cx="7416800" cy="5111750"/>
          </a:xfrm>
          <a:gradFill rotWithShape="0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sz="2600" smtClean="0"/>
          </a:p>
          <a:p>
            <a:pPr eaLnBrk="1" hangingPunct="1">
              <a:buFont typeface="Arial" charset="0"/>
              <a:buNone/>
            </a:pPr>
            <a:endParaRPr lang="ru-RU" sz="2600" smtClean="0"/>
          </a:p>
          <a:p>
            <a:pPr eaLnBrk="1" hangingPunct="1">
              <a:buFont typeface="Arial" charset="0"/>
              <a:buNone/>
            </a:pPr>
            <a:endParaRPr lang="ru-RU" b="1" smtClean="0">
              <a:solidFill>
                <a:schemeClr val="tx2"/>
              </a:solidFill>
              <a:latin typeface="Times New Roman" pitchFamily="18" charset="0"/>
            </a:endParaRPr>
          </a:p>
        </p:txBody>
      </p:sp>
      <p:pic>
        <p:nvPicPr>
          <p:cNvPr id="17412" name="Picture 4" descr="ag00317_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950" y="260350"/>
            <a:ext cx="9493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build="p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Grp="1"/>
          </p:cNvSpPr>
          <p:nvPr>
            <p:ph type="body" idx="1"/>
          </p:nvPr>
        </p:nvSpPr>
        <p:spPr>
          <a:xfrm>
            <a:off x="457200" y="404813"/>
            <a:ext cx="8229600" cy="572135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ru-RU" sz="3600" smtClean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Домашнее задание –   1 уровень – ответить на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 вопросы после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  параграфа 26.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2 уровень – составить 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  антирекламу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Индивидуальное задание – презентация   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      здорового 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     образа жизни. 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ru-RU" smtClean="0">
                <a:latin typeface="Times New Roman" pitchFamily="18" charset="0"/>
                <a:cs typeface="Times New Roman" pitchFamily="18" charset="0"/>
              </a:rPr>
              <a:t>                                               </a:t>
            </a:r>
          </a:p>
        </p:txBody>
      </p:sp>
      <p:pic>
        <p:nvPicPr>
          <p:cNvPr id="18435" name="Picture 3" descr="c6d6fc309a84334f0c4b81e26bc050c3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071563" y="1785938"/>
            <a:ext cx="2178050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7" dur="500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1" dur="500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5" dur="500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9" dur="500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3" dur="500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7" dur="500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1" dur="500"/>
                                        <p:tgtEl>
                                          <p:spTgt spid="532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5" dur="500"/>
                                        <p:tgtEl>
                                          <p:spTgt spid="532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3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39" dur="500"/>
                                        <p:tgtEl>
                                          <p:spTgt spid="532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500063" y="285750"/>
            <a:ext cx="8229600" cy="1143000"/>
          </a:xfrm>
          <a:solidFill>
            <a:srgbClr val="00FFFF"/>
          </a:solidFill>
          <a:ln w="76200">
            <a:solidFill>
              <a:srgbClr val="FF9900"/>
            </a:solidFill>
          </a:ln>
        </p:spPr>
        <p:txBody>
          <a:bodyPr/>
          <a:lstStyle/>
          <a:p>
            <a:pPr eaLnBrk="1" hangingPunct="1"/>
            <a:r>
              <a:rPr lang="ru-RU" smtClean="0"/>
              <a:t>Цель: </a:t>
            </a:r>
            <a:br>
              <a:rPr lang="ru-RU" smtClean="0"/>
            </a:br>
            <a:endParaRPr lang="ru-RU" smtClean="0"/>
          </a:p>
        </p:txBody>
      </p:sp>
      <p:sp>
        <p:nvSpPr>
          <p:cNvPr id="8195" name="Содержимое 4"/>
          <p:cNvSpPr>
            <a:spLocks noGrp="1"/>
          </p:cNvSpPr>
          <p:nvPr>
            <p:ph idx="4294967295"/>
          </p:nvPr>
        </p:nvSpPr>
        <p:spPr>
          <a:solidFill>
            <a:srgbClr val="00CCFF"/>
          </a:solidFill>
          <a:ln w="76200">
            <a:solidFill>
              <a:srgbClr val="993366"/>
            </a:solidFill>
          </a:ln>
        </p:spPr>
        <p:txBody>
          <a:bodyPr/>
          <a:lstStyle/>
          <a:p>
            <a:pPr marL="609600" indent="-609600" eaLnBrk="1" hangingPunct="1">
              <a:buFont typeface="Arial" charset="0"/>
              <a:buAutoNum type="arabicPeriod"/>
            </a:pPr>
            <a:r>
              <a:rPr lang="ru-RU" sz="2400" smtClean="0"/>
              <a:t>Раскрыть сущность понятия «Отклоняющееся поведение», рассмотреть его отдельные формы. Описать последствия наиболее опасных форм отклоняющегося поведения, проанализировать причины негативного поведения. </a:t>
            </a:r>
          </a:p>
          <a:p>
            <a:pPr marL="609600" indent="-609600" eaLnBrk="1" hangingPunct="1">
              <a:buFont typeface="Arial" charset="0"/>
              <a:buNone/>
            </a:pPr>
            <a:r>
              <a:rPr lang="ru-RU" sz="2400" smtClean="0"/>
              <a:t>2. Развивать умения выступать с докладами, работать с текстом в учебнике, выбирать главное.</a:t>
            </a:r>
          </a:p>
          <a:p>
            <a:pPr marL="609600" indent="-609600" eaLnBrk="1" hangingPunct="1">
              <a:buFont typeface="Arial" charset="0"/>
              <a:buNone/>
            </a:pPr>
            <a:endParaRPr lang="ru-RU" sz="2400" smtClean="0"/>
          </a:p>
          <a:p>
            <a:pPr marL="609600" indent="-609600" eaLnBrk="1" hangingPunct="1">
              <a:buFont typeface="Arial" charset="0"/>
              <a:buNone/>
            </a:pPr>
            <a:r>
              <a:rPr lang="ru-RU" sz="2400" smtClean="0"/>
              <a:t>3. Воспитывать формирование чувства ответственности за свои поступки.</a:t>
            </a:r>
          </a:p>
        </p:txBody>
      </p:sp>
      <p:pic>
        <p:nvPicPr>
          <p:cNvPr id="6148" name="Picture 4" descr="komp3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516688" y="5084763"/>
            <a:ext cx="1958975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19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323850" y="692150"/>
            <a:ext cx="8229600" cy="649288"/>
          </a:xfrm>
        </p:spPr>
        <p:txBody>
          <a:bodyPr/>
          <a:lstStyle/>
          <a:p>
            <a:pPr eaLnBrk="1" hangingPunct="1"/>
            <a:r>
              <a:rPr lang="ru-RU" sz="4000" smtClean="0"/>
              <a:t>План урока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 w="76200">
            <a:solidFill>
              <a:schemeClr val="accent2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1</a:t>
            </a:r>
            <a:r>
              <a:rPr lang="ru-RU" sz="3000" smtClean="0"/>
              <a:t>. </a:t>
            </a:r>
            <a:r>
              <a:rPr lang="ru-RU" sz="2400" smtClean="0"/>
              <a:t>Разминка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2. Изучение нового материала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Какое поведение считают отклоняющимся?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Алкоголизм и наркомания (работа в группах)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Причины употребления спиртного и приема наркотиков (работа в группах)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3. Закрепление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Синквейн </a:t>
            </a:r>
          </a:p>
          <a:p>
            <a:pPr eaLnBrk="1" hangingPunct="1">
              <a:lnSpc>
                <a:spcPct val="80000"/>
              </a:lnSpc>
            </a:pPr>
            <a:r>
              <a:rPr lang="ru-RU" sz="2400" smtClean="0"/>
              <a:t>Самостоятельная работа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smtClean="0"/>
              <a:t>4.  Итог урока. Домашнее задание </a:t>
            </a:r>
          </a:p>
          <a:p>
            <a:pPr eaLnBrk="1" hangingPunct="1">
              <a:lnSpc>
                <a:spcPct val="80000"/>
              </a:lnSpc>
            </a:pPr>
            <a:endParaRPr lang="ru-RU" sz="3000" smtClean="0"/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endParaRPr lang="ru-RU" sz="3000" smtClean="0"/>
          </a:p>
        </p:txBody>
      </p:sp>
      <p:sp>
        <p:nvSpPr>
          <p:cNvPr id="2" name="Заголовок 1"/>
          <p:cNvSpPr>
            <a:spLocks/>
          </p:cNvSpPr>
          <p:nvPr/>
        </p:nvSpPr>
        <p:spPr bwMode="auto">
          <a:xfrm>
            <a:off x="1428750" y="142875"/>
            <a:ext cx="6929438" cy="622300"/>
          </a:xfrm>
          <a:prstGeom prst="rect">
            <a:avLst/>
          </a:prstGeom>
          <a:solidFill>
            <a:srgbClr val="00FFFF"/>
          </a:solidFill>
          <a:ln w="38100">
            <a:solidFill>
              <a:schemeClr val="accent2">
                <a:lumMod val="75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ru-RU" sz="4400" dirty="0">
                <a:latin typeface="Calibri" pitchFamily="34" charset="0"/>
              </a:rPr>
              <a:t>Отклоняющееся поведение 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3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3399FF"/>
            </a:gs>
            <a:gs pos="16000">
              <a:srgbClr val="00CCCC"/>
            </a:gs>
            <a:gs pos="47000">
              <a:srgbClr val="9999FF"/>
            </a:gs>
            <a:gs pos="60001">
              <a:srgbClr val="2E6792"/>
            </a:gs>
            <a:gs pos="71001">
              <a:srgbClr val="3333CC"/>
            </a:gs>
            <a:gs pos="81000">
              <a:srgbClr val="1170FF"/>
            </a:gs>
            <a:gs pos="100000">
              <a:srgbClr val="00669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15888"/>
            <a:ext cx="7620000" cy="609600"/>
          </a:xfrm>
          <a:gradFill rotWithShape="0">
            <a:gsLst>
              <a:gs pos="0">
                <a:srgbClr val="00B050"/>
              </a:gs>
              <a:gs pos="50000">
                <a:srgbClr val="6699FF">
                  <a:gamma/>
                  <a:shade val="0"/>
                  <a:invGamma/>
                </a:srgbClr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Вопрос </a:t>
            </a:r>
          </a:p>
        </p:txBody>
      </p:sp>
      <p:sp>
        <p:nvSpPr>
          <p:cNvPr id="7171" name="Rectangle 3" descr="Фиолетовый узор"/>
          <p:cNvSpPr>
            <a:spLocks noGrp="1" noChangeArrowheads="1"/>
          </p:cNvSpPr>
          <p:nvPr>
            <p:ph type="body" idx="1"/>
          </p:nvPr>
        </p:nvSpPr>
        <p:spPr>
          <a:xfrm>
            <a:off x="1371600" y="914400"/>
            <a:ext cx="7620000" cy="5715000"/>
          </a:xfrm>
          <a:gradFill flip="none" rotWithShape="1">
            <a:gsLst>
              <a:gs pos="0">
                <a:schemeClr val="accent1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path path="shape">
              <a:fillToRect l="50000" t="50000" r="50000" b="50000"/>
            </a:path>
            <a:tileRect/>
          </a:gradFill>
          <a:ln w="76200">
            <a:solidFill>
              <a:schemeClr val="hlink"/>
            </a:solidFill>
          </a:ln>
        </p:spPr>
        <p:txBody>
          <a:bodyPr/>
          <a:lstStyle/>
          <a:p>
            <a:pPr algn="ctr" eaLnBrk="1" hangingPunct="1">
              <a:buFontTx/>
              <a:buNone/>
              <a:defRPr/>
            </a:pPr>
            <a:endParaRPr lang="ru-RU" sz="3600" b="1" dirty="0" smtClean="0">
              <a:solidFill>
                <a:srgbClr val="B95B22"/>
              </a:solidFill>
              <a:latin typeface="Arial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4400" b="1" dirty="0" smtClean="0">
                <a:latin typeface="Arial" charset="0"/>
              </a:rPr>
              <a:t>Что такое социальные нормы?</a:t>
            </a:r>
          </a:p>
          <a:p>
            <a:pPr algn="ctr" eaLnBrk="1" hangingPunct="1">
              <a:buFontTx/>
              <a:buNone/>
              <a:defRPr/>
            </a:pPr>
            <a:endParaRPr lang="ru-RU" sz="4400" b="1" dirty="0" smtClean="0">
              <a:solidFill>
                <a:srgbClr val="B95B22"/>
              </a:solidFill>
              <a:latin typeface="Arial" charset="0"/>
            </a:endParaRPr>
          </a:p>
          <a:p>
            <a:pPr algn="ctr" eaLnBrk="1" hangingPunct="1">
              <a:buFontTx/>
              <a:buNone/>
              <a:defRPr/>
            </a:pPr>
            <a:endParaRPr lang="ru-RU" sz="4400" b="1" dirty="0" smtClean="0">
              <a:solidFill>
                <a:srgbClr val="B95B22"/>
              </a:solidFill>
              <a:latin typeface="Arial" charset="0"/>
            </a:endParaRPr>
          </a:p>
          <a:p>
            <a:pPr algn="ctr" eaLnBrk="1" hangingPunct="1">
              <a:buFontTx/>
              <a:buNone/>
              <a:defRPr/>
            </a:pPr>
            <a:r>
              <a:rPr lang="ru-RU" sz="4400" b="1" dirty="0" smtClean="0">
                <a:latin typeface="Arial" charset="0"/>
              </a:rPr>
              <a:t>Какие вы знаете виды социальных норм?</a:t>
            </a:r>
          </a:p>
        </p:txBody>
      </p:sp>
      <p:pic>
        <p:nvPicPr>
          <p:cNvPr id="8196" name="Picture 4" descr="ag00317_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333375"/>
            <a:ext cx="949325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1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  <p:bldP spid="7171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ru-RU" dirty="0" smtClean="0">
                <a:solidFill>
                  <a:schemeClr val="accent3">
                    <a:lumMod val="20000"/>
                    <a:lumOff val="80000"/>
                  </a:schemeClr>
                </a:solidFill>
              </a:rPr>
              <a:t>Разминка</a:t>
            </a:r>
          </a:p>
        </p:txBody>
      </p:sp>
      <p:sp>
        <p:nvSpPr>
          <p:cNvPr id="15363" name="Содержимое 2"/>
          <p:cNvSpPr>
            <a:spLocks noGrp="1"/>
          </p:cNvSpPr>
          <p:nvPr>
            <p:ph idx="1"/>
          </p:nvPr>
        </p:nvSpPr>
        <p:spPr>
          <a:xfrm>
            <a:off x="1692275" y="1600200"/>
            <a:ext cx="5759450" cy="3916363"/>
          </a:xfrm>
        </p:spPr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ru-RU" sz="2400" b="1" smtClean="0"/>
              <a:t>1. Каждый мусульманин должен в праздник Курбан-байрам подать бедным деньги или пищу.</a:t>
            </a:r>
          </a:p>
          <a:p>
            <a:pPr marL="609600" indent="-609600">
              <a:buFont typeface="Arial" charset="0"/>
              <a:buNone/>
            </a:pPr>
            <a:r>
              <a:rPr lang="ru-RU" sz="2400" b="1" smtClean="0"/>
              <a:t>2. Гражданин имеет право участвовать в голосовании с 18 лет.</a:t>
            </a:r>
          </a:p>
          <a:p>
            <a:pPr marL="609600" indent="-609600">
              <a:buFont typeface="Arial" charset="0"/>
              <a:buNone/>
            </a:pPr>
            <a:r>
              <a:rPr lang="ru-RU" sz="2400" b="1" smtClean="0"/>
              <a:t>3. Почетное место за столом предоставляется главе семьи.</a:t>
            </a:r>
          </a:p>
          <a:p>
            <a:pPr marL="609600" indent="-609600">
              <a:buFont typeface="Arial" charset="0"/>
              <a:buNone/>
            </a:pPr>
            <a:r>
              <a:rPr lang="ru-RU" sz="2400" b="1" smtClean="0"/>
              <a:t>4. Назначение премьер-министром лидера партии, победившей на выборах.</a:t>
            </a:r>
          </a:p>
        </p:txBody>
      </p:sp>
      <p:pic>
        <p:nvPicPr>
          <p:cNvPr id="24580" name="Picture 4" descr="ag00317_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-214313"/>
            <a:ext cx="1857375" cy="2143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6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10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2" name="Rectangle 10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7304088" cy="609600"/>
          </a:xfrm>
          <a:gradFill rotWithShape="0">
            <a:gsLst>
              <a:gs pos="0">
                <a:srgbClr val="6699FF"/>
              </a:gs>
              <a:gs pos="50000">
                <a:srgbClr val="6699FF">
                  <a:gamma/>
                  <a:shade val="0"/>
                  <a:invGamma/>
                </a:srgbClr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900" b="1" dirty="0" smtClean="0">
                <a:solidFill>
                  <a:srgbClr val="CCECFF"/>
                </a:solidFill>
              </a:rPr>
              <a:t>Отклоняющееся</a:t>
            </a:r>
            <a:r>
              <a:rPr lang="ru-RU" sz="3600" b="1" dirty="0" smtClean="0">
                <a:solidFill>
                  <a:srgbClr val="CCECFF"/>
                </a:solidFill>
              </a:rPr>
              <a:t> </a:t>
            </a:r>
            <a:r>
              <a:rPr lang="ru-RU" sz="4900" b="1" dirty="0" smtClean="0">
                <a:solidFill>
                  <a:srgbClr val="CCECFF"/>
                </a:solidFill>
              </a:rPr>
              <a:t>поведение</a:t>
            </a:r>
            <a:r>
              <a:rPr lang="ru-RU" sz="3600" b="1" dirty="0" smtClean="0">
                <a:solidFill>
                  <a:srgbClr val="CCECFF"/>
                </a:solidFill>
              </a:rPr>
              <a:t> </a:t>
            </a:r>
          </a:p>
        </p:txBody>
      </p:sp>
      <p:sp>
        <p:nvSpPr>
          <p:cNvPr id="1030" name="Text Box 12"/>
          <p:cNvSpPr txBox="1">
            <a:spLocks noChangeArrowheads="1"/>
          </p:cNvSpPr>
          <p:nvPr/>
        </p:nvSpPr>
        <p:spPr bwMode="auto">
          <a:xfrm>
            <a:off x="3571875" y="2857500"/>
            <a:ext cx="2087563" cy="3500438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2 уровень </a:t>
            </a: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Уровень малых социальных групп</a:t>
            </a:r>
          </a:p>
          <a:p>
            <a:pPr algn="ctr"/>
            <a:endParaRPr lang="ru-RU" sz="2400">
              <a:latin typeface="Calibri" pitchFamily="34" charset="0"/>
            </a:endParaRPr>
          </a:p>
        </p:txBody>
      </p:sp>
      <p:sp>
        <p:nvSpPr>
          <p:cNvPr id="2" name="Text Box 12"/>
          <p:cNvSpPr txBox="1">
            <a:spLocks noChangeArrowheads="1"/>
          </p:cNvSpPr>
          <p:nvPr/>
        </p:nvSpPr>
        <p:spPr bwMode="auto">
          <a:xfrm>
            <a:off x="6500813" y="2852738"/>
            <a:ext cx="2103437" cy="3508375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3 уровень </a:t>
            </a: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Уровень государства </a:t>
            </a: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  <a:p>
            <a:pPr algn="ctr"/>
            <a:endParaRPr lang="ru-RU">
              <a:latin typeface="Calibri" pitchFamily="34" charset="0"/>
            </a:endParaRP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836613"/>
            <a:ext cx="8496300" cy="1546225"/>
          </a:xfrm>
          <a:gradFill rotWithShape="0">
            <a:gsLst>
              <a:gs pos="0">
                <a:srgbClr val="6699FF"/>
              </a:gs>
              <a:gs pos="50000">
                <a:srgbClr val="000000"/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accent2"/>
            </a:solidFill>
          </a:ln>
        </p:spPr>
        <p:txBody>
          <a:bodyPr/>
          <a:lstStyle/>
          <a:p>
            <a:pPr eaLnBrk="1" hangingPunct="1"/>
            <a:r>
              <a:rPr lang="ru-RU" sz="2400" b="1" smtClean="0">
                <a:solidFill>
                  <a:srgbClr val="CCECFF"/>
                </a:solidFill>
              </a:rPr>
              <a:t>Поведение, которое не соответствует требованиям принятых в обществе социальных норм </a:t>
            </a:r>
          </a:p>
        </p:txBody>
      </p:sp>
      <p:pic>
        <p:nvPicPr>
          <p:cNvPr id="10246" name="Picture 8" descr="c6d6fc309a84334f0c4b81e26bc050c3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60350"/>
            <a:ext cx="12969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14375" y="2857500"/>
            <a:ext cx="2000250" cy="3500438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1 уровень </a:t>
            </a: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Уровень отдельной личности</a:t>
            </a:r>
          </a:p>
          <a:p>
            <a:pPr algn="ctr"/>
            <a:endParaRPr lang="ru-RU" sz="2400"/>
          </a:p>
          <a:p>
            <a:pPr algn="ctr"/>
            <a:endParaRPr lang="ru-RU" sz="24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0" grpId="0" animBg="1"/>
      <p:bldP spid="2" grpId="0" animBg="1"/>
      <p:bldP spid="3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6"/>
          <p:cNvSpPr>
            <a:spLocks noChangeArrowheads="1"/>
          </p:cNvSpPr>
          <p:nvPr/>
        </p:nvSpPr>
        <p:spPr bwMode="auto">
          <a:xfrm>
            <a:off x="642938" y="214313"/>
            <a:ext cx="6715125" cy="1143000"/>
          </a:xfrm>
          <a:prstGeom prst="foldedCorner">
            <a:avLst>
              <a:gd name="adj" fmla="val 12500"/>
            </a:avLst>
          </a:prstGeom>
          <a:gradFill rotWithShape="0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</a:pPr>
            <a:r>
              <a:rPr lang="ru-RU" sz="4400" b="1">
                <a:solidFill>
                  <a:srgbClr val="7B3D17"/>
                </a:solidFill>
                <a:latin typeface="Calibri" pitchFamily="34" charset="0"/>
              </a:rPr>
              <a:t>Поведение людей  </a:t>
            </a:r>
          </a:p>
        </p:txBody>
      </p:sp>
      <p:sp>
        <p:nvSpPr>
          <p:cNvPr id="11267" name="Rectangle 17"/>
          <p:cNvSpPr>
            <a:spLocks noChangeArrowheads="1"/>
          </p:cNvSpPr>
          <p:nvPr/>
        </p:nvSpPr>
        <p:spPr bwMode="auto">
          <a:xfrm>
            <a:off x="395288" y="2492375"/>
            <a:ext cx="25923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Соблюдение норм </a:t>
            </a:r>
          </a:p>
        </p:txBody>
      </p:sp>
      <p:sp>
        <p:nvSpPr>
          <p:cNvPr id="11268" name="Rectangle 17"/>
          <p:cNvSpPr>
            <a:spLocks noChangeArrowheads="1"/>
          </p:cNvSpPr>
          <p:nvPr/>
        </p:nvSpPr>
        <p:spPr bwMode="auto">
          <a:xfrm>
            <a:off x="5000625" y="2643188"/>
            <a:ext cx="31670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Несоблюдение норм </a:t>
            </a:r>
          </a:p>
        </p:txBody>
      </p:sp>
      <p:sp>
        <p:nvSpPr>
          <p:cNvPr id="8201" name="Rectangle 9" descr="Фиолетовый узор"/>
          <p:cNvSpPr>
            <a:spLocks noChangeArrowheads="1"/>
          </p:cNvSpPr>
          <p:nvPr/>
        </p:nvSpPr>
        <p:spPr bwMode="auto">
          <a:xfrm>
            <a:off x="571500" y="3643313"/>
            <a:ext cx="2428875" cy="2571750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Конформное</a:t>
            </a:r>
          </a:p>
          <a:p>
            <a:pPr marL="342900" indent="-342900"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поведение </a:t>
            </a:r>
          </a:p>
          <a:p>
            <a:pPr marL="342900" indent="-342900" algn="ctr">
              <a:spcBef>
                <a:spcPct val="20000"/>
              </a:spcBef>
            </a:pPr>
            <a:endParaRPr lang="ru-RU" sz="2400" b="1">
              <a:solidFill>
                <a:srgbClr val="7B3D17"/>
              </a:solidFill>
              <a:latin typeface="Times New Roman" pitchFamily="18" charset="0"/>
            </a:endParaRPr>
          </a:p>
        </p:txBody>
      </p:sp>
      <p:sp>
        <p:nvSpPr>
          <p:cNvPr id="3" name="Rectangle 9" descr="Фиолетовый узор"/>
          <p:cNvSpPr>
            <a:spLocks noChangeArrowheads="1"/>
          </p:cNvSpPr>
          <p:nvPr/>
        </p:nvSpPr>
        <p:spPr bwMode="auto">
          <a:xfrm>
            <a:off x="3500438" y="3643313"/>
            <a:ext cx="2428875" cy="2643187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Деликвентное поведение 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ru-RU" sz="240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spcBef>
                <a:spcPct val="20000"/>
              </a:spcBef>
              <a:buFont typeface="Arial" charset="0"/>
              <a:buNone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(нарушение формальных норм)</a:t>
            </a:r>
          </a:p>
          <a:p>
            <a:pPr marL="342900" indent="-342900" algn="ctr">
              <a:spcBef>
                <a:spcPct val="20000"/>
              </a:spcBef>
            </a:pPr>
            <a:endParaRPr lang="ru-RU" sz="2400" b="1">
              <a:solidFill>
                <a:srgbClr val="7B3D1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9" descr="Фиолетовый узор"/>
          <p:cNvSpPr>
            <a:spLocks noChangeArrowheads="1"/>
          </p:cNvSpPr>
          <p:nvPr/>
        </p:nvSpPr>
        <p:spPr bwMode="auto">
          <a:xfrm>
            <a:off x="6429375" y="3643313"/>
            <a:ext cx="2357438" cy="2643187"/>
          </a:xfrm>
          <a:prstGeom prst="rect">
            <a:avLst/>
          </a:prstGeom>
          <a:solidFill>
            <a:srgbClr val="00FFFF"/>
          </a:solidFill>
          <a:ln w="76200">
            <a:solidFill>
              <a:schemeClr val="accent2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ru-RU" sz="2400">
                <a:latin typeface="Times New Roman" pitchFamily="18" charset="0"/>
                <a:cs typeface="Times New Roman" pitchFamily="18" charset="0"/>
              </a:rPr>
              <a:t>Отклоняющееся  поведение </a:t>
            </a:r>
            <a:endParaRPr lang="ru-RU" sz="2400" b="1">
              <a:solidFill>
                <a:srgbClr val="7B3D1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2" name="AutoShape 16"/>
          <p:cNvSpPr>
            <a:spLocks noChangeArrowheads="1"/>
          </p:cNvSpPr>
          <p:nvPr/>
        </p:nvSpPr>
        <p:spPr bwMode="auto">
          <a:xfrm>
            <a:off x="1071563" y="1643063"/>
            <a:ext cx="1441450" cy="790575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3" name="AutoShape 17"/>
          <p:cNvSpPr>
            <a:spLocks noChangeArrowheads="1"/>
          </p:cNvSpPr>
          <p:nvPr/>
        </p:nvSpPr>
        <p:spPr bwMode="auto">
          <a:xfrm>
            <a:off x="5643563" y="1643063"/>
            <a:ext cx="1295400" cy="85725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274" name="Line 19"/>
          <p:cNvSpPr>
            <a:spLocks noChangeShapeType="1"/>
          </p:cNvSpPr>
          <p:nvPr/>
        </p:nvSpPr>
        <p:spPr bwMode="auto">
          <a:xfrm flipH="1">
            <a:off x="4286250" y="3071813"/>
            <a:ext cx="1643063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5" name="Line 20"/>
          <p:cNvSpPr>
            <a:spLocks noChangeShapeType="1"/>
          </p:cNvSpPr>
          <p:nvPr/>
        </p:nvSpPr>
        <p:spPr bwMode="auto">
          <a:xfrm>
            <a:off x="6072188" y="3071813"/>
            <a:ext cx="1571625" cy="500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6" name="Line 22"/>
          <p:cNvSpPr>
            <a:spLocks noChangeShapeType="1"/>
          </p:cNvSpPr>
          <p:nvPr/>
        </p:nvSpPr>
        <p:spPr bwMode="auto">
          <a:xfrm>
            <a:off x="1571625" y="30003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1277" name="Рисунок 4" descr="children_0120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715250" y="2143125"/>
            <a:ext cx="1222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500"/>
                                        <p:tgtEl>
                                          <p:spTgt spid="820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8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"/>
                                        <p:tgtEl>
                                          <p:spTgt spid="8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01" grpId="0" build="p" animBg="1"/>
      <p:bldP spid="3" grpId="0" build="p" animBg="1"/>
      <p:bldP spid="4" grpId="0" build="p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title"/>
          </p:nvPr>
        </p:nvSpPr>
        <p:spPr>
          <a:xfrm>
            <a:off x="1524000" y="214313"/>
            <a:ext cx="7262813" cy="928687"/>
          </a:xfrm>
          <a:gradFill rotWithShape="0">
            <a:gsLst>
              <a:gs pos="0">
                <a:srgbClr val="6699FF"/>
              </a:gs>
              <a:gs pos="50000">
                <a:srgbClr val="000000"/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CECFF"/>
                </a:solidFill>
              </a:rPr>
              <a:t>Отклоняющееся поведение </a:t>
            </a:r>
          </a:p>
        </p:txBody>
      </p:sp>
      <p:sp>
        <p:nvSpPr>
          <p:cNvPr id="2" name="Rectangle 2" descr="Фиолетовый узор"/>
          <p:cNvSpPr>
            <a:spLocks noChangeArrowheads="1"/>
          </p:cNvSpPr>
          <p:nvPr/>
        </p:nvSpPr>
        <p:spPr bwMode="auto">
          <a:xfrm>
            <a:off x="4929188" y="2000250"/>
            <a:ext cx="3810000" cy="1290638"/>
          </a:xfrm>
          <a:prstGeom prst="rect">
            <a:avLst/>
          </a:prstGeom>
          <a:solidFill>
            <a:srgbClr val="00FFFF"/>
          </a:solidFill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</a:pPr>
            <a:r>
              <a:rPr lang="ru-RU" sz="3600" b="1">
                <a:solidFill>
                  <a:srgbClr val="7B3D17"/>
                </a:solidFill>
                <a:latin typeface="Calibri" pitchFamily="34" charset="0"/>
              </a:rPr>
              <a:t>Негативные отклонения </a:t>
            </a: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3" name="Rectangle 2" descr="Фиолетовый узор"/>
          <p:cNvSpPr>
            <a:spLocks noChangeArrowheads="1"/>
          </p:cNvSpPr>
          <p:nvPr/>
        </p:nvSpPr>
        <p:spPr bwMode="auto">
          <a:xfrm>
            <a:off x="571500" y="4143375"/>
            <a:ext cx="3810000" cy="2160588"/>
          </a:xfrm>
          <a:prstGeom prst="rect">
            <a:avLst/>
          </a:prstGeom>
          <a:solidFill>
            <a:srgbClr val="00FFFF"/>
          </a:solidFill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</a:pPr>
            <a:r>
              <a:rPr lang="ru-RU" sz="3600" b="1">
                <a:solidFill>
                  <a:srgbClr val="7B3D17"/>
                </a:solidFill>
                <a:latin typeface="Calibri" pitchFamily="34" charset="0"/>
              </a:rPr>
              <a:t>Чудачество, </a:t>
            </a:r>
          </a:p>
          <a:p>
            <a:pPr marL="457200" indent="-457200" algn="ctr">
              <a:spcBef>
                <a:spcPct val="20000"/>
              </a:spcBef>
            </a:pPr>
            <a:r>
              <a:rPr lang="ru-RU" sz="3600" b="1">
                <a:solidFill>
                  <a:srgbClr val="7B3D17"/>
                </a:solidFill>
                <a:latin typeface="Calibri" pitchFamily="34" charset="0"/>
              </a:rPr>
              <a:t>Служение идее </a:t>
            </a: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4" name="Rectangle 2" descr="Фиолетовый узор"/>
          <p:cNvSpPr>
            <a:spLocks noChangeArrowheads="1"/>
          </p:cNvSpPr>
          <p:nvPr/>
        </p:nvSpPr>
        <p:spPr bwMode="auto">
          <a:xfrm>
            <a:off x="4929188" y="4071938"/>
            <a:ext cx="3810000" cy="2160587"/>
          </a:xfrm>
          <a:prstGeom prst="rect">
            <a:avLst/>
          </a:prstGeom>
          <a:solidFill>
            <a:srgbClr val="00FFFF"/>
          </a:solidFill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</a:pPr>
            <a:r>
              <a:rPr lang="ru-RU" sz="3600" b="1">
                <a:solidFill>
                  <a:srgbClr val="7B3D17"/>
                </a:solidFill>
                <a:latin typeface="Calibri" pitchFamily="34" charset="0"/>
              </a:rPr>
              <a:t>Наркомания, лудомания, алкоголизм</a:t>
            </a: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  <p:sp>
        <p:nvSpPr>
          <p:cNvPr id="12294" name="Line 9"/>
          <p:cNvSpPr>
            <a:spLocks noChangeShapeType="1"/>
          </p:cNvSpPr>
          <p:nvPr/>
        </p:nvSpPr>
        <p:spPr bwMode="auto">
          <a:xfrm flipH="1">
            <a:off x="2214563" y="1357313"/>
            <a:ext cx="647700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5" name="Line 10"/>
          <p:cNvSpPr>
            <a:spLocks noChangeShapeType="1"/>
          </p:cNvSpPr>
          <p:nvPr/>
        </p:nvSpPr>
        <p:spPr bwMode="auto">
          <a:xfrm>
            <a:off x="6357938" y="1285875"/>
            <a:ext cx="720725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11"/>
          <p:cNvSpPr>
            <a:spLocks noChangeShapeType="1"/>
          </p:cNvSpPr>
          <p:nvPr/>
        </p:nvSpPr>
        <p:spPr bwMode="auto">
          <a:xfrm>
            <a:off x="2357438" y="3500438"/>
            <a:ext cx="0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Line 12"/>
          <p:cNvSpPr>
            <a:spLocks noChangeShapeType="1"/>
          </p:cNvSpPr>
          <p:nvPr/>
        </p:nvSpPr>
        <p:spPr bwMode="auto">
          <a:xfrm>
            <a:off x="6858000" y="3357563"/>
            <a:ext cx="0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2298" name="Picture 13" descr="c6d6fc309a84334f0c4b81e26bc050c3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60350"/>
            <a:ext cx="12969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ectangle 2" descr="Фиолетовый узор"/>
          <p:cNvSpPr>
            <a:spLocks noChangeArrowheads="1"/>
          </p:cNvSpPr>
          <p:nvPr/>
        </p:nvSpPr>
        <p:spPr bwMode="auto">
          <a:xfrm>
            <a:off x="571500" y="2000250"/>
            <a:ext cx="3810000" cy="1290638"/>
          </a:xfrm>
          <a:prstGeom prst="rect">
            <a:avLst/>
          </a:prstGeom>
          <a:solidFill>
            <a:srgbClr val="00FFFF"/>
          </a:solidFill>
          <a:ln w="76200">
            <a:solidFill>
              <a:schemeClr val="hlink"/>
            </a:solidFill>
            <a:miter lim="800000"/>
            <a:headEnd/>
            <a:tailEnd/>
          </a:ln>
        </p:spPr>
        <p:txBody>
          <a:bodyPr/>
          <a:lstStyle/>
          <a:p>
            <a:pPr marL="457200" indent="-457200" algn="ctr">
              <a:spcBef>
                <a:spcPct val="20000"/>
              </a:spcBef>
            </a:pPr>
            <a:r>
              <a:rPr lang="ru-RU" sz="3600" b="1">
                <a:solidFill>
                  <a:srgbClr val="7B3D17"/>
                </a:solidFill>
                <a:latin typeface="Calibri" pitchFamily="34" charset="0"/>
              </a:rPr>
              <a:t> Позитивные</a:t>
            </a:r>
          </a:p>
          <a:p>
            <a:pPr marL="457200" indent="-457200" algn="ctr">
              <a:spcBef>
                <a:spcPct val="20000"/>
              </a:spcBef>
            </a:pPr>
            <a:r>
              <a:rPr lang="ru-RU" sz="3600" b="1">
                <a:solidFill>
                  <a:srgbClr val="7B3D17"/>
                </a:solidFill>
                <a:latin typeface="Calibri" pitchFamily="34" charset="0"/>
              </a:rPr>
              <a:t>отклонения </a:t>
            </a: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  <a:p>
            <a:pPr marL="457200" indent="-457200">
              <a:lnSpc>
                <a:spcPct val="80000"/>
              </a:lnSpc>
              <a:spcBef>
                <a:spcPct val="20000"/>
              </a:spcBef>
              <a:buFont typeface="Arial" charset="0"/>
              <a:buChar char="•"/>
            </a:pPr>
            <a:endParaRPr lang="ru-RU" sz="280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nimBg="1"/>
      <p:bldP spid="2" grpId="0" animBg="1"/>
      <p:bldP spid="3" grpId="0" animBg="1"/>
      <p:bldP spid="4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 descr="Фиолетовый узор"/>
          <p:cNvSpPr>
            <a:spLocks noGrp="1" noChangeArrowheads="1"/>
          </p:cNvSpPr>
          <p:nvPr>
            <p:ph type="body" sz="half" idx="2"/>
          </p:nvPr>
        </p:nvSpPr>
        <p:spPr>
          <a:xfrm>
            <a:off x="827088" y="914400"/>
            <a:ext cx="7777162" cy="1443038"/>
          </a:xfrm>
          <a:solidFill>
            <a:srgbClr val="00FFFF"/>
          </a:solidFill>
          <a:ln w="76200">
            <a:solidFill>
              <a:schemeClr val="hlink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7B3D17"/>
                </a:solidFill>
              </a:rPr>
              <a:t>Реакция со стороны остальных на поведение человека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1371600" y="152400"/>
            <a:ext cx="6296025" cy="609600"/>
          </a:xfrm>
          <a:gradFill rotWithShape="0">
            <a:gsLst>
              <a:gs pos="0">
                <a:srgbClr val="6699FF"/>
              </a:gs>
              <a:gs pos="50000">
                <a:srgbClr val="6699FF">
                  <a:gamma/>
                  <a:shade val="0"/>
                  <a:invGamma/>
                </a:srgbClr>
              </a:gs>
              <a:gs pos="100000">
                <a:srgbClr val="6699FF"/>
              </a:gs>
            </a:gsLst>
            <a:lin ang="5400000" scaled="1"/>
          </a:gradFill>
          <a:ln w="76200">
            <a:solidFill>
              <a:schemeClr val="hlink"/>
            </a:solidFill>
          </a:ln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900" b="1" dirty="0" smtClean="0">
                <a:solidFill>
                  <a:srgbClr val="CCECFF"/>
                </a:solidFill>
              </a:rPr>
              <a:t>Социальные</a:t>
            </a:r>
            <a:r>
              <a:rPr lang="ru-RU" sz="4000" b="1" dirty="0" smtClean="0">
                <a:solidFill>
                  <a:srgbClr val="CCECFF"/>
                </a:solidFill>
              </a:rPr>
              <a:t> </a:t>
            </a:r>
            <a:r>
              <a:rPr lang="ru-RU" sz="4900" b="1" dirty="0" smtClean="0">
                <a:solidFill>
                  <a:srgbClr val="CCECFF"/>
                </a:solidFill>
              </a:rPr>
              <a:t>санкции</a:t>
            </a:r>
          </a:p>
        </p:txBody>
      </p:sp>
      <p:sp>
        <p:nvSpPr>
          <p:cNvPr id="2" name="Rectangle 2" descr="Фиолетовый узор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755650" y="3429000"/>
            <a:ext cx="3384550" cy="1000125"/>
          </a:xfrm>
          <a:solidFill>
            <a:srgbClr val="00FFFF"/>
          </a:solidFill>
          <a:ln w="76200">
            <a:solidFill>
              <a:schemeClr val="hlink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7B3D17"/>
                </a:solidFill>
              </a:rPr>
              <a:t>Формальные</a:t>
            </a:r>
            <a:r>
              <a:rPr lang="ru-RU" b="1" smtClean="0">
                <a:solidFill>
                  <a:srgbClr val="7B3D17"/>
                </a:solidFill>
              </a:rPr>
              <a:t>  </a:t>
            </a:r>
          </a:p>
          <a:p>
            <a:pPr algn="ctr" eaLnBrk="1" hangingPunct="1">
              <a:buFont typeface="Wingdings" pitchFamily="2" charset="2"/>
              <a:buNone/>
            </a:pPr>
            <a:endParaRPr lang="ru-RU" sz="2400" b="1" smtClean="0">
              <a:solidFill>
                <a:srgbClr val="7B3D17"/>
              </a:solidFill>
            </a:endParaRPr>
          </a:p>
        </p:txBody>
      </p:sp>
      <p:sp>
        <p:nvSpPr>
          <p:cNvPr id="3" name="Rectangle 2" descr="Фиолетовый узор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148263" y="3357563"/>
            <a:ext cx="3600450" cy="928687"/>
          </a:xfrm>
          <a:solidFill>
            <a:srgbClr val="00FFFF"/>
          </a:solidFill>
          <a:ln w="76200">
            <a:solidFill>
              <a:schemeClr val="hlink"/>
            </a:solidFill>
          </a:ln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ru-RU" sz="3600" b="1" smtClean="0">
                <a:solidFill>
                  <a:srgbClr val="7B3D17"/>
                </a:solidFill>
              </a:rPr>
              <a:t>Неформальные </a:t>
            </a:r>
            <a:r>
              <a:rPr lang="ru-RU" b="1" smtClean="0">
                <a:solidFill>
                  <a:srgbClr val="7B3D17"/>
                </a:solidFill>
              </a:rPr>
              <a:t> </a:t>
            </a:r>
            <a:endParaRPr lang="ru-RU" sz="2400" b="1" smtClean="0">
              <a:solidFill>
                <a:srgbClr val="7B3D17"/>
              </a:solidFill>
            </a:endParaRPr>
          </a:p>
        </p:txBody>
      </p:sp>
      <p:sp>
        <p:nvSpPr>
          <p:cNvPr id="13318" name="Line 8"/>
          <p:cNvSpPr>
            <a:spLocks noChangeShapeType="1"/>
          </p:cNvSpPr>
          <p:nvPr/>
        </p:nvSpPr>
        <p:spPr bwMode="auto">
          <a:xfrm flipH="1">
            <a:off x="2555875" y="2428875"/>
            <a:ext cx="1016000" cy="855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Line 9"/>
          <p:cNvSpPr>
            <a:spLocks noChangeShapeType="1"/>
          </p:cNvSpPr>
          <p:nvPr/>
        </p:nvSpPr>
        <p:spPr bwMode="auto">
          <a:xfrm>
            <a:off x="5786438" y="2428875"/>
            <a:ext cx="946150" cy="855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pic>
        <p:nvPicPr>
          <p:cNvPr id="13320" name="Picture 10" descr="c6d6fc309a84334f0c4b81e26bc050c3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260350"/>
            <a:ext cx="1296988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1" dur="500"/>
                                        <p:tgtEl>
                                          <p:spTgt spid="1331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5" dur="500"/>
                                        <p:tgtEl>
                                          <p:spTgt spid="13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9" dur="5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2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6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build="p" animBg="1"/>
      <p:bldP spid="13315" grpId="0" animBg="1"/>
      <p:bldP spid="2" grpId="0" build="p" animBg="1"/>
      <p:bldP spid="3" grpId="0" build="p" animBg="1"/>
    </p:bldLst>
  </p:timing>
</p:sld>
</file>

<file path=ppt/theme/theme1.xml><?xml version="1.0" encoding="utf-8"?>
<a:theme xmlns:a="http://schemas.openxmlformats.org/drawingml/2006/main" name="Тема Office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1291</TotalTime>
  <Words>346</Words>
  <Application>Microsoft Office PowerPoint</Application>
  <PresentationFormat>Экран (4:3)</PresentationFormat>
  <Paragraphs>105</Paragraphs>
  <Slides>14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Calibri</vt:lpstr>
      <vt:lpstr>Times New Roman</vt:lpstr>
      <vt:lpstr>Wingdings</vt:lpstr>
      <vt:lpstr>Тема Office</vt:lpstr>
      <vt:lpstr>«Не бойся Бога – бойся самого себя. Ты  сам творец своих благ и причина своих бедствий». </vt:lpstr>
      <vt:lpstr>Цель:  </vt:lpstr>
      <vt:lpstr>План урока</vt:lpstr>
      <vt:lpstr>Вопрос </vt:lpstr>
      <vt:lpstr>Разминка</vt:lpstr>
      <vt:lpstr>Отклоняющееся поведение </vt:lpstr>
      <vt:lpstr>Слайд 7</vt:lpstr>
      <vt:lpstr>Отклоняющееся поведение </vt:lpstr>
      <vt:lpstr>Социальные санкции</vt:lpstr>
      <vt:lpstr>ФОРМАЛЬНЫЕ САНКЦИИ </vt:lpstr>
      <vt:lpstr>НЕФОРМАЛЬНЫЕ   САНКЦИИ </vt:lpstr>
      <vt:lpstr>Вывод: </vt:lpstr>
      <vt:lpstr>Проверь себя 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Внутренняя политика Александра</dc:title>
  <dc:creator>revaz</dc:creator>
  <cp:lastModifiedBy>re</cp:lastModifiedBy>
  <cp:revision>113</cp:revision>
  <dcterms:modified xsi:type="dcterms:W3CDTF">2014-03-12T19:45:13Z</dcterms:modified>
</cp:coreProperties>
</file>