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76" r:id="rId2"/>
    <p:sldId id="287" r:id="rId3"/>
    <p:sldId id="288" r:id="rId4"/>
    <p:sldId id="289" r:id="rId5"/>
    <p:sldId id="294" r:id="rId6"/>
    <p:sldId id="293" r:id="rId7"/>
    <p:sldId id="291" r:id="rId8"/>
    <p:sldId id="304" r:id="rId9"/>
    <p:sldId id="297" r:id="rId10"/>
    <p:sldId id="290" r:id="rId11"/>
    <p:sldId id="296" r:id="rId12"/>
    <p:sldId id="302" r:id="rId13"/>
    <p:sldId id="301" r:id="rId14"/>
    <p:sldId id="303" r:id="rId15"/>
    <p:sldId id="260" r:id="rId16"/>
    <p:sldId id="274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305" r:id="rId27"/>
    <p:sldId id="300" r:id="rId28"/>
    <p:sldId id="27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486" y="7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3CE11F-8C18-4A00-9067-8B63760E309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8236C9-AAF5-46C1-939B-916F8DE2DF49}">
      <dgm:prSet phldrT="[Текст]" custT="1"/>
      <dgm:spPr/>
      <dgm:t>
        <a:bodyPr/>
        <a:lstStyle/>
        <a:p>
          <a:r>
            <a:rPr lang="ru-RU" sz="2800" b="1" i="0" dirty="0" smtClean="0">
              <a:latin typeface="+mj-lt"/>
            </a:rPr>
            <a:t>Образовательные</a:t>
          </a:r>
          <a:endParaRPr lang="ru-RU" sz="2800" i="0" dirty="0">
            <a:latin typeface="+mj-lt"/>
          </a:endParaRPr>
        </a:p>
      </dgm:t>
    </dgm:pt>
    <dgm:pt modelId="{0B06CF03-76ED-486A-A72B-434466291D21}" type="parTrans" cxnId="{9A02FCEA-3F18-4314-9456-36756F1DE1FE}">
      <dgm:prSet/>
      <dgm:spPr/>
      <dgm:t>
        <a:bodyPr/>
        <a:lstStyle/>
        <a:p>
          <a:endParaRPr lang="ru-RU"/>
        </a:p>
      </dgm:t>
    </dgm:pt>
    <dgm:pt modelId="{EA41CDD6-F730-4A6F-AEF1-AD162814C147}" type="sibTrans" cxnId="{9A02FCEA-3F18-4314-9456-36756F1DE1FE}">
      <dgm:prSet/>
      <dgm:spPr/>
      <dgm:t>
        <a:bodyPr/>
        <a:lstStyle/>
        <a:p>
          <a:endParaRPr lang="ru-RU"/>
        </a:p>
      </dgm:t>
    </dgm:pt>
    <dgm:pt modelId="{051D7EE9-E4FC-4755-821B-C126F67536CD}">
      <dgm:prSet phldrT="[Текст]" custT="1"/>
      <dgm:spPr/>
      <dgm:t>
        <a:bodyPr/>
        <a:lstStyle/>
        <a:p>
          <a:r>
            <a:rPr lang="ru-RU" sz="2400" dirty="0" smtClean="0">
              <a:latin typeface="+mj-lt"/>
            </a:rPr>
            <a:t>повторение, обобщение и систематизация пройденного материала, контроль усвоения знаний, умений и навыков по решению уравнений</a:t>
          </a:r>
          <a:endParaRPr lang="ru-RU" sz="2400" dirty="0">
            <a:latin typeface="+mj-lt"/>
          </a:endParaRPr>
        </a:p>
      </dgm:t>
    </dgm:pt>
    <dgm:pt modelId="{DEDF53DA-86C7-4681-BF48-690C965D8055}" type="parTrans" cxnId="{BAB7D6A3-35CE-42A8-8274-65B41DBF9A9F}">
      <dgm:prSet/>
      <dgm:spPr/>
      <dgm:t>
        <a:bodyPr/>
        <a:lstStyle/>
        <a:p>
          <a:endParaRPr lang="ru-RU"/>
        </a:p>
      </dgm:t>
    </dgm:pt>
    <dgm:pt modelId="{1D048DE7-952B-4EB4-8657-4D83DBC3A997}" type="sibTrans" cxnId="{BAB7D6A3-35CE-42A8-8274-65B41DBF9A9F}">
      <dgm:prSet/>
      <dgm:spPr/>
      <dgm:t>
        <a:bodyPr/>
        <a:lstStyle/>
        <a:p>
          <a:endParaRPr lang="ru-RU"/>
        </a:p>
      </dgm:t>
    </dgm:pt>
    <dgm:pt modelId="{A41F38CB-BDBB-4F72-9E94-390C4D2682A5}">
      <dgm:prSet phldrT="[Текст]" custT="1"/>
      <dgm:spPr/>
      <dgm:t>
        <a:bodyPr/>
        <a:lstStyle/>
        <a:p>
          <a:r>
            <a:rPr lang="ru-RU" sz="2800" b="1" i="0" dirty="0" smtClean="0">
              <a:latin typeface="+mj-lt"/>
            </a:rPr>
            <a:t>Развивающие</a:t>
          </a:r>
          <a:endParaRPr lang="ru-RU" sz="2800" i="0" dirty="0">
            <a:latin typeface="+mj-lt"/>
          </a:endParaRPr>
        </a:p>
      </dgm:t>
    </dgm:pt>
    <dgm:pt modelId="{9A089926-A18E-4B43-BF3C-DBB2A10E8B7F}" type="parTrans" cxnId="{068D0EFC-E611-42EE-93E8-6270B88BC3D2}">
      <dgm:prSet/>
      <dgm:spPr/>
      <dgm:t>
        <a:bodyPr/>
        <a:lstStyle/>
        <a:p>
          <a:endParaRPr lang="ru-RU"/>
        </a:p>
      </dgm:t>
    </dgm:pt>
    <dgm:pt modelId="{48582EFD-C0FA-4551-B69B-86547910CA64}" type="sibTrans" cxnId="{068D0EFC-E611-42EE-93E8-6270B88BC3D2}">
      <dgm:prSet/>
      <dgm:spPr/>
      <dgm:t>
        <a:bodyPr/>
        <a:lstStyle/>
        <a:p>
          <a:endParaRPr lang="ru-RU"/>
        </a:p>
      </dgm:t>
    </dgm:pt>
    <dgm:pt modelId="{BC280BEC-46AE-4B9C-AAFA-19AAFC912172}">
      <dgm:prSet phldrT="[Текст]" custT="1"/>
      <dgm:spPr/>
      <dgm:t>
        <a:bodyPr/>
        <a:lstStyle/>
        <a:p>
          <a:r>
            <a:rPr lang="ru-RU" sz="2400" dirty="0" smtClean="0">
              <a:latin typeface="+mj-lt"/>
            </a:rPr>
            <a:t>развитие интереса к предмету, повышение познавательной активности учащихся на уроках математики; развитие логического мышления, речи, памяти</a:t>
          </a:r>
          <a:endParaRPr lang="ru-RU" sz="2400" dirty="0">
            <a:latin typeface="+mj-lt"/>
          </a:endParaRPr>
        </a:p>
      </dgm:t>
    </dgm:pt>
    <dgm:pt modelId="{BC963CA3-C236-4327-B5BD-29857BFB1246}" type="parTrans" cxnId="{F87B19E0-833D-4ABA-ACA8-AAB89F5A933E}">
      <dgm:prSet/>
      <dgm:spPr/>
      <dgm:t>
        <a:bodyPr/>
        <a:lstStyle/>
        <a:p>
          <a:endParaRPr lang="ru-RU"/>
        </a:p>
      </dgm:t>
    </dgm:pt>
    <dgm:pt modelId="{D5546D50-84BC-4B54-B40A-C3979C19457D}" type="sibTrans" cxnId="{F87B19E0-833D-4ABA-ACA8-AAB89F5A933E}">
      <dgm:prSet/>
      <dgm:spPr/>
      <dgm:t>
        <a:bodyPr/>
        <a:lstStyle/>
        <a:p>
          <a:endParaRPr lang="ru-RU"/>
        </a:p>
      </dgm:t>
    </dgm:pt>
    <dgm:pt modelId="{2E18DAE9-42E6-4D73-82D9-EB60BE3196E7}">
      <dgm:prSet phldrT="[Текст]" custT="1"/>
      <dgm:spPr/>
      <dgm:t>
        <a:bodyPr/>
        <a:lstStyle/>
        <a:p>
          <a:r>
            <a:rPr lang="ru-RU" sz="2800" b="1" i="0" dirty="0" smtClean="0">
              <a:latin typeface="+mj-lt"/>
            </a:rPr>
            <a:t>Воспитательные</a:t>
          </a:r>
          <a:endParaRPr lang="ru-RU" sz="2800" i="0" dirty="0">
            <a:latin typeface="+mj-lt"/>
          </a:endParaRPr>
        </a:p>
      </dgm:t>
    </dgm:pt>
    <dgm:pt modelId="{EA8EDBE9-5C5D-4F59-874C-B173DDD06119}" type="parTrans" cxnId="{4CF0C707-DD5D-41EF-970B-CC9AC0044BA9}">
      <dgm:prSet/>
      <dgm:spPr/>
      <dgm:t>
        <a:bodyPr/>
        <a:lstStyle/>
        <a:p>
          <a:endParaRPr lang="ru-RU"/>
        </a:p>
      </dgm:t>
    </dgm:pt>
    <dgm:pt modelId="{CB192412-DF38-46EF-B959-45C40DCD4711}" type="sibTrans" cxnId="{4CF0C707-DD5D-41EF-970B-CC9AC0044BA9}">
      <dgm:prSet/>
      <dgm:spPr/>
      <dgm:t>
        <a:bodyPr/>
        <a:lstStyle/>
        <a:p>
          <a:endParaRPr lang="ru-RU"/>
        </a:p>
      </dgm:t>
    </dgm:pt>
    <dgm:pt modelId="{728A4606-8A79-4F5A-930B-33E0EA7CF336}">
      <dgm:prSet phldrT="[Текст]" custT="1"/>
      <dgm:spPr/>
      <dgm:t>
        <a:bodyPr/>
        <a:lstStyle/>
        <a:p>
          <a:r>
            <a:rPr lang="ru-RU" sz="2400" dirty="0" smtClean="0">
              <a:latin typeface="+mj-lt"/>
            </a:rPr>
            <a:t>воспитание активности, умения общаться, аккуратности, самостоятельности и взаимопомощи</a:t>
          </a:r>
          <a:endParaRPr lang="ru-RU" sz="2400" dirty="0">
            <a:latin typeface="+mj-lt"/>
          </a:endParaRPr>
        </a:p>
      </dgm:t>
    </dgm:pt>
    <dgm:pt modelId="{AF4DE576-B299-4F0D-ABAA-8F514AC46173}" type="parTrans" cxnId="{AAD6BC42-7819-4871-B7E8-A22345A284C1}">
      <dgm:prSet/>
      <dgm:spPr/>
      <dgm:t>
        <a:bodyPr/>
        <a:lstStyle/>
        <a:p>
          <a:endParaRPr lang="ru-RU"/>
        </a:p>
      </dgm:t>
    </dgm:pt>
    <dgm:pt modelId="{BA3DD7A5-E7CB-41E9-AB54-8B8FB4D8D298}" type="sibTrans" cxnId="{AAD6BC42-7819-4871-B7E8-A22345A284C1}">
      <dgm:prSet/>
      <dgm:spPr/>
      <dgm:t>
        <a:bodyPr/>
        <a:lstStyle/>
        <a:p>
          <a:endParaRPr lang="ru-RU"/>
        </a:p>
      </dgm:t>
    </dgm:pt>
    <dgm:pt modelId="{E2D4280E-B21B-4033-A406-B363BAF47A66}" type="pres">
      <dgm:prSet presAssocID="{5E3CE11F-8C18-4A00-9067-8B63760E309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DACA60-ABF1-4EF2-AE9B-00B6B19598DF}" type="pres">
      <dgm:prSet presAssocID="{0D8236C9-AAF5-46C1-939B-916F8DE2DF49}" presName="linNode" presStyleCnt="0"/>
      <dgm:spPr/>
    </dgm:pt>
    <dgm:pt modelId="{5D34A97A-7A6B-44AD-9E1C-0755787F02A3}" type="pres">
      <dgm:prSet presAssocID="{0D8236C9-AAF5-46C1-939B-916F8DE2DF49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A92C93-5B3B-4F29-ACCB-D371CF9F2922}" type="pres">
      <dgm:prSet presAssocID="{0D8236C9-AAF5-46C1-939B-916F8DE2DF49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1FE7A3-3689-4958-9EBC-D1FB86A3D27C}" type="pres">
      <dgm:prSet presAssocID="{EA41CDD6-F730-4A6F-AEF1-AD162814C147}" presName="sp" presStyleCnt="0"/>
      <dgm:spPr/>
    </dgm:pt>
    <dgm:pt modelId="{B2ADD0B5-7545-4CDC-BEDD-14AD350AD04A}" type="pres">
      <dgm:prSet presAssocID="{A41F38CB-BDBB-4F72-9E94-390C4D2682A5}" presName="linNode" presStyleCnt="0"/>
      <dgm:spPr/>
    </dgm:pt>
    <dgm:pt modelId="{061A884E-F40A-4222-9391-06870235CC79}" type="pres">
      <dgm:prSet presAssocID="{A41F38CB-BDBB-4F72-9E94-390C4D2682A5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3353E-EB4B-438A-ADBF-F81FDDBE3D49}" type="pres">
      <dgm:prSet presAssocID="{A41F38CB-BDBB-4F72-9E94-390C4D2682A5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EA69DA-E736-40C0-9A00-DEDA2DF98737}" type="pres">
      <dgm:prSet presAssocID="{48582EFD-C0FA-4551-B69B-86547910CA64}" presName="sp" presStyleCnt="0"/>
      <dgm:spPr/>
    </dgm:pt>
    <dgm:pt modelId="{1C2E87C2-A143-4042-9CB2-A72823C1AD1F}" type="pres">
      <dgm:prSet presAssocID="{2E18DAE9-42E6-4D73-82D9-EB60BE3196E7}" presName="linNode" presStyleCnt="0"/>
      <dgm:spPr/>
    </dgm:pt>
    <dgm:pt modelId="{AF78B3B5-59E9-4E07-B263-89C4BD8C7AF1}" type="pres">
      <dgm:prSet presAssocID="{2E18DAE9-42E6-4D73-82D9-EB60BE3196E7}" presName="parentText" presStyleLbl="node1" presStyleIdx="2" presStyleCnt="3" custLinFactNeighborY="1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270FD6-F2F2-43FF-BF77-E8147D125D7E}" type="pres">
      <dgm:prSet presAssocID="{2E18DAE9-42E6-4D73-82D9-EB60BE3196E7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B7D6A3-35CE-42A8-8274-65B41DBF9A9F}" srcId="{0D8236C9-AAF5-46C1-939B-916F8DE2DF49}" destId="{051D7EE9-E4FC-4755-821B-C126F67536CD}" srcOrd="0" destOrd="0" parTransId="{DEDF53DA-86C7-4681-BF48-690C965D8055}" sibTransId="{1D048DE7-952B-4EB4-8657-4D83DBC3A997}"/>
    <dgm:cxn modelId="{9A02FCEA-3F18-4314-9456-36756F1DE1FE}" srcId="{5E3CE11F-8C18-4A00-9067-8B63760E309B}" destId="{0D8236C9-AAF5-46C1-939B-916F8DE2DF49}" srcOrd="0" destOrd="0" parTransId="{0B06CF03-76ED-486A-A72B-434466291D21}" sibTransId="{EA41CDD6-F730-4A6F-AEF1-AD162814C147}"/>
    <dgm:cxn modelId="{F87B19E0-833D-4ABA-ACA8-AAB89F5A933E}" srcId="{A41F38CB-BDBB-4F72-9E94-390C4D2682A5}" destId="{BC280BEC-46AE-4B9C-AAFA-19AAFC912172}" srcOrd="0" destOrd="0" parTransId="{BC963CA3-C236-4327-B5BD-29857BFB1246}" sibTransId="{D5546D50-84BC-4B54-B40A-C3979C19457D}"/>
    <dgm:cxn modelId="{959600B3-5B5A-46A1-AE05-615912ABC537}" type="presOf" srcId="{2E18DAE9-42E6-4D73-82D9-EB60BE3196E7}" destId="{AF78B3B5-59E9-4E07-B263-89C4BD8C7AF1}" srcOrd="0" destOrd="0" presId="urn:microsoft.com/office/officeart/2005/8/layout/vList5"/>
    <dgm:cxn modelId="{0DB80819-982C-4AEC-BE38-38D7398AE8A2}" type="presOf" srcId="{BC280BEC-46AE-4B9C-AAFA-19AAFC912172}" destId="{46E3353E-EB4B-438A-ADBF-F81FDDBE3D49}" srcOrd="0" destOrd="0" presId="urn:microsoft.com/office/officeart/2005/8/layout/vList5"/>
    <dgm:cxn modelId="{2962456E-E2F0-4D15-96FD-AFA95E57BD93}" type="presOf" srcId="{0D8236C9-AAF5-46C1-939B-916F8DE2DF49}" destId="{5D34A97A-7A6B-44AD-9E1C-0755787F02A3}" srcOrd="0" destOrd="0" presId="urn:microsoft.com/office/officeart/2005/8/layout/vList5"/>
    <dgm:cxn modelId="{027BA352-E15C-4E89-A470-E0DE04BEAEEE}" type="presOf" srcId="{5E3CE11F-8C18-4A00-9067-8B63760E309B}" destId="{E2D4280E-B21B-4033-A406-B363BAF47A66}" srcOrd="0" destOrd="0" presId="urn:microsoft.com/office/officeart/2005/8/layout/vList5"/>
    <dgm:cxn modelId="{A47DA1E0-5985-42D2-92B1-9F48B69FB3AF}" type="presOf" srcId="{051D7EE9-E4FC-4755-821B-C126F67536CD}" destId="{F8A92C93-5B3B-4F29-ACCB-D371CF9F2922}" srcOrd="0" destOrd="0" presId="urn:microsoft.com/office/officeart/2005/8/layout/vList5"/>
    <dgm:cxn modelId="{B75797AD-FF19-4B98-B50B-8B77F553B30F}" type="presOf" srcId="{A41F38CB-BDBB-4F72-9E94-390C4D2682A5}" destId="{061A884E-F40A-4222-9391-06870235CC79}" srcOrd="0" destOrd="0" presId="urn:microsoft.com/office/officeart/2005/8/layout/vList5"/>
    <dgm:cxn modelId="{245FBD4C-14DB-49A8-8C78-ED13846FD434}" type="presOf" srcId="{728A4606-8A79-4F5A-930B-33E0EA7CF336}" destId="{46270FD6-F2F2-43FF-BF77-E8147D125D7E}" srcOrd="0" destOrd="0" presId="urn:microsoft.com/office/officeart/2005/8/layout/vList5"/>
    <dgm:cxn modelId="{4CF0C707-DD5D-41EF-970B-CC9AC0044BA9}" srcId="{5E3CE11F-8C18-4A00-9067-8B63760E309B}" destId="{2E18DAE9-42E6-4D73-82D9-EB60BE3196E7}" srcOrd="2" destOrd="0" parTransId="{EA8EDBE9-5C5D-4F59-874C-B173DDD06119}" sibTransId="{CB192412-DF38-46EF-B959-45C40DCD4711}"/>
    <dgm:cxn modelId="{AAD6BC42-7819-4871-B7E8-A22345A284C1}" srcId="{2E18DAE9-42E6-4D73-82D9-EB60BE3196E7}" destId="{728A4606-8A79-4F5A-930B-33E0EA7CF336}" srcOrd="0" destOrd="0" parTransId="{AF4DE576-B299-4F0D-ABAA-8F514AC46173}" sibTransId="{BA3DD7A5-E7CB-41E9-AB54-8B8FB4D8D298}"/>
    <dgm:cxn modelId="{068D0EFC-E611-42EE-93E8-6270B88BC3D2}" srcId="{5E3CE11F-8C18-4A00-9067-8B63760E309B}" destId="{A41F38CB-BDBB-4F72-9E94-390C4D2682A5}" srcOrd="1" destOrd="0" parTransId="{9A089926-A18E-4B43-BF3C-DBB2A10E8B7F}" sibTransId="{48582EFD-C0FA-4551-B69B-86547910CA64}"/>
    <dgm:cxn modelId="{5A1B7C83-C3EE-4C43-BB7D-564E9B95A85B}" type="presParOf" srcId="{E2D4280E-B21B-4033-A406-B363BAF47A66}" destId="{63DACA60-ABF1-4EF2-AE9B-00B6B19598DF}" srcOrd="0" destOrd="0" presId="urn:microsoft.com/office/officeart/2005/8/layout/vList5"/>
    <dgm:cxn modelId="{A9FB56CD-5CC3-4790-8C0E-83B1B97CFBB6}" type="presParOf" srcId="{63DACA60-ABF1-4EF2-AE9B-00B6B19598DF}" destId="{5D34A97A-7A6B-44AD-9E1C-0755787F02A3}" srcOrd="0" destOrd="0" presId="urn:microsoft.com/office/officeart/2005/8/layout/vList5"/>
    <dgm:cxn modelId="{243135F5-4668-47DD-A1E7-AE59BBFEC4EA}" type="presParOf" srcId="{63DACA60-ABF1-4EF2-AE9B-00B6B19598DF}" destId="{F8A92C93-5B3B-4F29-ACCB-D371CF9F2922}" srcOrd="1" destOrd="0" presId="urn:microsoft.com/office/officeart/2005/8/layout/vList5"/>
    <dgm:cxn modelId="{F7609BBD-ECF6-44C9-823F-3154173FA35C}" type="presParOf" srcId="{E2D4280E-B21B-4033-A406-B363BAF47A66}" destId="{3E1FE7A3-3689-4958-9EBC-D1FB86A3D27C}" srcOrd="1" destOrd="0" presId="urn:microsoft.com/office/officeart/2005/8/layout/vList5"/>
    <dgm:cxn modelId="{70840349-C4CE-4316-881E-25DB651F8078}" type="presParOf" srcId="{E2D4280E-B21B-4033-A406-B363BAF47A66}" destId="{B2ADD0B5-7545-4CDC-BEDD-14AD350AD04A}" srcOrd="2" destOrd="0" presId="urn:microsoft.com/office/officeart/2005/8/layout/vList5"/>
    <dgm:cxn modelId="{A1606930-BE4E-44FE-B824-F3AF05AF73C8}" type="presParOf" srcId="{B2ADD0B5-7545-4CDC-BEDD-14AD350AD04A}" destId="{061A884E-F40A-4222-9391-06870235CC79}" srcOrd="0" destOrd="0" presId="urn:microsoft.com/office/officeart/2005/8/layout/vList5"/>
    <dgm:cxn modelId="{78DA9D1E-6657-4D65-8697-2DBF183FD2C8}" type="presParOf" srcId="{B2ADD0B5-7545-4CDC-BEDD-14AD350AD04A}" destId="{46E3353E-EB4B-438A-ADBF-F81FDDBE3D49}" srcOrd="1" destOrd="0" presId="urn:microsoft.com/office/officeart/2005/8/layout/vList5"/>
    <dgm:cxn modelId="{8E190640-F31B-48C5-91EF-C5CE97CBDE64}" type="presParOf" srcId="{E2D4280E-B21B-4033-A406-B363BAF47A66}" destId="{7EEA69DA-E736-40C0-9A00-DEDA2DF98737}" srcOrd="3" destOrd="0" presId="urn:microsoft.com/office/officeart/2005/8/layout/vList5"/>
    <dgm:cxn modelId="{D2B5D987-874B-4899-90DD-DDAE06FC4B62}" type="presParOf" srcId="{E2D4280E-B21B-4033-A406-B363BAF47A66}" destId="{1C2E87C2-A143-4042-9CB2-A72823C1AD1F}" srcOrd="4" destOrd="0" presId="urn:microsoft.com/office/officeart/2005/8/layout/vList5"/>
    <dgm:cxn modelId="{900D0EDE-0CD6-4178-8986-34EE7936553F}" type="presParOf" srcId="{1C2E87C2-A143-4042-9CB2-A72823C1AD1F}" destId="{AF78B3B5-59E9-4E07-B263-89C4BD8C7AF1}" srcOrd="0" destOrd="0" presId="urn:microsoft.com/office/officeart/2005/8/layout/vList5"/>
    <dgm:cxn modelId="{35A63770-CBA1-4E91-840B-35FD23FD9DAB}" type="presParOf" srcId="{1C2E87C2-A143-4042-9CB2-A72823C1AD1F}" destId="{46270FD6-F2F2-43FF-BF77-E8147D125D7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8A92C93-5B3B-4F29-ACCB-D371CF9F2922}">
      <dsp:nvSpPr>
        <dsp:cNvPr id="0" name=""/>
        <dsp:cNvSpPr/>
      </dsp:nvSpPr>
      <dsp:spPr>
        <a:xfrm rot="5400000">
          <a:off x="5289462" y="-1876113"/>
          <a:ext cx="1565490" cy="571501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+mj-lt"/>
            </a:rPr>
            <a:t>повторение, обобщение и систематизация пройденного материала, контроль усвоения знаний, умений и навыков по решению уравнений</a:t>
          </a:r>
          <a:endParaRPr lang="ru-RU" sz="2400" kern="1200" dirty="0">
            <a:latin typeface="+mj-lt"/>
          </a:endParaRPr>
        </a:p>
      </dsp:txBody>
      <dsp:txXfrm rot="5400000">
        <a:off x="5289462" y="-1876113"/>
        <a:ext cx="1565490" cy="5715019"/>
      </dsp:txXfrm>
    </dsp:sp>
    <dsp:sp modelId="{5D34A97A-7A6B-44AD-9E1C-0755787F02A3}">
      <dsp:nvSpPr>
        <dsp:cNvPr id="0" name=""/>
        <dsp:cNvSpPr/>
      </dsp:nvSpPr>
      <dsp:spPr>
        <a:xfrm>
          <a:off x="0" y="2964"/>
          <a:ext cx="3214698" cy="19568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0" kern="1200" dirty="0" smtClean="0">
              <a:latin typeface="+mj-lt"/>
            </a:rPr>
            <a:t>Образовательные</a:t>
          </a:r>
          <a:endParaRPr lang="ru-RU" sz="2800" i="0" kern="1200" dirty="0">
            <a:latin typeface="+mj-lt"/>
          </a:endParaRPr>
        </a:p>
      </dsp:txBody>
      <dsp:txXfrm>
        <a:off x="0" y="2964"/>
        <a:ext cx="3214698" cy="1956863"/>
      </dsp:txXfrm>
    </dsp:sp>
    <dsp:sp modelId="{46E3353E-EB4B-438A-ADBF-F81FDDBE3D49}">
      <dsp:nvSpPr>
        <dsp:cNvPr id="0" name=""/>
        <dsp:cNvSpPr/>
      </dsp:nvSpPr>
      <dsp:spPr>
        <a:xfrm rot="5400000">
          <a:off x="5289462" y="178593"/>
          <a:ext cx="1565490" cy="571501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+mj-lt"/>
            </a:rPr>
            <a:t>развитие интереса к предмету, повышение познавательной активности учащихся на уроках математики; развитие логического мышления, речи, памяти</a:t>
          </a:r>
          <a:endParaRPr lang="ru-RU" sz="2400" kern="1200" dirty="0">
            <a:latin typeface="+mj-lt"/>
          </a:endParaRPr>
        </a:p>
      </dsp:txBody>
      <dsp:txXfrm rot="5400000">
        <a:off x="5289462" y="178593"/>
        <a:ext cx="1565490" cy="5715019"/>
      </dsp:txXfrm>
    </dsp:sp>
    <dsp:sp modelId="{061A884E-F40A-4222-9391-06870235CC79}">
      <dsp:nvSpPr>
        <dsp:cNvPr id="0" name=""/>
        <dsp:cNvSpPr/>
      </dsp:nvSpPr>
      <dsp:spPr>
        <a:xfrm>
          <a:off x="0" y="2057671"/>
          <a:ext cx="3214698" cy="19568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0" kern="1200" dirty="0" smtClean="0">
              <a:latin typeface="+mj-lt"/>
            </a:rPr>
            <a:t>Развивающие</a:t>
          </a:r>
          <a:endParaRPr lang="ru-RU" sz="2800" i="0" kern="1200" dirty="0">
            <a:latin typeface="+mj-lt"/>
          </a:endParaRPr>
        </a:p>
      </dsp:txBody>
      <dsp:txXfrm>
        <a:off x="0" y="2057671"/>
        <a:ext cx="3214698" cy="1956863"/>
      </dsp:txXfrm>
    </dsp:sp>
    <dsp:sp modelId="{46270FD6-F2F2-43FF-BF77-E8147D125D7E}">
      <dsp:nvSpPr>
        <dsp:cNvPr id="0" name=""/>
        <dsp:cNvSpPr/>
      </dsp:nvSpPr>
      <dsp:spPr>
        <a:xfrm rot="5400000">
          <a:off x="5289462" y="2233299"/>
          <a:ext cx="1565490" cy="571501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+mj-lt"/>
            </a:rPr>
            <a:t>воспитание активности, умения общаться, аккуратности, самостоятельности и взаимопомощи</a:t>
          </a:r>
          <a:endParaRPr lang="ru-RU" sz="2400" kern="1200" dirty="0">
            <a:latin typeface="+mj-lt"/>
          </a:endParaRPr>
        </a:p>
      </dsp:txBody>
      <dsp:txXfrm rot="5400000">
        <a:off x="5289462" y="2233299"/>
        <a:ext cx="1565490" cy="5715019"/>
      </dsp:txXfrm>
    </dsp:sp>
    <dsp:sp modelId="{AF78B3B5-59E9-4E07-B263-89C4BD8C7AF1}">
      <dsp:nvSpPr>
        <dsp:cNvPr id="0" name=""/>
        <dsp:cNvSpPr/>
      </dsp:nvSpPr>
      <dsp:spPr>
        <a:xfrm>
          <a:off x="0" y="4115342"/>
          <a:ext cx="3214698" cy="19568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0" kern="1200" dirty="0" smtClean="0">
              <a:latin typeface="+mj-lt"/>
            </a:rPr>
            <a:t>Воспитательные</a:t>
          </a:r>
          <a:endParaRPr lang="ru-RU" sz="2800" i="0" kern="1200" dirty="0">
            <a:latin typeface="+mj-lt"/>
          </a:endParaRPr>
        </a:p>
      </dsp:txBody>
      <dsp:txXfrm>
        <a:off x="0" y="4115342"/>
        <a:ext cx="3214698" cy="19568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BEBB9C-DA28-4321-893A-F0A94CFA85DF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1A8BDF-F2B8-4313-B0C9-16EDFF5A7B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3958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F48932B-9F71-4BF0-B7F9-4DE251A76B18}" type="slidenum">
              <a:rPr lang="ru-RU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3CF4B-D00B-4098-AA67-48CD3D58E3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F4F0F-7A4D-4D55-83C5-BCB9335F7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3CF4B-D00B-4098-AA67-48CD3D58E3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F4F0F-7A4D-4D55-83C5-BCB9335F7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3CF4B-D00B-4098-AA67-48CD3D58E3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F4F0F-7A4D-4D55-83C5-BCB9335F7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3CF4B-D00B-4098-AA67-48CD3D58E3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F4F0F-7A4D-4D55-83C5-BCB9335F7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3CF4B-D00B-4098-AA67-48CD3D58E3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F4F0F-7A4D-4D55-83C5-BCB9335F7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3CF4B-D00B-4098-AA67-48CD3D58E3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F4F0F-7A4D-4D55-83C5-BCB9335F7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3CF4B-D00B-4098-AA67-48CD3D58E3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F4F0F-7A4D-4D55-83C5-BCB9335F7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3CF4B-D00B-4098-AA67-48CD3D58E3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F4F0F-7A4D-4D55-83C5-BCB9335F7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3CF4B-D00B-4098-AA67-48CD3D58E3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F4F0F-7A4D-4D55-83C5-BCB9335F7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3CF4B-D00B-4098-AA67-48CD3D58E3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F4F0F-7A4D-4D55-83C5-BCB9335F7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3CF4B-D00B-4098-AA67-48CD3D58E3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60F4F0F-7A4D-4D55-83C5-BCB9335F71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FC3CF4B-D00B-4098-AA67-48CD3D58E3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60F4F0F-7A4D-4D55-83C5-BCB9335F713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7;&#1086;&#1076;&#1091;&#1084;&#1072;&#1081;.wav" TargetMode="External"/><Relationship Id="rId7" Type="http://schemas.openxmlformats.org/officeDocument/2006/relationships/image" Target="../media/image10.png"/><Relationship Id="rId2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7;&#1086;&#1087;&#1088;&#1086;&#1073;&#1091;&#1081;%20&#1077;&#1097;&#1105;.wav" TargetMode="Externa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74;&#1089;&#1105;%20&#1087;&#1088;&#1072;&#1074;&#1080;&#1083;&#1100;&#1085;&#1086;.wav" TargetMode="Externa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3.gif"/><Relationship Id="rId4" Type="http://schemas.openxmlformats.org/officeDocument/2006/relationships/audio" Target="file:///J:\&#1050;&#1059;&#1056;&#1057;&#1067;%202011\4.%20&#1058;&#1045;&#1057;&#1058;\1.%20&#1058;&#1077;&#1089;&#1090;%20&#1089;&#1086;%20&#1079;&#1074;&#1091;&#1082;&#1086;&#1084;\&#1064;&#1072;&#1073;&#1083;&#1086;&#1085;%20&#1086;&#1096;&#1080;&#1073;&#1082;&#1072;%20&#1074;%20&#1076;&#1086;&#1084;&#1080;&#1082;&#1077;\&#1085;&#1077;&#1087;&#1088;&#1072;&#1074;&#1080;&#1083;&#1100;&#1085;&#1099;&#1081;%20&#1086;&#1090;&#1074;&#1077;&#1090;.mp3" TargetMode="External"/><Relationship Id="rId9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7;&#1086;&#1076;&#1091;&#1084;&#1072;&#1081;.wav" TargetMode="External"/><Relationship Id="rId7" Type="http://schemas.openxmlformats.org/officeDocument/2006/relationships/image" Target="../media/image15.png"/><Relationship Id="rId2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7;&#1086;&#1087;&#1088;&#1086;&#1073;&#1091;&#1081;%20&#1077;&#1097;&#1105;.wav" TargetMode="Externa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74;&#1089;&#1105;%20&#1087;&#1088;&#1072;&#1074;&#1080;&#1083;&#1100;&#1085;&#1086;.wav" TargetMode="Externa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7.gif"/><Relationship Id="rId4" Type="http://schemas.openxmlformats.org/officeDocument/2006/relationships/audio" Target="file:///J:\&#1050;&#1059;&#1056;&#1057;&#1067;%202011\4.%20&#1058;&#1045;&#1057;&#1058;\1.%20&#1058;&#1077;&#1089;&#1090;%20&#1089;&#1086;%20&#1079;&#1074;&#1091;&#1082;&#1086;&#1084;\&#1064;&#1072;&#1073;&#1083;&#1086;&#1085;%20&#1086;&#1096;&#1080;&#1073;&#1082;&#1072;%20&#1074;%20&#1076;&#1086;&#1084;&#1080;&#1082;&#1077;\&#1085;&#1077;&#1087;&#1088;&#1072;&#1074;&#1080;&#1083;&#1100;&#1085;&#1099;&#1081;%20&#1086;&#1090;&#1074;&#1077;&#1090;.mp3" TargetMode="External"/><Relationship Id="rId9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7;&#1086;&#1076;&#1091;&#1084;&#1072;&#1081;.wav" TargetMode="External"/><Relationship Id="rId7" Type="http://schemas.openxmlformats.org/officeDocument/2006/relationships/image" Target="../media/image18.png"/><Relationship Id="rId2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7;&#1086;&#1087;&#1088;&#1086;&#1073;&#1091;&#1081;%20&#1077;&#1097;&#1105;.wav" TargetMode="Externa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74;&#1089;&#1105;%20&#1087;&#1088;&#1072;&#1074;&#1080;&#1083;&#1100;&#1085;&#1086;.wav" TargetMode="External"/><Relationship Id="rId6" Type="http://schemas.openxmlformats.org/officeDocument/2006/relationships/slideLayout" Target="../slideLayouts/slideLayout7.xml"/><Relationship Id="rId5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4;&#1086;&#1083;&#1086;&#1076;&#1077;&#1094;.wav" TargetMode="External"/><Relationship Id="rId10" Type="http://schemas.openxmlformats.org/officeDocument/2006/relationships/image" Target="../media/image12.png"/><Relationship Id="rId4" Type="http://schemas.openxmlformats.org/officeDocument/2006/relationships/audio" Target="file:///J:\&#1050;&#1059;&#1056;&#1057;&#1067;%202011\4.%20&#1058;&#1045;&#1057;&#1058;\1.%20&#1058;&#1077;&#1089;&#1090;%20&#1089;&#1086;%20&#1079;&#1074;&#1091;&#1082;&#1086;&#1084;\&#1064;&#1072;&#1073;&#1083;&#1086;&#1085;%20&#1086;&#1096;&#1080;&#1073;&#1082;&#1072;%20&#1074;%20&#1076;&#1086;&#1084;&#1080;&#1082;&#1077;\&#1085;&#1077;&#1087;&#1088;&#1072;&#1074;&#1080;&#1083;&#1100;&#1085;&#1099;&#1081;%20&#1086;&#1090;&#1074;&#1077;&#1090;.mp3" TargetMode="External"/><Relationship Id="rId9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7;&#1086;&#1076;&#1091;&#1084;&#1072;&#1081;.wav" TargetMode="External"/><Relationship Id="rId7" Type="http://schemas.openxmlformats.org/officeDocument/2006/relationships/image" Target="../media/image22.png"/><Relationship Id="rId2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7;&#1086;&#1087;&#1088;&#1086;&#1073;&#1091;&#1081;%20&#1077;&#1097;&#1105;.wav" TargetMode="Externa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74;&#1089;&#1105;%20&#1087;&#1088;&#1072;&#1074;&#1080;&#1083;&#1100;&#1085;&#1086;.wav" TargetMode="External"/><Relationship Id="rId6" Type="http://schemas.openxmlformats.org/officeDocument/2006/relationships/image" Target="../media/image2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24.jpeg"/><Relationship Id="rId4" Type="http://schemas.openxmlformats.org/officeDocument/2006/relationships/audio" Target="file:///J:\&#1050;&#1059;&#1056;&#1057;&#1067;%202011\4.%20&#1058;&#1045;&#1057;&#1058;\1.%20&#1058;&#1077;&#1089;&#1090;%20&#1089;&#1086;%20&#1079;&#1074;&#1091;&#1082;&#1086;&#1084;\&#1064;&#1072;&#1073;&#1083;&#1086;&#1085;%20&#1086;&#1096;&#1080;&#1073;&#1082;&#1072;%20&#1074;%20&#1076;&#1086;&#1084;&#1080;&#1082;&#1077;\&#1085;&#1077;&#1087;&#1088;&#1072;&#1074;&#1080;&#1083;&#1100;&#1085;&#1099;&#1081;%20&#1086;&#1090;&#1074;&#1077;&#1090;.mp3" TargetMode="External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7;&#1086;&#1076;&#1091;&#1084;&#1072;&#1081;.wav" TargetMode="External"/><Relationship Id="rId7" Type="http://schemas.openxmlformats.org/officeDocument/2006/relationships/image" Target="../media/image27.png"/><Relationship Id="rId2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7;&#1086;&#1087;&#1088;&#1086;&#1073;&#1091;&#1081;%20&#1077;&#1097;&#1105;.wav" TargetMode="Externa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74;&#1089;&#1105;%20&#1087;&#1088;&#1072;&#1074;&#1080;&#1083;&#1100;&#1085;&#1086;.wav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7;&#1086;&#1087;&#1088;&#1086;&#1073;&#1091;&#1081;%20&#1077;&#1097;&#1105;.wav" TargetMode="External"/><Relationship Id="rId7" Type="http://schemas.openxmlformats.org/officeDocument/2006/relationships/image" Target="../media/image9.png"/><Relationship Id="rId2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7;&#1086;&#1076;&#1091;&#1084;&#1072;&#1081;.wav" TargetMode="Externa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74;&#1089;&#1105;%20&#1087;&#1088;&#1072;&#1074;&#1080;&#1083;&#1100;&#1085;&#1086;.wav" TargetMode="Externa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1.jpeg"/><Relationship Id="rId5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90;&#1099;%20&#1089;&#1087;&#1088;&#1072;&#1074;&#1080;&#1083;&#1089;&#1103;.wav" TargetMode="External"/><Relationship Id="rId10" Type="http://schemas.openxmlformats.org/officeDocument/2006/relationships/image" Target="../media/image12.png"/><Relationship Id="rId4" Type="http://schemas.openxmlformats.org/officeDocument/2006/relationships/audio" Target="file:///J:\&#1050;&#1059;&#1056;&#1057;&#1067;%202011\4.%20&#1058;&#1045;&#1057;&#1058;\1.%20&#1058;&#1077;&#1089;&#1090;%20&#1089;&#1086;%20&#1079;&#1074;&#1091;&#1082;&#1086;&#1084;\&#1064;&#1072;&#1073;&#1083;&#1086;&#1085;%20&#1086;&#1096;&#1080;&#1073;&#1082;&#1072;%20&#1074;%20&#1076;&#1086;&#1084;&#1080;&#1082;&#1077;\&#1085;&#1077;&#1087;&#1088;&#1072;&#1074;&#1080;&#1083;&#1100;&#1085;&#1099;&#1081;%20&#1086;&#1090;&#1074;&#1077;&#1090;.mp3" TargetMode="External"/><Relationship Id="rId9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4;&#1086;&#1083;&#1086;&#1076;&#1077;&#1094;.wav" TargetMode="External"/><Relationship Id="rId7" Type="http://schemas.openxmlformats.org/officeDocument/2006/relationships/image" Target="../media/image34.png"/><Relationship Id="rId2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7;&#1086;&#1076;&#1091;&#1084;&#1072;&#1081;.wav" TargetMode="Externa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7;&#1086;&#1087;&#1088;&#1086;&#1073;&#1091;&#1081;%20&#1077;&#1097;&#1105;.wav" TargetMode="Externa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7;&#1086;&#1076;&#1091;&#1084;&#1072;&#1081;.wav" TargetMode="External"/><Relationship Id="rId7" Type="http://schemas.openxmlformats.org/officeDocument/2006/relationships/image" Target="../media/image38.png"/><Relationship Id="rId2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7;&#1086;&#1087;&#1088;&#1086;&#1073;&#1091;&#1081;%20&#1077;&#1097;&#1105;.wav" TargetMode="Externa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74;&#1089;&#1105;%20&#1087;&#1088;&#1072;&#1074;&#1080;&#1083;&#1100;&#1085;&#1086;.wav" TargetMode="Externa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7;&#1086;&#1076;&#1091;&#1084;&#1072;&#1081;.wav" TargetMode="External"/><Relationship Id="rId7" Type="http://schemas.openxmlformats.org/officeDocument/2006/relationships/slideLayout" Target="../slideLayouts/slideLayout7.xml"/><Relationship Id="rId2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7;&#1086;&#1087;&#1088;&#1086;&#1073;&#1091;&#1081;%20&#1077;&#1097;&#1105;.wav" TargetMode="Externa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74;&#1089;&#1105;%20&#1087;&#1088;&#1072;&#1074;&#1080;&#1083;&#1100;&#1085;&#1086;.wav" TargetMode="External"/><Relationship Id="rId6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7;&#1086;&#1083;&#1091;&#1095;&#1080;&#1083;&#1086;&#1089;&#1100;.wav" TargetMode="External"/><Relationship Id="rId11" Type="http://schemas.openxmlformats.org/officeDocument/2006/relationships/image" Target="../media/image12.png"/><Relationship Id="rId5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&#1084;&#1086;&#1083;&#1086;&#1076;&#1077;&#1094;.wav" TargetMode="External"/><Relationship Id="rId10" Type="http://schemas.openxmlformats.org/officeDocument/2006/relationships/image" Target="../media/image37.png"/><Relationship Id="rId4" Type="http://schemas.openxmlformats.org/officeDocument/2006/relationships/audio" Target="file:///J:\&#1050;&#1059;&#1056;&#1057;&#1067;%202011\4.%20&#1058;&#1045;&#1057;&#1058;\1.%20&#1058;&#1077;&#1089;&#1090;%20&#1089;&#1086;%20&#1079;&#1074;&#1091;&#1082;&#1086;&#1084;\&#1064;&#1072;&#1073;&#1083;&#1086;&#1085;%20&#1086;&#1096;&#1080;&#1073;&#1082;&#1072;%20&#1074;%20&#1076;&#1086;&#1084;&#1080;&#1082;&#1077;\&#1085;&#1077;&#1087;&#1088;&#1072;&#1074;&#1080;&#1083;&#1100;&#1085;&#1099;&#1081;%20&#1086;&#1090;&#1074;&#1077;&#1090;.mp3" TargetMode="External"/><Relationship Id="rId9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9.png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601\&#1055;&#1088;&#1077;&#1079;&#1077;&#1085;&#1090;&#1072;&#1094;&#1080;&#1103;\5.%20&#1063;&#1072;&#1089;&#1090;&#1091;&#1096;&#1082;&#1080;.mp3" TargetMode="External"/><Relationship Id="rId6" Type="http://schemas.openxmlformats.org/officeDocument/2006/relationships/image" Target="../media/image42.png"/><Relationship Id="rId5" Type="http://schemas.openxmlformats.org/officeDocument/2006/relationships/image" Target="../media/image36.png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63" y="357188"/>
            <a:ext cx="1071562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Прямоугольник 6"/>
          <p:cNvSpPr>
            <a:spLocks noChangeArrowheads="1"/>
          </p:cNvSpPr>
          <p:nvPr/>
        </p:nvSpPr>
        <p:spPr bwMode="auto">
          <a:xfrm>
            <a:off x="2285984" y="571480"/>
            <a:ext cx="6357937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Государственное бюджетное общеобразовательное учреждение Самарской области общеобразовательная школа-интернат среднего  (полного) общего образования № 5 с углубленным изучением отдельных предметов «Образовательный центр «Лидер» города </a:t>
            </a:r>
            <a:r>
              <a:rPr lang="ru-RU" sz="1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Кинеля</a:t>
            </a: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городского округа </a:t>
            </a:r>
            <a:r>
              <a:rPr lang="ru-RU" sz="1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Кинель</a:t>
            </a: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Самарской  области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5124" name="Rectangle 2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051" name="Picture 3" descr="F:\фото для сайта школы\DSC_696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43063" y="2000250"/>
            <a:ext cx="6418262" cy="43084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8" descr="б5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500098" y="3214686"/>
            <a:ext cx="250031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8" descr="б5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00826" y="0"/>
            <a:ext cx="2857502" cy="2857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428728" y="4929198"/>
            <a:ext cx="4357718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1472" y="5643578"/>
            <a:ext cx="4000528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57422" y="4214818"/>
            <a:ext cx="4572032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+mj-lt"/>
              </a:rPr>
              <a:t>102-</a:t>
            </a:r>
            <a:r>
              <a:rPr lang="en-US" sz="3200" b="1" dirty="0" smtClean="0">
                <a:latin typeface="+mj-lt"/>
              </a:rPr>
              <a:t>z=39</a:t>
            </a:r>
            <a:endParaRPr lang="ru-RU" sz="3200" b="1" dirty="0">
              <a:latin typeface="+mj-lt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75856" y="3500438"/>
            <a:ext cx="4429156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+mj-lt"/>
              </a:rPr>
              <a:t>135+</a:t>
            </a:r>
            <a:r>
              <a:rPr lang="ru-RU" sz="3200" b="1" dirty="0" smtClean="0">
                <a:latin typeface="+mj-lt"/>
              </a:rPr>
              <a:t>х=221</a:t>
            </a:r>
            <a:endParaRPr lang="ru-RU" sz="3200" b="1" dirty="0">
              <a:latin typeface="+mj-lt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14810" y="2643182"/>
            <a:ext cx="4214842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+mj-lt"/>
              </a:rPr>
              <a:t>(х-34)+11=25</a:t>
            </a:r>
            <a:endParaRPr lang="ru-RU" sz="3200" b="1" dirty="0">
              <a:latin typeface="+mj-lt"/>
            </a:endParaRPr>
          </a:p>
        </p:txBody>
      </p:sp>
      <p:pic>
        <p:nvPicPr>
          <p:cNvPr id="11" name="Рисунок 10" descr="b4_color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6" y="571480"/>
            <a:ext cx="3525627" cy="1918116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TextBox 12"/>
          <p:cNvSpPr txBox="1"/>
          <p:nvPr/>
        </p:nvSpPr>
        <p:spPr>
          <a:xfrm>
            <a:off x="1000100" y="5786454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+mj-lt"/>
              </a:rPr>
              <a:t>Х+15=27</a:t>
            </a:r>
            <a:endParaRPr lang="ru-RU" sz="3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00232" y="5072074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+mj-lt"/>
              </a:rPr>
              <a:t>У-42=308</a:t>
            </a:r>
            <a:endParaRPr lang="ru-RU" sz="32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93064E-6 C -0.00382 -0.01826 -0.00747 -0.0363 -0.01007 -0.04809 C -0.01285 -0.06011 -0.01319 -0.07052 -0.01632 -0.07121 C -0.01944 -0.07144 -0.02691 -0.0645 -0.02865 -0.05248 C -0.03021 -0.04069 -0.02726 -0.01965 -0.02691 0.00116 C -0.02656 0.02197 -0.02674 0.05665 -0.02622 0.07261 C -0.02604 0.0881 -0.02535 0.0918 -0.02483 0.09573 " pathEditMode="relative" rAng="0" ptsTypes="aaaaaaA">
                                      <p:cBhvr>
                                        <p:cTn id="4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83 0.09573 C -0.03004 -0.00138 -0.03524 -0.09826 -0.04115 -0.14913 C -0.04722 -0.19977 -0.05434 -0.20924 -0.06059 -0.20994 C -0.06667 -0.21017 -0.07135 -0.2074 -0.0783 -0.15214 C -0.0849 -0.09734 -0.09722 0.07538 -0.10104 0.12162 " pathEditMode="relative" rAng="0" ptsTypes="aaaaA">
                                      <p:cBhvr>
                                        <p:cTn id="4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-1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04 0.12162 C -0.09062 0.01596 -0.08003 -0.08971 -0.07118 -0.14057 C -0.06285 -0.1919 -0.05434 -0.24184 -0.04878 -0.18635 C -0.04323 -0.13086 -0.03993 0.13157 -0.03802 0.19561 " pathEditMode="relative" rAng="0" ptsTypes="aaaA">
                                      <p:cBhvr>
                                        <p:cTn id="4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" y="-14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02 0.19561 C -0.03576 0.13665 -0.03298 0.07861 -0.02569 0.05295 C -0.01823 0.02728 -0.00156 -0.00925 0.00538 0.04347 C 0.01268 0.09688 0.01476 0.31884 0.01702 0.37503 " pathEditMode="relative" rAng="0" ptsTypes="aaaA">
                                      <p:cBhvr>
                                        <p:cTn id="5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-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01 0.37503 C 0.0125 0.36047 0.00833 0.34636 0.01944 0.31029 C 0.03073 0.27445 0.06007 0.18867 0.08524 0.15931 C 0.11024 0.13018 0.14496 0.13018 0.17014 0.13341 C 0.19531 0.13665 0.21562 0.15792 0.23611 0.17943 " pathEditMode="relative" rAng="0" ptsTypes="aaaaA">
                                      <p:cBhvr>
                                        <p:cTn id="5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0" y="-1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611 0.17943 C 0.25052 0.16717 0.26493 0.15492 0.29445 0.13689 C 0.32396 0.11885 0.38039 0.074 0.41337 0.07145 C 0.44636 0.06891 0.47344 0.09966 0.49271 0.12186 C 0.51198 0.14405 0.52153 0.17874 0.52848 0.20463 C 0.53542 0.23053 0.53473 0.25388 0.53421 0.27746 " pathEditMode="relative" ptsTypes="aaaaaA">
                                      <p:cBhvr>
                                        <p:cTn id="6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42 0.27746 C 0.50399 0.21688 0.47396 0.15653 0.44566 0.16694 C 0.41736 0.17734 0.37917 0.29087 0.36441 0.34035 C 0.34965 0.38983 0.3533 0.42659 0.35694 0.46335 " pathEditMode="relative" ptsTypes="aaaA">
                                      <p:cBhvr>
                                        <p:cTn id="6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694 0.46335 C 0.36979 0.40971 0.38281 0.35607 0.40608 0.31353 C 0.42951 0.27075 0.4724 0.21457 0.4974 0.20694 C 0.5224 0.19931 0.53802 0.23561 0.55625 0.26728 C 0.57465 0.29919 0.59115 0.34798 0.60764 0.397 " pathEditMode="relative" rAng="0" ptsTypes="aaaaA">
                                      <p:cBhvr>
                                        <p:cTn id="6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3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50004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Проверь себя  и поставь оценку!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4286256"/>
            <a:ext cx="44291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AutoNum type="arabicPeriod"/>
            </a:pPr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j-lt"/>
              </a:rPr>
              <a:t>12</a:t>
            </a:r>
          </a:p>
          <a:p>
            <a:pPr marL="342900" indent="-342900" algn="ctr">
              <a:buAutoNum type="arabicPeriod"/>
            </a:pPr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j-lt"/>
              </a:rPr>
              <a:t> 350</a:t>
            </a:r>
          </a:p>
          <a:p>
            <a:pPr marL="342900" indent="-342900" algn="ctr">
              <a:buAutoNum type="arabicPeriod"/>
            </a:pPr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j-lt"/>
              </a:rPr>
              <a:t> 63</a:t>
            </a:r>
          </a:p>
          <a:p>
            <a:pPr marL="342900" indent="-342900" algn="ctr">
              <a:buAutoNum type="arabicPeriod"/>
            </a:pPr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j-lt"/>
              </a:rPr>
              <a:t> 86</a:t>
            </a:r>
          </a:p>
          <a:p>
            <a:pPr marL="342900" indent="-342900" algn="ctr">
              <a:buAutoNum type="arabicPeriod"/>
            </a:pPr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j-lt"/>
              </a:rPr>
              <a:t> 48</a:t>
            </a:r>
            <a:endParaRPr lang="ru-RU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+mj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728" y="1285860"/>
          <a:ext cx="6096000" cy="265176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+mj-lt"/>
                        </a:rPr>
                        <a:t>Количество правильных ответов</a:t>
                      </a:r>
                      <a:endParaRPr lang="ru-RU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+mj-lt"/>
                        </a:rPr>
                        <a:t>Оценка</a:t>
                      </a:r>
                      <a:endParaRPr lang="ru-RU" sz="240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+mj-lt"/>
                        </a:rPr>
                        <a:t>0 - 2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+mj-lt"/>
                        </a:rPr>
                        <a:t>2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+mj-lt"/>
                        </a:rPr>
                        <a:t>3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+mj-lt"/>
                        </a:rPr>
                        <a:t>3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+mj-lt"/>
                        </a:rPr>
                        <a:t>4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+mj-lt"/>
                        </a:rPr>
                        <a:t>4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+mj-lt"/>
                        </a:rPr>
                        <a:t>5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+mj-lt"/>
                        </a:rPr>
                        <a:t>5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285860"/>
            <a:ext cx="86439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Лес как вы знаете поглощает углекислый газ и выделяет кислород необходимый человеку. Лес еще работает как фильтр, очищая воздух от сажи и пыли. В таблице приведены данные о количестве ( кг )выделяемого кислорода в год. Используя данные таблицы, выполните следующие задания.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3286124"/>
            <a:ext cx="88582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+mj-lt"/>
              </a:rPr>
              <a:t>1.На сколько наибольшее число больше наименьшего числа ?</a:t>
            </a:r>
          </a:p>
          <a:p>
            <a:r>
              <a:rPr lang="ru-RU" sz="2400" b="1" dirty="0" smtClean="0">
                <a:latin typeface="+mj-lt"/>
              </a:rPr>
              <a:t>2.Найти сумму чисел которые оканчиваются цифрой 5.</a:t>
            </a:r>
          </a:p>
          <a:p>
            <a:r>
              <a:rPr lang="ru-RU" sz="2400" b="1" dirty="0" smtClean="0">
                <a:latin typeface="+mj-lt"/>
              </a:rPr>
              <a:t>3.Уменьшаемое – сосновый лес, разность – еловый лес. Найти вычитаемое.</a:t>
            </a:r>
          </a:p>
          <a:p>
            <a:r>
              <a:rPr lang="ru-RU" sz="2400" b="1" dirty="0" smtClean="0">
                <a:latin typeface="+mj-lt"/>
              </a:rPr>
              <a:t>4.Первое слагаемое – еловый лес, сумма – березовый лес. Найти неизвестное слагаемое.</a:t>
            </a:r>
          </a:p>
          <a:p>
            <a:r>
              <a:rPr lang="ru-RU" sz="2400" b="1" dirty="0" smtClean="0">
                <a:latin typeface="+mj-lt"/>
              </a:rPr>
              <a:t>5.Вычитаемое – осиновый лес. Разность – сосновый лес. Найти уменьшаемое. </a:t>
            </a:r>
            <a:endParaRPr lang="ru-RU" sz="2400" b="1" dirty="0"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500042"/>
            <a:ext cx="65707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Математический  диктант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31"/>
          <p:cNvGraphicFramePr>
            <a:graphicFrameLocks/>
          </p:cNvGraphicFramePr>
          <p:nvPr/>
        </p:nvGraphicFramePr>
        <p:xfrm>
          <a:off x="214281" y="928668"/>
          <a:ext cx="8483632" cy="5766973"/>
        </p:xfrm>
        <a:graphic>
          <a:graphicData uri="http://schemas.openxmlformats.org/drawingml/2006/table">
            <a:tbl>
              <a:tblPr/>
              <a:tblGrid>
                <a:gridCol w="4241816"/>
                <a:gridCol w="4241816"/>
              </a:tblGrid>
              <a:tr h="11725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</a:rPr>
                        <a:t>1 гектар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</a:rPr>
                        <a:t>Кол-во выделяемого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</a:rPr>
                        <a:t>кислорода в год (кг)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88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Дубовый лес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830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88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Берёзовый лес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725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88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Осиновый лес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575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88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Сосновый лес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540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88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Еловый лес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500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785794"/>
            <a:ext cx="4846327" cy="144655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</a:rPr>
              <a:t>Проверь себя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</a:rPr>
              <a:t> и поставь оценку! </a:t>
            </a:r>
            <a:endParaRPr lang="ru-RU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43042" y="2357430"/>
            <a:ext cx="621510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830 – 500 = 330;</a:t>
            </a:r>
          </a:p>
          <a:p>
            <a:pPr marL="342900" indent="-342900">
              <a:buAutoNum type="arabicPeriod"/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725 +575 = 1300;</a:t>
            </a:r>
          </a:p>
          <a:p>
            <a:pPr marL="342900" indent="-342900">
              <a:buAutoNum type="arabicPeriod"/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 540 –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х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= 500, 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х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= 40;</a:t>
            </a:r>
          </a:p>
          <a:p>
            <a:pPr marL="342900" indent="-342900">
              <a:buAutoNum type="arabicPeriod"/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 500 +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х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= 725, 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х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= 225;</a:t>
            </a:r>
          </a:p>
          <a:p>
            <a:pPr marL="342900" indent="-342900">
              <a:buAutoNum type="arabicPeriod"/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х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– 575 = 540, 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х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= 1115.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1000108"/>
            <a:ext cx="835821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Математическая игра</a:t>
            </a:r>
            <a:endParaRPr lang="ru-RU" sz="6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«Реши</a:t>
            </a:r>
          </a:p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уравнение»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saa\Рабочий стол\ФЛЕШКА\2. ИЗОБРАЖЕНИЯ\Домики\4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285875" y="3786188"/>
            <a:ext cx="1905000" cy="27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2439959" y="3121028"/>
            <a:ext cx="1000132" cy="785818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72</a:t>
            </a:r>
            <a:endParaRPr lang="ru-RU" sz="4000" dirty="0">
              <a:latin typeface="+mj-lt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00298" y="1928802"/>
            <a:ext cx="5286411" cy="107105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172-х=145</a:t>
            </a:r>
            <a:endParaRPr lang="ru-RU" sz="48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951269" y="3121028"/>
            <a:ext cx="1000132" cy="785818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37</a:t>
            </a:r>
            <a:endParaRPr lang="ru-RU" sz="4000" dirty="0">
              <a:latin typeface="+mj-lt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460990" y="3125791"/>
            <a:ext cx="1000133" cy="785818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27</a:t>
            </a:r>
            <a:endParaRPr lang="ru-RU" sz="4000" dirty="0">
              <a:latin typeface="+mj-lt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000893" y="3071810"/>
            <a:ext cx="1357321" cy="857256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317</a:t>
            </a:r>
            <a:endParaRPr lang="ru-RU" sz="4000" dirty="0">
              <a:latin typeface="+mj-lt"/>
            </a:endParaRPr>
          </a:p>
        </p:txBody>
      </p:sp>
      <p:sp>
        <p:nvSpPr>
          <p:cNvPr id="4104" name="Скругленный прямоугольник 19"/>
          <p:cNvSpPr>
            <a:spLocks noChangeArrowheads="1"/>
          </p:cNvSpPr>
          <p:nvPr/>
        </p:nvSpPr>
        <p:spPr bwMode="auto">
          <a:xfrm>
            <a:off x="1042988" y="765175"/>
            <a:ext cx="7205662" cy="928688"/>
          </a:xfrm>
          <a:prstGeom prst="roundRect">
            <a:avLst>
              <a:gd name="adj" fmla="val 16667"/>
            </a:avLst>
          </a:prstGeom>
          <a:noFill/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Comic Sans MS" pitchFamily="66" charset="0"/>
              </a:rPr>
              <a:t>Укажи правильный ответ</a:t>
            </a:r>
            <a:endParaRPr lang="ru-RU" sz="4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9" name="Picture 9" descr="C:\Documents and Settings\saa\Рабочий стол\ФЛЕШКА\2. ИЗОБРАЖЕНИЯ\РАЗНОЕ\рисунки МК 5\солнышко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71563" y="1714500"/>
            <a:ext cx="1214437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saa\Рабочий стол\ФЛЕШКА\2. ИЗОБРАЖЕНИЯ\РАЗНОЕ\рисунки МК 5\лягуха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9144000" y="357188"/>
            <a:ext cx="11318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всё правильно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9396413" y="256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попробуй ещё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9396413" y="1341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подумай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9540875" y="22764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неправильный ответ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9929813" y="19288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maerenkova_vv.LIDER\Мои документы\Матем картинки\53.gif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000760" y="3929066"/>
            <a:ext cx="2676525" cy="31908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-0.10504 0.281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00" y="14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411" fill="hold"/>
                                        <p:tgtEl>
                                          <p:spTgt spid="41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48148E-6 L -0.27032 0.2817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00" y="141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508" fill="hold"/>
                                        <p:tgtEl>
                                          <p:spTgt spid="4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4798E-6 L 0.00712 -0.2793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-140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713 C -0.00695 -0.07686 -0.02934 -0.08172 -0.03733 -0.08172 C -0.08698 -0.08172 -0.13785 0.00717 -0.13785 0.09745 C -0.13785 0.05185 -0.16355 0.00717 -0.1875 0.00717 C -0.2132 0.00717 -0.23733 0.05185 -0.23733 0.09745 C -0.23733 0.07453 -0.25 0.05185 -0.26303 0.05185 C -0.27553 0.05185 -0.28837 0.07361 -0.28837 0.09745 C -0.28837 0.08495 -0.2948 0.07453 -0.30122 0.07453 C -0.30747 0.07453 -0.31389 0.08588 -0.31389 0.09745 C -0.31389 0.09074 -0.31737 0.08495 -0.32032 0.08495 C -0.32188 0.08495 -0.32674 0.09074 -0.32674 0.09745 C -0.32674 0.09398 -0.3283 0.09074 -0.32987 0.09074 C -0.32987 0.08981 -0.33334 0.09398 -0.33334 0.09745 C -0.33334 0.09537 -0.33334 0.09398 -0.33507 0.09398 C -0.33507 0.09467 -0.33664 0.09537 -0.33664 0.09745 C -0.33664 0.09629 -0.33664 0.09537 -0.33664 0.09467 C -0.33837 0.09467 -0.33837 0.09537 -0.33837 0.09629 C -0.33993 0.09629 -0.33993 0.09537 -0.33993 0.09467 C -0.34132 0.09467 -0.34132 0.09537 -0.34132 0.09629 " pathEditMode="relative" rAng="0" ptsTypes="fffffffffffffffffff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00" y="79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280" fill="hold"/>
                                        <p:tgtEl>
                                          <p:spTgt spid="4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-0.60885 0.2810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00" y="141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065" fill="hold"/>
                                        <p:tgtEl>
                                          <p:spTgt spid="4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8"/>
                </p:tgtEl>
              </p:cMediaNode>
            </p:audio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9"/>
                </p:tgtEl>
              </p:cMediaNode>
            </p:audio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10"/>
                </p:tgtEl>
              </p:cMediaNode>
            </p:audio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1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saa\Рабочий стол\ФЛЕШКА\2. ИЗОБРАЖЕНИЯ\Домики\4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2938" y="4429125"/>
            <a:ext cx="1785937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Скругленный прямоугольник 3"/>
          <p:cNvSpPr>
            <a:spLocks noChangeArrowheads="1"/>
          </p:cNvSpPr>
          <p:nvPr/>
        </p:nvSpPr>
        <p:spPr bwMode="auto">
          <a:xfrm>
            <a:off x="827088" y="765175"/>
            <a:ext cx="4176712" cy="1584325"/>
          </a:xfrm>
          <a:prstGeom prst="roundRect">
            <a:avLst>
              <a:gd name="adj" fmla="val 16667"/>
            </a:avLst>
          </a:prstGeom>
          <a:noFill/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4400" b="1" dirty="0">
                <a:solidFill>
                  <a:srgbClr val="0070C0"/>
                </a:solidFill>
                <a:latin typeface="Comic Sans MS" pitchFamily="66" charset="0"/>
              </a:rPr>
              <a:t>Укажи правильный ответ</a:t>
            </a:r>
          </a:p>
        </p:txBody>
      </p:sp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3077529" y="3306545"/>
            <a:ext cx="1905990" cy="543322"/>
          </a:xfrm>
          <a:prstGeom prst="round2Same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64</a:t>
            </a:r>
            <a:endParaRPr lang="ru-RU" dirty="0">
              <a:latin typeface="+mj-lt"/>
            </a:endParaRPr>
          </a:p>
        </p:txBody>
      </p:sp>
      <p:sp>
        <p:nvSpPr>
          <p:cNvPr id="11" name="Облако 10"/>
          <p:cNvSpPr>
            <a:spLocks noChangeArrowheads="1"/>
          </p:cNvSpPr>
          <p:nvPr/>
        </p:nvSpPr>
        <p:spPr bwMode="auto">
          <a:xfrm>
            <a:off x="4857752" y="500042"/>
            <a:ext cx="4500594" cy="2500330"/>
          </a:xfrm>
          <a:custGeom>
            <a:avLst/>
            <a:gdLst>
              <a:gd name="T0" fmla="*/ 6352640 w 43200"/>
              <a:gd name="T1" fmla="*/ 1000125 h 43200"/>
              <a:gd name="T2" fmla="*/ 3178969 w 43200"/>
              <a:gd name="T3" fmla="*/ 1998120 h 43200"/>
              <a:gd name="T4" fmla="*/ 19721 w 43200"/>
              <a:gd name="T5" fmla="*/ 1000125 h 43200"/>
              <a:gd name="T6" fmla="*/ 3178969 w 43200"/>
              <a:gd name="T7" fmla="*/ 114366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noFill/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ru-RU" sz="3600" dirty="0" smtClean="0">
                <a:solidFill>
                  <a:srgbClr val="C00000"/>
                </a:solidFill>
                <a:latin typeface="+mj-lt"/>
              </a:rPr>
              <a:t>44+(у-85)=105</a:t>
            </a:r>
            <a:endParaRPr lang="ru-RU" sz="36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6" name="Прямоугольник с двумя скругленными соседними углами 15"/>
          <p:cNvSpPr/>
          <p:nvPr/>
        </p:nvSpPr>
        <p:spPr>
          <a:xfrm>
            <a:off x="921238" y="3306545"/>
            <a:ext cx="1904017" cy="543322"/>
          </a:xfrm>
          <a:prstGeom prst="round2Same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146</a:t>
            </a:r>
            <a:endParaRPr lang="ru-RU" sz="4000" dirty="0">
              <a:latin typeface="+mj-lt"/>
            </a:endParaRPr>
          </a:p>
        </p:txBody>
      </p:sp>
      <p:sp>
        <p:nvSpPr>
          <p:cNvPr id="17" name="Прямоугольник с двумя скругленными соседними углами 16"/>
          <p:cNvSpPr/>
          <p:nvPr/>
        </p:nvSpPr>
        <p:spPr>
          <a:xfrm>
            <a:off x="928662" y="2500306"/>
            <a:ext cx="1909552" cy="543321"/>
          </a:xfrm>
          <a:prstGeom prst="round2Same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145</a:t>
            </a:r>
            <a:endParaRPr lang="ru-RU" sz="4000" dirty="0">
              <a:latin typeface="+mj-lt"/>
            </a:endParaRPr>
          </a:p>
        </p:txBody>
      </p:sp>
      <p:sp>
        <p:nvSpPr>
          <p:cNvPr id="8" name="Прямоугольник с двумя скругленными соседними углами 7"/>
          <p:cNvSpPr/>
          <p:nvPr/>
        </p:nvSpPr>
        <p:spPr>
          <a:xfrm>
            <a:off x="3007987" y="2514383"/>
            <a:ext cx="1905740" cy="543321"/>
          </a:xfrm>
          <a:prstGeom prst="round2Same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164</a:t>
            </a:r>
            <a:endParaRPr lang="ru-RU" dirty="0">
              <a:latin typeface="+mj-lt"/>
            </a:endParaRPr>
          </a:p>
        </p:txBody>
      </p:sp>
      <p:pic>
        <p:nvPicPr>
          <p:cNvPr id="9" name="Picture 9" descr="C:\Documents and Settings\saa\Рабочий стол\ФЛЕШКА\2. ИЗОБРАЖЕНИЯ\РАЗНОЕ\рисунки МК 5\солнышко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786563" y="2857500"/>
            <a:ext cx="1146175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saa\Рабочий стол\ФЛЕШКА\2. ИЗОБРАЖЕНИЯ\РАЗНОЕ\рисунки МК 5\лягуха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1527175" y="2571750"/>
            <a:ext cx="1347787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всё правильно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9396413" y="256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попробуй ещё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9396413" y="1341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4" name="подумай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9540875" y="22764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5" name="неправильный ответ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9540875" y="18446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Documents and Settings\maerenkova_vv.LIDER\Мои документы\Матем картинки\52.gif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572132" y="4071942"/>
            <a:ext cx="2047875" cy="23241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7.40741E-7 L -0.28733 0.3351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00" y="16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65" fill="hold"/>
                                        <p:tgtEl>
                                          <p:spTgt spid="51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40741E-7 L 0.45261 -0.0636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00" y="-32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40741E-7 C 0.02622 -0.00556 0.05295 -0.0037 0.07934 -0.00787 C 0.09358 -0.00718 0.10781 -0.00695 0.12205 -0.00579 C 0.12899 -0.00532 0.13715 -0.00116 0.1441 7.40741E-7 C 0.15747 0.00903 0.15226 0.00463 0.16024 0.0118 C 0.16667 0.02477 0.17361 0.03657 0.17795 0.05093 C 0.18108 0.08727 0.18594 0.12755 0.17344 0.16088 C 0.17292 0.16435 0.21788 0.12338 0.22118 0.12546 C 0.22431 0.12755 0.17743 0.18356 0.1809 0.18426 C 0.1934 0.18704 0.23785 0.15509 0.25052 0.15671 C 0.26059 0.15949 0.23715 0.20046 0.24705 0.20393 C 0.25816 0.20764 0.26945 0.20856 0.2809 0.20995 C 0.29201 0.21736 0.3132 0.18125 0.32118 0.19213 C 0.3224 0.19375 0.30608 0.23773 0.30729 0.23935 C 0.31754 0.25301 0.30642 0.24259 0.31615 0.25093 C 0.32066 0.2588 0.3257 0.26759 0.3309 0.27454 C 0.3434 0.2912 0.32639 0.26366 0.33976 0.28426 C 0.35417 0.30625 0.37743 0.20509 0.39913 0.20972 C 0.41563 0.2206 0.43386 0.33403 0.45139 0.33542 C 0.45486 0.33611 0.46615 0.19606 0.46962 0.19606 C 0.5066 0.19606 0.53576 0.2868 0.56094 0.23125 C 0.5625 0.22222 0.5757 0.1868 0.57847 0.17847 C 0.59983 0.11412 0.68576 0.21875 0.72639 0.21759 C 0.72795 0.2169 0.72951 0.21643 0.7309 0.21574 C 0.73299 0.21458 0.73472 0.21273 0.73681 0.2118 C 0.75104 0.20555 0.76285 0.20417 0.77205 0.18634 C 0.77222 0.17755 0.76267 0.11968 0.78386 0.11968 " pathEditMode="relative" rAng="0" ptsTypes="fffffffffffffffffffffffffff">
                                      <p:cBhvr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200" y="164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80" fill="hold"/>
                                        <p:tgtEl>
                                          <p:spTgt spid="51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 L -0.0434 0.4613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" y="231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508" fill="hold"/>
                                        <p:tgtEl>
                                          <p:spTgt spid="51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0 L -0.27969 0.4613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0" y="231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411" fill="hold"/>
                                        <p:tgtEl>
                                          <p:spTgt spid="51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32"/>
                </p:tgtEl>
              </p:cMediaNode>
            </p:audio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33"/>
                </p:tgtEl>
              </p:cMediaNode>
            </p:audio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34"/>
                </p:tgtEl>
              </p:cMediaNode>
            </p:audio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3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saa\Рабочий стол\ФЛЕШКА\2. ИЗОБРАЖЕНИЯ\Домики\4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286625" y="5172075"/>
            <a:ext cx="16732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1274738" y="4281493"/>
            <a:ext cx="714381" cy="785818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sz="3600" dirty="0"/>
          </a:p>
        </p:txBody>
      </p:sp>
      <p:sp>
        <p:nvSpPr>
          <p:cNvPr id="11" name="Облако 10"/>
          <p:cNvSpPr>
            <a:spLocks noChangeArrowheads="1"/>
          </p:cNvSpPr>
          <p:nvPr/>
        </p:nvSpPr>
        <p:spPr bwMode="auto">
          <a:xfrm>
            <a:off x="1428728" y="1857364"/>
            <a:ext cx="4500563" cy="2000250"/>
          </a:xfrm>
          <a:custGeom>
            <a:avLst/>
            <a:gdLst>
              <a:gd name="T0" fmla="*/ 4568190 w 43200"/>
              <a:gd name="T1" fmla="*/ 1000125 h 43200"/>
              <a:gd name="T2" fmla="*/ 2286000 w 43200"/>
              <a:gd name="T3" fmla="*/ 1998120 h 43200"/>
              <a:gd name="T4" fmla="*/ 14182 w 43200"/>
              <a:gd name="T5" fmla="*/ 1000125 h 43200"/>
              <a:gd name="T6" fmla="*/ 2286000 w 43200"/>
              <a:gd name="T7" fmla="*/ 114366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noFill/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ru-RU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(256-х)-148</a:t>
            </a:r>
            <a:endParaRPr lang="ru-RU" sz="4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209782" y="4497393"/>
            <a:ext cx="714380" cy="785818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3600" dirty="0"/>
          </a:p>
        </p:txBody>
      </p:sp>
      <p:sp>
        <p:nvSpPr>
          <p:cNvPr id="17" name="Овал 16"/>
          <p:cNvSpPr/>
          <p:nvPr/>
        </p:nvSpPr>
        <p:spPr>
          <a:xfrm>
            <a:off x="409574" y="5721356"/>
            <a:ext cx="714381" cy="785818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endParaRPr lang="ru-RU" sz="3600" dirty="0"/>
          </a:p>
        </p:txBody>
      </p:sp>
      <p:sp>
        <p:nvSpPr>
          <p:cNvPr id="18" name="Овал 17"/>
          <p:cNvSpPr/>
          <p:nvPr/>
        </p:nvSpPr>
        <p:spPr>
          <a:xfrm>
            <a:off x="4011606" y="4497393"/>
            <a:ext cx="714380" cy="785818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endParaRPr lang="ru-RU" sz="3600" dirty="0"/>
          </a:p>
        </p:txBody>
      </p:sp>
      <p:sp>
        <p:nvSpPr>
          <p:cNvPr id="6152" name="Скругленный прямоугольник 8"/>
          <p:cNvSpPr>
            <a:spLocks noChangeArrowheads="1"/>
          </p:cNvSpPr>
          <p:nvPr/>
        </p:nvSpPr>
        <p:spPr bwMode="auto">
          <a:xfrm>
            <a:off x="755650" y="620713"/>
            <a:ext cx="7745413" cy="1357312"/>
          </a:xfrm>
          <a:prstGeom prst="roundRect">
            <a:avLst>
              <a:gd name="adj" fmla="val 16667"/>
            </a:avLst>
          </a:prstGeom>
          <a:noFill/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Упрости выражение и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укажи правильный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ответ при х=44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108313" y="4281493"/>
            <a:ext cx="714379" cy="785818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3600" dirty="0"/>
          </a:p>
        </p:txBody>
      </p:sp>
      <p:sp>
        <p:nvSpPr>
          <p:cNvPr id="12" name="Овал 11"/>
          <p:cNvSpPr/>
          <p:nvPr/>
        </p:nvSpPr>
        <p:spPr>
          <a:xfrm>
            <a:off x="1344618" y="5359406"/>
            <a:ext cx="714380" cy="785818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  <a:endParaRPr lang="ru-RU" sz="3600" dirty="0"/>
          </a:p>
        </p:txBody>
      </p:sp>
      <p:sp>
        <p:nvSpPr>
          <p:cNvPr id="14" name="Овал 13"/>
          <p:cNvSpPr/>
          <p:nvPr/>
        </p:nvSpPr>
        <p:spPr>
          <a:xfrm>
            <a:off x="3111512" y="5430843"/>
            <a:ext cx="714379" cy="785818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7</a:t>
            </a:r>
            <a:endParaRPr lang="ru-RU" sz="3600" dirty="0"/>
          </a:p>
        </p:txBody>
      </p:sp>
      <p:sp>
        <p:nvSpPr>
          <p:cNvPr id="15" name="Овал 14"/>
          <p:cNvSpPr/>
          <p:nvPr/>
        </p:nvSpPr>
        <p:spPr>
          <a:xfrm>
            <a:off x="2209817" y="5721356"/>
            <a:ext cx="714381" cy="785818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8</a:t>
            </a:r>
            <a:endParaRPr lang="ru-RU" sz="3600" dirty="0"/>
          </a:p>
        </p:txBody>
      </p:sp>
      <p:sp>
        <p:nvSpPr>
          <p:cNvPr id="19" name="Овал 18"/>
          <p:cNvSpPr/>
          <p:nvPr/>
        </p:nvSpPr>
        <p:spPr>
          <a:xfrm>
            <a:off x="4084661" y="5649918"/>
            <a:ext cx="714380" cy="785818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9</a:t>
            </a:r>
            <a:endParaRPr lang="ru-RU" sz="3600" dirty="0"/>
          </a:p>
        </p:txBody>
      </p:sp>
      <p:sp>
        <p:nvSpPr>
          <p:cNvPr id="20" name="Овал 19"/>
          <p:cNvSpPr/>
          <p:nvPr/>
        </p:nvSpPr>
        <p:spPr>
          <a:xfrm>
            <a:off x="304771" y="4568831"/>
            <a:ext cx="714379" cy="785818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600" dirty="0"/>
          </a:p>
        </p:txBody>
      </p:sp>
      <p:pic>
        <p:nvPicPr>
          <p:cNvPr id="21" name="Picture 9" descr="C:\Documents and Settings\saa\Рабочий стол\ФЛЕШКА\2. ИЗОБРАЖЕНИЯ\РАЗНОЕ\рисунки МК 5\солнышко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000125" y="1785938"/>
            <a:ext cx="1128713" cy="92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 descr="C:\Documents and Settings\saa\Рабочий стол\ФЛЕШКА\2. ИЗОБРАЖЕНИЯ\РАЗНОЕ\рисунки МК 5\лягуха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1357313" y="3214688"/>
            <a:ext cx="116522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2" name="всё правильно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396413" y="256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3" name="попробуй ещё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396413" y="1341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4" name="подумай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540875" y="22764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5" name="неправильный ответ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540875" y="18446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6" name="молодец.wav">
            <a:hlinkClick r:id="" action="ppaction://media"/>
          </p:cNvPr>
          <p:cNvPicPr>
            <a:picLocks noRot="1" noChangeAspect="1" noChangeArrowheads="1"/>
          </p:cNvPicPr>
          <p:nvPr>
            <a:audioFile r:link="rId5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396413" y="9810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7" name="подумай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467850" y="31416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8" name="неправильный ответ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324975" y="3644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9" name="подумай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396413" y="4149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0" name="неправильный ответ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396413" y="4581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1" name="подумай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396413" y="5013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48148E-6 L 0.72309 0.238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00" y="11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65" fill="hold"/>
                                        <p:tgtEl>
                                          <p:spTgt spid="61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0.62083 0.2069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0" y="103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508" fill="hold"/>
                                        <p:tgtEl>
                                          <p:spTgt spid="61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81481E-6 L 0.81771 0.0284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00" y="14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411" fill="hold"/>
                                        <p:tgtEl>
                                          <p:spTgt spid="61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96296E-6 L 0.18767 -0.27592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00" y="-138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5.18519E-6 C 0.01128 -0.03703 0.03385 -0.05578 0.05868 -0.07453 C 0.06771 -0.08124 0.07361 -0.08657 0.08368 -0.09027 C 0.11059 -0.08842 0.13767 -0.08888 0.16458 -0.08633 C 0.17257 -0.08564 0.18021 -0.08147 0.18819 -0.08032 C 0.18906 -0.08008 0.19913 -0.07684 0.2 -0.07638 C 0.21493 -0.0662 0.19705 -0.0736 0.21163 -0.06851 C 0.21319 -0.06712 0.21441 -0.0655 0.21615 -0.06458 C 0.21892 -0.06295 0.225 -0.06087 0.225 -0.06087 C 0.2342 -0.05254 0.24601 -0.03749 0.25573 -0.03333 C 0.27118 -0.01272 0.28698 0.00394 0.30868 0.00788 C 0.31493 0.01042 0.32187 0.01019 0.32795 0.01367 C 0.33507 0.0176 0.3408 0.02154 0.34844 0.02362 C 0.3566 0.0308 0.3658 0.03126 0.375 0.03542 C 0.38142 0.03473 0.38767 0.0345 0.3941 0.03334 C 0.40017 0.03242 0.41076 0.02269 0.41753 0.01968 C 0.42552 0.01158 0.43455 0.00603 0.4441 0.00209 C 0.44931 -0.00254 0.45434 -0.00346 0.46024 -0.00578 C 0.50069 -0.00485 0.53837 -0.00416 0.57795 0.00209 C 0.59601 0.00973 0.58368 0.00556 0.61615 0.00788 C 0.62951 0.01343 0.64375 0.01575 0.65729 0.01968 C 0.6691 0.02755 0.68264 0.02987 0.69549 0.03334 C 0.71858 0.03959 0.73976 0.05163 0.76319 0.05487 C 0.77049 0.05742 0.77812 0.05765 0.78524 0.06089 C 0.87465 0.0588 0.8441 0.06343 0.88524 0.05302 C 0.89601 0.04353 0.89097 0.04723 0.9 0.04121 C 0.9026 0.0301 0.90503 0.01899 0.90729 0.00788 C 0.90677 -0.00393 0.90677 -0.01573 0.90573 -0.02754 C 0.90538 -0.03147 0.90382 -0.03518 0.90295 -0.03911 C 0.90243 -0.0412 0.90278 -0.04397 0.90139 -0.04513 C 0.89705 -0.04907 0.89306 -0.05069 0.88819 -0.053 C 0.87934 -0.05092 0.87622 -0.04883 0.86753 -0.05092 C 0.86267 -0.06087 0.86059 -0.07198 0.85434 -0.08032 C 0.85243 -0.08888 0.85017 -0.09721 0.84844 -0.10578 C 0.84792 -0.1111 0.84705 -0.1162 0.84705 -0.12152 C 0.84705 -0.12545 0.84687 -0.12985 0.84844 -0.13333 C 0.84931 -0.13518 0.85139 -0.13471 0.85295 -0.13518 C 0.85937 -0.13726 0.86979 -0.13703 0.875 -0.14305 " pathEditMode="relative" ptsTypes="fffffffffffffffffffffffffffffffffffffA">
                                      <p:cBhvr>
                                        <p:cTn id="2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072" fill="hold"/>
                                        <p:tgtEl>
                                          <p:spTgt spid="61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48148E-6 L 0.52257 0.2384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00" y="119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508" fill="hold"/>
                                        <p:tgtEl>
                                          <p:spTgt spid="61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59259E-6 L 0.41632 -0.40162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00" y="-201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1280" fill="hold"/>
                                        <p:tgtEl>
                                          <p:spTgt spid="6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7407E-6 L 0.52222 0.0708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00" y="350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1065" fill="hold"/>
                                        <p:tgtEl>
                                          <p:spTgt spid="61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81481E-6 L 0.62083 0.02847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0" y="14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1065" fill="hold"/>
                                        <p:tgtEl>
                                          <p:spTgt spid="61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48148E-6 L 0.40799 0.03889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00" y="19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2508" fill="hold"/>
                                        <p:tgtEl>
                                          <p:spTgt spid="61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7 L 0.82135 0.19653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00" y="98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2508" fill="hold"/>
                                        <p:tgtEl>
                                          <p:spTgt spid="61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7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2"/>
                </p:tgtEl>
              </p:cMediaNode>
            </p:audio>
            <p:audio>
              <p:cMediaNode>
                <p:cTn id="8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3"/>
                </p:tgtEl>
              </p:cMediaNode>
            </p:audio>
            <p:audio>
              <p:cMediaNode>
                <p:cTn id="8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4"/>
                </p:tgtEl>
              </p:cMediaNode>
            </p:audio>
            <p:audio>
              <p:cMediaNode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5"/>
                </p:tgtEl>
              </p:cMediaNode>
            </p:audio>
            <p:audio>
              <p:cMediaNode>
                <p:cTn id="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6"/>
                </p:tgtEl>
              </p:cMediaNode>
            </p:audio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7"/>
                </p:tgtEl>
              </p:cMediaNode>
            </p:audio>
            <p:audio>
              <p:cMediaNode>
                <p:cTn id="8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8"/>
                </p:tgtEl>
              </p:cMediaNode>
            </p:audio>
            <p:audio>
              <p:cMediaNode>
                <p:cTn id="8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9"/>
                </p:tgtEl>
              </p:cMediaNode>
            </p:audio>
            <p:audio>
              <p:cMediaNode>
                <p:cTn id="8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70"/>
                </p:tgtEl>
              </p:cMediaNode>
            </p:audio>
            <p:audio>
              <p:cMediaNode>
                <p:cTn id="8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71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saa\Рабочий стол\ФЛЕШКА\2. ИЗОБРАЖЕНИЯ\Домики\4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397125" y="4487863"/>
            <a:ext cx="192087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3857620" y="3071810"/>
            <a:ext cx="1071570" cy="785818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300</a:t>
            </a:r>
            <a:endParaRPr lang="ru-RU" sz="2800" dirty="0">
              <a:latin typeface="+mj-lt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357818" y="3143248"/>
            <a:ext cx="1000132" cy="785818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16</a:t>
            </a:r>
            <a:endParaRPr lang="ru-RU" sz="2800" dirty="0">
              <a:latin typeface="+mj-lt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428860" y="3143248"/>
            <a:ext cx="1071570" cy="785818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290</a:t>
            </a:r>
            <a:endParaRPr lang="ru-RU" sz="2800" dirty="0">
              <a:latin typeface="+mj-lt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000100" y="3143248"/>
            <a:ext cx="1071570" cy="785818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390</a:t>
            </a:r>
            <a:endParaRPr lang="ru-RU" sz="2800" dirty="0">
              <a:latin typeface="+mj-lt"/>
            </a:endParaRPr>
          </a:p>
        </p:txBody>
      </p:sp>
      <p:pic>
        <p:nvPicPr>
          <p:cNvPr id="9" name="Picture 9" descr="C:\Documents and Settings\saa\Рабочий стол\ФЛЕШКА\2. ИЗОБРАЖЕНИЯ\РАЗНОЕ\рисунки МК 5\солнышко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85813" y="1143000"/>
            <a:ext cx="100965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saa\Рабочий стол\ФЛЕШКА\2. ИЗОБРАЖЕНИЯ\РАЗНОЕ\рисунки МК 5\лягуха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9802813" y="1643063"/>
            <a:ext cx="8477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всё правильно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917575" y="2349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1" name="попробуй ещё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917575" y="1125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2" name="подумай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773113" y="20605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3" name="неправильный ответ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773113" y="16287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9"/>
          <p:cNvSpPr>
            <a:spLocks noChangeArrowheads="1"/>
          </p:cNvSpPr>
          <p:nvPr/>
        </p:nvSpPr>
        <p:spPr bwMode="auto">
          <a:xfrm>
            <a:off x="1142976" y="571480"/>
            <a:ext cx="7205662" cy="928688"/>
          </a:xfrm>
          <a:prstGeom prst="roundRect">
            <a:avLst>
              <a:gd name="adj" fmla="val 16667"/>
            </a:avLst>
          </a:prstGeom>
          <a:noFill/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Реши задачу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14480" y="1357298"/>
            <a:ext cx="721523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Если из задуманного числа вычесть 137, то получится 153. Найти задуманное число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j-lt"/>
            </a:endParaRPr>
          </a:p>
        </p:txBody>
      </p:sp>
      <p:pic>
        <p:nvPicPr>
          <p:cNvPr id="3074" name="Picture 2" descr="C:\Documents and Settings\maerenkova_vv.LIDER\Мои документы\Матем картинки\Рисунок52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715140" y="3559181"/>
            <a:ext cx="2141091" cy="329881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9259E-6 L -0.1026 0.320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" y="16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508" fill="hold"/>
                                        <p:tgtEl>
                                          <p:spTgt spid="71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-0.28229 0.3099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00" y="155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65" fill="hold"/>
                                        <p:tgtEl>
                                          <p:spTgt spid="71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40741E-7 L 0.479 -0.068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00" y="-34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07407E-6 C -0.00312 -0.00649 -0.00451 -0.0132 -0.00746 -0.01968 C -0.00937 -0.02385 -0.0118 -0.02732 -0.01337 -0.03149 C -0.01406 -0.03334 -0.02118 -0.05324 -0.02361 -0.05695 C -0.02569 -0.06019 -0.02864 -0.06204 -0.0309 -0.06482 C -0.03923 -0.075 -0.04635 -0.08565 -0.05746 -0.09028 C -0.06441 -0.09954 -0.06927 -0.0963 -0.07795 -0.1 C -0.09705 -0.09838 -0.10434 -0.09746 -0.11927 -0.08449 C -0.12604 -0.08519 -0.13298 -0.08496 -0.13975 -0.08635 C -0.14184 -0.08681 -0.15746 -0.09815 -0.16041 -0.1 C -0.16701 -0.1088 -0.17465 -0.12246 -0.18246 -0.1294 C -0.23021 -0.21598 -0.42587 -0.07987 -0.42587 -0.07963 " pathEditMode="relative" rAng="0" ptsTypes="ffffffffffff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00" y="-108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280" fill="hold"/>
                                        <p:tgtEl>
                                          <p:spTgt spid="71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40741E-7 L 0.2099 0.3099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0" y="155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411" fill="hold"/>
                                        <p:tgtEl>
                                          <p:spTgt spid="71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80"/>
                </p:tgtEl>
              </p:cMediaNode>
            </p:audio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81"/>
                </p:tgtEl>
              </p:cMediaNode>
            </p:audio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82"/>
                </p:tgtEl>
              </p:cMediaNode>
            </p:audio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8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0496" y="578645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Учитель  математики</a:t>
            </a:r>
          </a:p>
          <a:p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Маеренкова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Вера  Васильевна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000108"/>
            <a:ext cx="7429552" cy="41549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Урок  математики</a:t>
            </a:r>
          </a:p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 в 5 классе</a:t>
            </a:r>
          </a:p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по теме</a:t>
            </a:r>
          </a:p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«Уравнение»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saa\Рабочий стол\ФЛЕШКА\2. ИЗОБРАЖЕНИЯ\Домики\4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8" y="4500563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57224" y="3000372"/>
            <a:ext cx="1643074" cy="9286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35</a:t>
            </a:r>
            <a:endParaRPr lang="ru-RU" sz="4400" dirty="0"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42976" y="1142984"/>
            <a:ext cx="7000924" cy="121444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69+(87-х)=103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57488" y="3000372"/>
            <a:ext cx="1643074" cy="92869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54</a:t>
            </a:r>
            <a:endParaRPr lang="ru-RU" sz="4400" dirty="0">
              <a:latin typeface="+mj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86314" y="3000372"/>
            <a:ext cx="1643074" cy="9286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53</a:t>
            </a:r>
            <a:endParaRPr lang="ru-RU" sz="4800" dirty="0">
              <a:latin typeface="+mj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715140" y="3000372"/>
            <a:ext cx="1643074" cy="9286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121</a:t>
            </a:r>
            <a:endParaRPr lang="ru-RU" sz="4400" dirty="0">
              <a:latin typeface="+mj-lt"/>
            </a:endParaRPr>
          </a:p>
        </p:txBody>
      </p:sp>
      <p:pic>
        <p:nvPicPr>
          <p:cNvPr id="10" name="Picture 9" descr="C:\Documents and Settings\saa\Рабочий стол\ФЛЕШКА\2. ИЗОБРАЖЕНИЯ\РАЗНОЕ\рисунки МК 5\солнышко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85813" y="1214438"/>
            <a:ext cx="1071562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Documents and Settings\saa\Рабочий стол\ФЛЕШКА\2. ИЗОБРАЖЕНИЯ\РАЗНОЕ\рисунки МК 5\лягуха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434513" y="2071688"/>
            <a:ext cx="10890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всё правильно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990600" y="256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попробуй ещё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990600" y="1341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подумай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846138" y="22764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8" name="подумай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828675" y="3644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9"/>
          <p:cNvSpPr>
            <a:spLocks noChangeArrowheads="1"/>
          </p:cNvSpPr>
          <p:nvPr/>
        </p:nvSpPr>
        <p:spPr bwMode="auto">
          <a:xfrm>
            <a:off x="928688" y="571500"/>
            <a:ext cx="7388225" cy="928688"/>
          </a:xfrm>
          <a:prstGeom prst="roundRect">
            <a:avLst>
              <a:gd name="adj" fmla="val 16667"/>
            </a:avLst>
          </a:prstGeom>
          <a:noFill/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Реши уравнение</a:t>
            </a:r>
            <a:endParaRPr lang="ru-RU" sz="4000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5122" name="Picture 2" descr="C:\Documents and Settings\maerenkova_vv.LIDER\Мои документы\Матем картинки\Рисунок80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143768" y="4286256"/>
            <a:ext cx="1458448" cy="228441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59259E-6 L 0.14323 0.35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176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508" fill="hold"/>
                                        <p:tgtEl>
                                          <p:spTgt spid="82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59259E-6 L -0.07552 0.362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181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11" fill="hold"/>
                                        <p:tgtEl>
                                          <p:spTgt spid="82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9259E-6 L -0.19982 -0.1310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0" y="-66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59259E-6 C -0.00122 -0.01458 -0.00226 -0.03171 -0.00747 -0.04514 C -0.01163 -0.05555 -0.01771 -0.06111 -0.025 -0.06667 C -0.04879 -0.08449 -0.07465 -0.08542 -0.10156 -0.08819 C -0.1158 -0.0875 -0.13004 -0.08773 -0.1441 -0.08634 C -0.16719 -0.08403 -0.18976 -0.06852 -0.21337 -0.06481 C -0.22118 -0.06204 -0.22917 -0.0625 -0.23681 -0.0588 C -0.24219 -0.05949 -0.24774 -0.0588 -0.25295 -0.06088 C -0.25781 -0.06273 -0.26146 -0.06852 -0.26632 -0.0706 C -0.2849 -0.0875 -0.30226 -0.08657 -0.325 -0.08819 C -0.34236 -0.0868 -0.3559 -0.08426 -0.37205 -0.07847 C -0.37743 -0.07384 -0.38264 -0.07292 -0.38837 -0.06875 C -0.40643 -0.05555 -0.41233 -0.04722 -0.43386 -0.04722 " pathEditMode="relative" ptsTypes="ffffffffffffA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280" fill="hold"/>
                                        <p:tgtEl>
                                          <p:spTgt spid="82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9259E-6 L -0.49739 0.3518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00" y="176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508" fill="hold"/>
                                        <p:tgtEl>
                                          <p:spTgt spid="82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04"/>
                </p:tgtEl>
              </p:cMediaNode>
            </p:audio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05"/>
                </p:tgtEl>
              </p:cMediaNode>
            </p:audio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06"/>
                </p:tgtEl>
              </p:cMediaNode>
            </p:audio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0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saa\Рабочий стол\ФЛЕШКА\2. ИЗОБРАЖЕНИЯ\Домики\4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214438" y="3929063"/>
            <a:ext cx="1755775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1890738" y="1865621"/>
            <a:ext cx="598614" cy="580226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sz="3600" dirty="0"/>
          </a:p>
        </p:txBody>
      </p:sp>
      <p:sp>
        <p:nvSpPr>
          <p:cNvPr id="16" name="Овал 15"/>
          <p:cNvSpPr/>
          <p:nvPr/>
        </p:nvSpPr>
        <p:spPr>
          <a:xfrm>
            <a:off x="2971899" y="1865621"/>
            <a:ext cx="598732" cy="580226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3600" dirty="0"/>
          </a:p>
        </p:txBody>
      </p:sp>
      <p:sp>
        <p:nvSpPr>
          <p:cNvPr id="17" name="Овал 16"/>
          <p:cNvSpPr/>
          <p:nvPr/>
        </p:nvSpPr>
        <p:spPr>
          <a:xfrm>
            <a:off x="3041952" y="2584759"/>
            <a:ext cx="598614" cy="580226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endParaRPr lang="ru-RU" sz="3600" dirty="0"/>
          </a:p>
        </p:txBody>
      </p:sp>
      <p:sp>
        <p:nvSpPr>
          <p:cNvPr id="18" name="Овал 17"/>
          <p:cNvSpPr/>
          <p:nvPr/>
        </p:nvSpPr>
        <p:spPr>
          <a:xfrm>
            <a:off x="1893739" y="2587934"/>
            <a:ext cx="598732" cy="580226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endParaRPr lang="ru-RU" sz="3600" dirty="0"/>
          </a:p>
        </p:txBody>
      </p:sp>
      <p:sp>
        <p:nvSpPr>
          <p:cNvPr id="9223" name="Скругленный прямоугольник 8"/>
          <p:cNvSpPr>
            <a:spLocks noChangeArrowheads="1"/>
          </p:cNvSpPr>
          <p:nvPr/>
        </p:nvSpPr>
        <p:spPr bwMode="auto">
          <a:xfrm>
            <a:off x="684213" y="476250"/>
            <a:ext cx="7816850" cy="1357313"/>
          </a:xfrm>
          <a:prstGeom prst="roundRect">
            <a:avLst>
              <a:gd name="adj" fmla="val 16667"/>
            </a:avLst>
          </a:prstGeom>
          <a:noFill/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Реши уравнение и 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укажи правильный ответ</a:t>
            </a:r>
          </a:p>
        </p:txBody>
      </p:sp>
      <p:sp>
        <p:nvSpPr>
          <p:cNvPr id="10" name="Овал 9"/>
          <p:cNvSpPr/>
          <p:nvPr/>
        </p:nvSpPr>
        <p:spPr>
          <a:xfrm>
            <a:off x="881194" y="2584759"/>
            <a:ext cx="597880" cy="580226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3600" dirty="0"/>
          </a:p>
        </p:txBody>
      </p:sp>
      <p:sp>
        <p:nvSpPr>
          <p:cNvPr id="12" name="Овал 11"/>
          <p:cNvSpPr/>
          <p:nvPr/>
        </p:nvSpPr>
        <p:spPr>
          <a:xfrm>
            <a:off x="881627" y="3376921"/>
            <a:ext cx="598614" cy="580226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  <a:endParaRPr lang="ru-RU" sz="3600" dirty="0"/>
          </a:p>
        </p:txBody>
      </p:sp>
      <p:sp>
        <p:nvSpPr>
          <p:cNvPr id="14" name="Овал 13"/>
          <p:cNvSpPr/>
          <p:nvPr/>
        </p:nvSpPr>
        <p:spPr>
          <a:xfrm>
            <a:off x="1928868" y="3376921"/>
            <a:ext cx="598614" cy="580226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7</a:t>
            </a:r>
            <a:endParaRPr lang="ru-RU" sz="3600" dirty="0"/>
          </a:p>
        </p:txBody>
      </p:sp>
      <p:sp>
        <p:nvSpPr>
          <p:cNvPr id="15" name="Овал 14"/>
          <p:cNvSpPr/>
          <p:nvPr/>
        </p:nvSpPr>
        <p:spPr>
          <a:xfrm>
            <a:off x="3041967" y="3376921"/>
            <a:ext cx="598615" cy="580226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8</a:t>
            </a:r>
            <a:endParaRPr lang="ru-RU" sz="3600" dirty="0"/>
          </a:p>
        </p:txBody>
      </p:sp>
      <p:sp>
        <p:nvSpPr>
          <p:cNvPr id="19" name="Овал 18"/>
          <p:cNvSpPr/>
          <p:nvPr/>
        </p:nvSpPr>
        <p:spPr>
          <a:xfrm>
            <a:off x="3981258" y="3376921"/>
            <a:ext cx="598614" cy="580226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9</a:t>
            </a:r>
            <a:endParaRPr lang="ru-RU" sz="3600" dirty="0"/>
          </a:p>
        </p:txBody>
      </p:sp>
      <p:sp>
        <p:nvSpPr>
          <p:cNvPr id="20" name="Овал 19"/>
          <p:cNvSpPr/>
          <p:nvPr/>
        </p:nvSpPr>
        <p:spPr>
          <a:xfrm>
            <a:off x="885657" y="1865621"/>
            <a:ext cx="598732" cy="580226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600" dirty="0"/>
          </a:p>
        </p:txBody>
      </p:sp>
      <p:pic>
        <p:nvPicPr>
          <p:cNvPr id="21" name="Picture 9" descr="C:\Documents and Settings\saa\Рабочий стол\ФЛЕШКА\2. ИЗОБРАЖЕНИЯ\РАЗНОЕ\рисунки МК 5\солнышко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857625" y="1785938"/>
            <a:ext cx="874713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 descr="C:\Documents and Settings\saa\Рабочий стол\ФЛЕШКА\2. ИЗОБРАЖЕНИЯ\РАЗНОЕ\рисунки МК 5\лягуха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1071563" y="2000250"/>
            <a:ext cx="1071563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4" name="всё правильно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396413" y="256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6" name="подумай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540875" y="22764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9" name="попробуй ещё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612313" y="34131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0" name="подумай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756775" y="43481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1" name="неправильный ответ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756775" y="39163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4" name="подумай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756775" y="60753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7" name="подумай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540875" y="50847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8" name="ты справился.wav">
            <a:hlinkClick r:id="" action="ppaction://media"/>
          </p:cNvPr>
          <p:cNvPicPr>
            <a:picLocks noRot="1" noChangeAspect="1" noChangeArrowheads="1"/>
          </p:cNvPicPr>
          <p:nvPr>
            <a:audioFile r:link="rId5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396413" y="299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9" name="подумай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756775" y="53006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0" name="подумай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972675" y="55165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1" name="неправильный ответ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396413" y="17732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блако 10"/>
          <p:cNvSpPr>
            <a:spLocks noChangeArrowheads="1"/>
          </p:cNvSpPr>
          <p:nvPr/>
        </p:nvSpPr>
        <p:spPr bwMode="auto">
          <a:xfrm>
            <a:off x="4071934" y="1785926"/>
            <a:ext cx="4643437" cy="2000250"/>
          </a:xfrm>
          <a:custGeom>
            <a:avLst/>
            <a:gdLst>
              <a:gd name="T0" fmla="*/ 4568190 w 43200"/>
              <a:gd name="T1" fmla="*/ 1000125 h 43200"/>
              <a:gd name="T2" fmla="*/ 2286000 w 43200"/>
              <a:gd name="T3" fmla="*/ 1998120 h 43200"/>
              <a:gd name="T4" fmla="*/ 14182 w 43200"/>
              <a:gd name="T5" fmla="*/ 1000125 h 43200"/>
              <a:gd name="T6" fmla="*/ 2286000 w 43200"/>
              <a:gd name="T7" fmla="*/ 114366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noFill/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ru-RU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Х-24=18+11</a:t>
            </a:r>
            <a:endParaRPr lang="ru-RU" sz="4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</a:endParaRPr>
          </a:p>
        </p:txBody>
      </p:sp>
      <p:pic>
        <p:nvPicPr>
          <p:cNvPr id="6146" name="Picture 2" descr="C:\Documents and Settings\maerenkova_vv.LIDER\Мои документы\Матем картинки\Рисунок63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929322" y="4214818"/>
            <a:ext cx="2969850" cy="244951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85185E-6 L -0.03073 0.469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234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65" fill="hold"/>
                                        <p:tgtEl>
                                          <p:spTgt spid="92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85185E-6 L -0.14896 0.4796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00" y="240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508" fill="hold"/>
                                        <p:tgtEl>
                                          <p:spTgt spid="92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96296E-6 L 0.44965 -0.024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00" y="-12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C 0.01215 0.00139 0.01962 0.00347 0.0309 0.00579 C 0.03889 0.00949 0.04653 0.01343 0.05451 0.01574 C 0.06024 0.01968 0.06597 0.02292 0.07222 0.02546 C 0.07917 0.03194 0.08212 0.03356 0.0868 0.0412 C 0.09201 0.04977 0.09531 0.06273 0.1 0.07245 C 0.10226 0.08333 0.10399 0.0963 0.10885 0.10579 C 0.11042 0.11343 0.11302 0.11991 0.11476 0.12755 C 0.11597 0.14144 0.11823 0.15324 0.12066 0.16667 C 0.12205 0.18356 0.12222 0.20556 0.12656 0.22153 C 0.1283 0.23796 0.12812 0.25486 0.13246 0.2706 C 0.13472 0.28958 0.13628 0.30347 0.14427 0.31968 C 0.14566 0.32245 0.1467 0.32546 0.14861 0.32755 C 0.15121 0.33056 0.15746 0.33519 0.15746 0.33519 C 0.16441 0.34931 0.17483 0.35463 0.18385 0.36667 C 0.19444 0.38079 0.20121 0.38958 0.21337 0.4 C 0.21736 0.40347 0.22205 0.40926 0.22656 0.41181 C 0.23038 0.41389 0.23455 0.41389 0.23837 0.41574 C 0.25486 0.41412 0.27031 0.40995 0.2868 0.40787 C 0.30382 0.4 0.29549 0.40324 0.3118 0.39815 C 0.31476 0.39722 0.32066 0.39421 0.32066 0.39421 C 0.34965 0.39537 0.38055 0.39306 0.40885 0.40185 C 0.41337 0.40579 0.41771 0.40787 0.42222 0.41181 C 0.4243 0.41551 0.42778 0.42269 0.4309 0.42546 C 0.44496 0.43796 0.42535 0.41574 0.43976 0.43148 C 0.44687 0.43935 0.44114 0.43588 0.44861 0.43912 C 0.44965 0.4412 0.45035 0.44329 0.45156 0.44514 C 0.45486 0.45 0.4592 0.45347 0.4618 0.4588 C 0.46823 0.47176 0.47118 0.4706 0.46476 0.4706 " pathEditMode="relative" ptsTypes="ffffffffffffffffffffffffffffA">
                                      <p:cBhvr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169" fill="hold"/>
                                        <p:tgtEl>
                                          <p:spTgt spid="92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69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411" fill="hold"/>
                                        <p:tgtEl>
                                          <p:spTgt spid="92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07407E-6 L -0.03108 0.3638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182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508" fill="hold"/>
                                        <p:tgtEl>
                                          <p:spTgt spid="92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2.96296E-6 L 0.75695 -0.0243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00" y="-12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280" fill="hold"/>
                                        <p:tgtEl>
                                          <p:spTgt spid="92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22222E-6 L 0.07969 0.2592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" y="130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1065" fill="hold"/>
                                        <p:tgtEl>
                                          <p:spTgt spid="92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22222E-6 L -0.0349 0.2592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" y="130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2508" fill="hold"/>
                                        <p:tgtEl>
                                          <p:spTgt spid="92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22222E-6 L -0.1566 0.26968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00" y="1350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2508" fill="hold"/>
                                        <p:tgtEl>
                                          <p:spTgt spid="92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22222E-6 L -0.25938 0.26968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0" y="135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2508" fill="hold"/>
                                        <p:tgtEl>
                                          <p:spTgt spid="92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85185E-6 L 0.07917 0.49005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" y="2450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2508" fill="hold"/>
                                        <p:tgtEl>
                                          <p:spTgt spid="9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34"/>
                </p:tgtEl>
              </p:cMediaNode>
            </p:audio>
            <p:audio>
              <p:cMediaNode>
                <p:cTn id="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36"/>
                </p:tgtEl>
              </p:cMediaNode>
            </p:audio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39"/>
                </p:tgtEl>
              </p:cMediaNode>
            </p:audio>
            <p:audio>
              <p:cMediaNode>
                <p:cTn id="8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40"/>
                </p:tgtEl>
              </p:cMediaNode>
            </p:audio>
            <p:audio>
              <p:cMediaNode>
                <p:cTn id="8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41"/>
                </p:tgtEl>
              </p:cMediaNode>
            </p:audio>
            <p:audio>
              <p:cMediaNode>
                <p:cTn id="8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44"/>
                </p:tgtEl>
              </p:cMediaNode>
            </p:audio>
            <p:audio>
              <p:cMediaNode>
                <p:cTn id="8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47"/>
                </p:tgtEl>
              </p:cMediaNode>
            </p:audio>
            <p:audio>
              <p:cMediaNode>
                <p:cTn id="8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48"/>
                </p:tgtEl>
              </p:cMediaNode>
            </p:audio>
            <p:audio>
              <p:cMediaNode>
                <p:cTn id="9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49"/>
                </p:tgtEl>
              </p:cMediaNode>
            </p:audio>
            <p:audio>
              <p:cMediaNode>
                <p:cTn id="9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0"/>
                </p:tgtEl>
              </p:cMediaNode>
            </p:audio>
            <p:audio>
              <p:cMediaNode>
                <p:cTn id="9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1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saa\Рабочий стол\ФЛЕШКА\2. ИЗОБРАЖЕНИЯ\Домики\4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14438" y="4429125"/>
            <a:ext cx="2222500" cy="215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572132" y="3071810"/>
            <a:ext cx="2549572" cy="7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3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000100" y="3000372"/>
            <a:ext cx="2549572" cy="7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  <a:endParaRPr lang="ru-RU" sz="3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071538" y="2071678"/>
            <a:ext cx="2549572" cy="7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3200" dirty="0"/>
          </a:p>
        </p:txBody>
      </p:sp>
      <p:sp>
        <p:nvSpPr>
          <p:cNvPr id="10246" name="Скругленный прямоугольник 8"/>
          <p:cNvSpPr>
            <a:spLocks noChangeArrowheads="1"/>
          </p:cNvSpPr>
          <p:nvPr/>
        </p:nvSpPr>
        <p:spPr bwMode="auto">
          <a:xfrm>
            <a:off x="642910" y="571480"/>
            <a:ext cx="3887788" cy="928687"/>
          </a:xfrm>
          <a:prstGeom prst="roundRect">
            <a:avLst>
              <a:gd name="adj" fmla="val 16667"/>
            </a:avLst>
          </a:prstGeom>
          <a:noFill/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Угадай корень уравнения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Х+3=9-Х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29256" y="2000240"/>
            <a:ext cx="2549572" cy="7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3200" dirty="0"/>
          </a:p>
        </p:txBody>
      </p:sp>
      <p:pic>
        <p:nvPicPr>
          <p:cNvPr id="12" name="Picture 9" descr="C:\Documents and Settings\saa\Рабочий стол\ФЛЕШКА\2. ИЗОБРАЖЕНИЯ\РАЗНОЕ\рисунки МК 5\солнышко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078288" y="2071688"/>
            <a:ext cx="950912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Documents and Settings\saa\Рабочий стол\ФЛЕШКА\2. ИЗОБРАЖЕНИЯ\РАЗНОЕ\рисунки МК 5\лягуха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429750" y="857250"/>
            <a:ext cx="12192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попробуй ещё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9396413" y="1341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подумай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9540875" y="22764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6" name="молодец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9396413" y="299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7" name="молодец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9396413" y="8366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C:\Documents and Settings\maerenkova_vv.LIDER\Мои документы\Матем картинки\Рисунок1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602284" y="4214818"/>
            <a:ext cx="3040714" cy="2359032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572000" y="35716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Угадай корень уравнения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8-У=У+2</a:t>
            </a:r>
            <a:endParaRPr lang="ru-RU" sz="3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25 -0.10139 C -0.06754 -0.10463 -0.0842 -0.10741 -0.08993 -0.10741 C -0.12657 -0.10741 -0.16441 -0.05533 -0.16441 -0.00232 C -0.16441 -0.02917 -0.18299 -0.05533 -0.20104 -0.05533 C -0.21979 -0.05533 -0.23768 -0.02917 -0.23768 -0.00232 C -0.23768 -0.01574 -0.24705 -0.02917 -0.2566 -0.02917 C -0.2658 -0.02917 -0.27535 -0.01644 -0.27535 -0.00232 C -0.27535 -0.00973 -0.28004 -0.01574 -0.28473 -0.01574 C -0.28959 -0.01574 -0.29427 -0.00926 -0.29427 -0.00232 C -0.29427 -0.00625 -0.2967 -0.00973 -0.29896 -0.00973 C -0.30035 -0.00973 -0.30365 -0.00625 -0.30365 -0.00232 C -0.30365 -0.0044 -0.30486 -0.00625 -0.30608 -0.00625 C -0.30608 -0.00695 -0.30868 -0.0044 -0.30868 -0.00232 C -0.30868 -0.00348 -0.30868 -0.0044 -0.3099 -0.0044 C -0.3099 -0.00394 -0.31111 -0.00348 -0.31111 -0.00232 C -0.31111 -0.00301 -0.31111 -0.00348 -0.31111 -0.00394 C -0.31233 -0.00394 -0.31233 -0.00348 -0.31233 -0.00301 C -0.31354 -0.00301 -0.31354 -0.00348 -0.31354 -0.00394 C -0.31441 -0.00394 -0.31441 -0.00348 -0.31441 -0.00301 " pathEditMode="relative" rAng="0" ptsTypes="fffffffffffffffffff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" y="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72" fill="hold"/>
                                        <p:tgtEl>
                                          <p:spTgt spid="102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6 L -0.00069 0.32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508" fill="hold"/>
                                        <p:tgtEl>
                                          <p:spTgt spid="102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72" fill="hold"/>
                                        <p:tgtEl>
                                          <p:spTgt spid="102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96296E-6 L -0.48507 0.4812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24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411" fill="hold"/>
                                        <p:tgtEl>
                                          <p:spTgt spid="102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52"/>
                </p:tgtEl>
              </p:cMediaNode>
            </p:audio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53"/>
                </p:tgtEl>
              </p:cMediaNode>
            </p:audio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56"/>
                </p:tgtEl>
              </p:cMediaNode>
            </p:audio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57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saa\Рабочий стол\ФЛЕШКА\2. ИЗОБРАЖЕНИЯ\Домики\4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500" y="4071938"/>
            <a:ext cx="1693863" cy="25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28662" y="1571612"/>
            <a:ext cx="2478103" cy="7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78</a:t>
            </a:r>
            <a:endParaRPr lang="ru-RU" sz="4000" dirty="0">
              <a:latin typeface="+mj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00100" y="3000372"/>
            <a:ext cx="2478103" cy="7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154</a:t>
            </a:r>
            <a:endParaRPr lang="ru-RU" sz="4000" dirty="0">
              <a:latin typeface="+mj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72132" y="3000372"/>
            <a:ext cx="2478103" cy="7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79</a:t>
            </a:r>
            <a:endParaRPr lang="ru-RU" sz="4000" dirty="0">
              <a:latin typeface="+mj-lt"/>
            </a:endParaRPr>
          </a:p>
        </p:txBody>
      </p:sp>
      <p:sp>
        <p:nvSpPr>
          <p:cNvPr id="11270" name="Скругленный прямоугольник 8"/>
          <p:cNvSpPr>
            <a:spLocks noChangeArrowheads="1"/>
          </p:cNvSpPr>
          <p:nvPr/>
        </p:nvSpPr>
        <p:spPr bwMode="auto">
          <a:xfrm>
            <a:off x="928662" y="428604"/>
            <a:ext cx="7416800" cy="928687"/>
          </a:xfrm>
          <a:prstGeom prst="roundRect">
            <a:avLst>
              <a:gd name="adj" fmla="val 16667"/>
            </a:avLst>
          </a:prstGeom>
          <a:noFill/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Реши уравнение</a:t>
            </a:r>
          </a:p>
          <a:p>
            <a:pPr algn="ctr"/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238-(38+х)=122</a:t>
            </a:r>
            <a:endParaRPr lang="ru-RU" sz="44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43570" y="1714488"/>
            <a:ext cx="2478103" cy="7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322</a:t>
            </a:r>
            <a:endParaRPr lang="ru-RU" sz="4000" dirty="0">
              <a:latin typeface="+mj-lt"/>
            </a:endParaRPr>
          </a:p>
        </p:txBody>
      </p:sp>
      <p:pic>
        <p:nvPicPr>
          <p:cNvPr id="9225" name="Picture 9" descr="C:\Documents and Settings\saa\Рабочий стол\ФЛЕШКА\2. ИЗОБРАЖЕНИЯ\РАЗНОЕ\рисунки МК 5\солнышко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000500" y="2714625"/>
            <a:ext cx="1393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Documents and Settings\saa\Рабочий стол\ФЛЕШКА\2. ИЗОБРАЖЕНИЯ\РАЗНОЕ\рисунки МК 5\лягуха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-1643063" y="1500188"/>
            <a:ext cx="1357313" cy="102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всё правильно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9396413" y="256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попробуй ещё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9396413" y="1341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7" name="подумай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9540875" y="22764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9" name="подумай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9324975" y="3068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C:\Documents and Settings\maerenkova_vv.LIDER\Мои документы\Матем картинки\Рисунок22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143636" y="4071942"/>
            <a:ext cx="1859112" cy="256843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80" fill="hold"/>
                                        <p:tgtEl>
                                          <p:spTgt spid="112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48148E-6 C 0.00764 -0.00232 0.01423 -0.00602 0.02205 -0.00764 C 0.03611 -0.01389 0.04809 -0.01597 0.06337 -0.01759 C 0.07465 -0.0169 0.08576 -0.01644 0.09705 -0.01551 C 0.10972 -0.01435 0.12135 -0.0081 0.13385 -0.00579 C 0.14444 -0.00116 0.1401 -0.00417 0.14705 0.00208 C 0.15399 0.01574 0.14496 -0.0007 0.1559 0.01389 C 0.1625 0.02268 0.16562 0.03426 0.17361 0.0412 C 0.175 0.04699 0.18264 0.06134 0.18524 0.06481 C 0.18819 0.06875 0.1941 0.07662 0.1941 0.07685 C 0.19653 0.08588 0.20347 0.09167 0.20885 0.09815 C 0.25087 0.14838 0.27969 0.12245 0.35451 0.12361 C 0.36875 0.12523 0.38281 0.12592 0.39705 0.12754 C 0.41406 0.12963 0.43021 0.13981 0.44705 0.14329 C 0.45833 0.1493 0.47066 0.15393 0.4809 0.16273 C 0.48732 0.18009 0.41649 0.30162 0.42014 0.32014 C 0.41979 0.3544 0.48455 0.40787 0.4941 0.47454 C 0.54531 0.47292 0.54496 0.48241 0.57361 0.45903 C 0.57795 0.44004 0.57969 0.41574 0.56614 0.40393 C 0.56423 0.39629 0.56007 0.39352 0.55746 0.38634 C 0.55278 0.37361 0.54739 0.35903 0.53819 0.35116 C 0.53472 0.34421 0.52882 0.33611 0.52361 0.33148 C 0.52309 0.32963 0.52205 0.32569 0.52205 0.32592 " pathEditMode="relative" rAng="0" ptsTypes="fffffffffffffffffffffff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0" y="23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0.10556 0.3668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183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508" fill="hold"/>
                                        <p:tgtEl>
                                          <p:spTgt spid="112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-0.39444 0.3668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00" y="183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508" fill="hold"/>
                                        <p:tgtEl>
                                          <p:spTgt spid="112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-0.40225 0.55439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00" y="277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411" fill="hold"/>
                                        <p:tgtEl>
                                          <p:spTgt spid="112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75"/>
                </p:tgtEl>
              </p:cMediaNode>
            </p:audio>
            <p:audio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76"/>
                </p:tgtEl>
              </p:cMediaNode>
            </p:audio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77"/>
                </p:tgtEl>
              </p:cMediaNode>
            </p:audio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79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saa\Рабочий стол\ФЛЕШКА\2. ИЗОБРАЖЕНИЯ\Домики\4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000125" y="4214813"/>
            <a:ext cx="2163763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929322" y="3571876"/>
            <a:ext cx="2054235" cy="7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sz="3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571868" y="4429132"/>
            <a:ext cx="2054235" cy="7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3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929322" y="4429132"/>
            <a:ext cx="2054235" cy="7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endParaRPr lang="ru-RU" sz="3200" dirty="0"/>
          </a:p>
        </p:txBody>
      </p:sp>
      <p:sp>
        <p:nvSpPr>
          <p:cNvPr id="12294" name="Скругленный прямоугольник 8"/>
          <p:cNvSpPr>
            <a:spLocks noChangeArrowheads="1"/>
          </p:cNvSpPr>
          <p:nvPr/>
        </p:nvSpPr>
        <p:spPr bwMode="auto">
          <a:xfrm>
            <a:off x="1357290" y="214290"/>
            <a:ext cx="7132638" cy="1357312"/>
          </a:xfrm>
          <a:prstGeom prst="roundRect">
            <a:avLst>
              <a:gd name="adj" fmla="val 16667"/>
            </a:avLst>
          </a:prstGeom>
          <a:noFill/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Выбрать верные равенства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868" y="3571876"/>
            <a:ext cx="2054235" cy="7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3200" dirty="0"/>
          </a:p>
        </p:txBody>
      </p:sp>
      <p:pic>
        <p:nvPicPr>
          <p:cNvPr id="12" name="Picture 9" descr="C:\Documents and Settings\saa\Рабочий стол\ФЛЕШКА\2. ИЗОБРАЖЕНИЯ\РАЗНОЕ\рисунки МК 5\солнышко.gif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928688" y="2071688"/>
            <a:ext cx="10382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C:\Documents and Settings\saa\Рабочий стол\ФЛЕШКА\2. ИЗОБРАЖЕНИЯ\РАЗНОЕ\рисунки МК 5\лягуха.pn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358313" y="2428875"/>
            <a:ext cx="130651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9" name="всё правильно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9396413" y="256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0" name="попробуй ещё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9396413" y="1341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1" name="подумай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9540875" y="22764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2" name="неправильный ответ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</p:nvPr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9540875" y="18446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3" name="молодец.wav">
            <a:hlinkClick r:id="" action="ppaction://media"/>
          </p:cNvPr>
          <p:cNvPicPr>
            <a:picLocks noRot="1" noChangeAspect="1" noChangeArrowheads="1"/>
          </p:cNvPicPr>
          <p:nvPr>
            <a:audioFile r:link="rId5"/>
          </p:nvPr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9756775" y="29241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4" name="получилось.wav">
            <a:hlinkClick r:id="" action="ppaction://media"/>
          </p:cNvPr>
          <p:cNvPicPr>
            <a:picLocks noRot="1" noChangeAspect="1" noChangeArrowheads="1"/>
          </p:cNvPicPr>
          <p:nvPr>
            <a:audioFile r:link="rId6"/>
          </p:nvPr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9324975" y="31416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3857620" y="1285860"/>
            <a:ext cx="564360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   х+2=2+х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   х-5=5-х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   2+х=2-х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   х+3=х+3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-8.51852E-6 C -0.01249 -0.00834 -0.02031 -0.01644 -0.03402 -0.01968 C -0.04409 -0.02593 -0.05173 -0.02593 -0.06319 -0.02732 C -0.07326 -0.02964 -0.07569 -0.03172 -0.0868 -0.02547 C -0.09166 -0.02269 -0.09808 -0.01389 -0.10295 -0.00973 C -0.11249 -0.00163 -0.12274 0.00486 -0.1309 0.01574 C -0.13402 0.02708 -0.14305 0.03564 -0.14861 0.04513 C -0.1519 0.05069 -0.15451 0.05694 -0.15746 0.06273 C -0.16076 0.06898 -0.17065 0.07731 -0.17361 0.08032 C -0.18506 0.09166 -0.19131 0.09907 -0.2059 0.10208 C -0.21267 0.10486 -0.21979 0.10578 -0.22656 0.10786 C -0.27829 0.14236 -0.34218 0.11249 -0.40017 0.1118 C -0.43854 0.10786 -0.42916 0.1081 -0.4927 0.1118 C -0.50017 0.11226 -0.51475 0.11574 -0.51475 0.11574 C -0.52152 0.11874 -0.52847 0.12106 -0.53541 0.12361 C -0.54097 0.1287 -0.54149 0.13171 -0.54409 0.13935 C -0.54878 0.15231 -0.55555 0.16388 -0.56041 0.17661 C -0.56302 0.19097 -0.56822 0.20578 -0.57204 0.21967 C -0.57274 0.22245 -0.57395 0.22499 -0.57499 0.22754 C -0.57742 0.23286 -0.58246 0.24328 -0.58246 0.24328 C -0.58298 0.24583 -0.58281 0.24861 -0.58385 0.25092 C -0.58628 0.25648 -0.5927 0.26666 -0.5927 0.26666 C -0.59531 0.278 -0.59808 0.28356 -0.60468 0.29212 C -0.60746 0.30486 -0.60347 0.29143 -0.61041 0.30393 C -0.61458 0.31157 -0.61822 0.31967 -0.62204 0.32754 C -0.6276 0.33911 -0.63229 0.34999 -0.63819 0.36087 C -0.64201 0.37523 -0.64965 0.38194 -0.65746 0.39212 C -0.65989 0.40578 -0.65677 0.39536 -0.66475 0.40601 C -0.66874 0.41134 -0.671 0.41828 -0.67499 0.42361 C -0.68281 0.43402 -0.69097 0.44305 -0.69999 0.45092 C -0.70607 0.45624 -0.70815 0.46388 -0.71475 0.46666 C -0.7335 0.46597 -0.75208 0.46597 -0.77065 0.46481 C -0.78124 0.46411 -0.79218 0.45902 -0.80295 0.45694 C -0.82812 0.45208 -0.85225 0.44583 -0.87656 0.43726 C -0.88697 0.42337 -0.90329 0.41898 -0.91475 0.40601 C -0.92951 0.38911 -0.93888 0.36435 -0.95451 0.34907 C -0.95746 0.34143 -0.96163 0.3368 -0.96475 0.32939 C -0.97013 0.3162 -0.97378 0.30856 -0.9809 0.29606 C -0.98246 0.29328 -0.98246 0.28935 -0.98385 0.28634 C -0.98784 0.27731 -0.99236 0.27222 -0.99565 0.26273 C -0.99965 0.25092 -1.00138 0.23749 -1.00451 0.22546 C -1.00503 0.22152 -1.0059 0.21759 -1.0059 0.21365 C -1.0059 0.20462 -1.00555 0.19536 -1.00451 0.18634 C -1.0019 0.1655 -0.97812 0.15601 -0.9677 0.14699 C -0.96302 0.14305 -0.95885 0.13796 -0.95451 0.13333 C -0.95242 0.13124 -0.94947 0.13101 -0.94704 0.12939 C -0.93541 0.12106 -0.92499 0.11504 -0.9118 0.1118 C -0.90833 0.11087 -0.90503 0.1081 -0.90156 0.10786 C -0.86961 0.10671 -0.83784 0.10671 -0.8059 0.10601 C -0.796 0.10254 -0.78211 0.09837 -0.77378 0.09027 C -0.77187 0.08865 -0.77065 0.08611 -0.76909 0.08425 C -0.76545 0.08009 -0.76128 0.07824 -0.75746 0.07453 C -0.75052 0.06782 -0.74513 0.05879 -0.7368 0.05486 C -0.73472 0.04629 -0.73229 0.03842 -0.7309 0.02939 C -0.73159 0.01249 -0.73159 -0.00464 -0.73246 -0.02153 C -0.73402 -0.05024 -0.76961 -0.04306 -0.77951 -0.04306 " pathEditMode="relative" ptsTypes="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437" fill="hold"/>
                                        <p:tgtEl>
                                          <p:spTgt spid="123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037E-7 L -0.25486 0.2935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00" y="147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508" fill="hold"/>
                                        <p:tgtEl>
                                          <p:spTgt spid="123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72" fill="hold"/>
                                        <p:tgtEl>
                                          <p:spTgt spid="123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01063 L -0.27066 0.4499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00" y="220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411" fill="hold"/>
                                        <p:tgtEl>
                                          <p:spTgt spid="123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99"/>
                </p:tgtEl>
              </p:cMediaNode>
            </p:audio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00"/>
                </p:tgtEl>
              </p:cMediaNode>
            </p:audio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01"/>
                </p:tgtEl>
              </p:cMediaNode>
            </p:audio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02"/>
                </p:tgtEl>
              </p:cMediaNode>
            </p:audio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03"/>
                </p:tgtEl>
              </p:cMediaNode>
            </p:audio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0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Микки Маус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73800" y="3071813"/>
            <a:ext cx="1912938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5. Частуш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04800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Мини Маус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88" y="3429000"/>
            <a:ext cx="1963737" cy="297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Мини Маус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714750" y="3286125"/>
            <a:ext cx="1785938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WordArt 7"/>
          <p:cNvSpPr>
            <a:spLocks noChangeArrowheads="1" noChangeShapeType="1" noTextEdit="1"/>
          </p:cNvSpPr>
          <p:nvPr/>
        </p:nvSpPr>
        <p:spPr bwMode="auto">
          <a:xfrm>
            <a:off x="785786" y="714356"/>
            <a:ext cx="7572428" cy="1209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</a:rPr>
              <a:t>Физкультминутка</a:t>
            </a:r>
            <a:endParaRPr lang="ru-RU" sz="3600" b="1" kern="1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  <p:pic>
        <p:nvPicPr>
          <p:cNvPr id="7" name="Рисунок 6" descr="пчела 3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000750" y="1857375"/>
            <a:ext cx="1023938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пчела 4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071563" y="3214688"/>
            <a:ext cx="1166812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3.33333E-6 1.85185E-6 C 0.03055 0.00231 0.03211 0.00671 0.06111 0.00949 C 0.09149 0.01643 0.12274 0.02407 0.15902 0.02639 C 0.17621 0.03102 0.20156 0.03657 0.22187 0.03958 C 0.23281 0.04143 0.25798 0.04329 0.25798 0.04352 C 0.40642 0.04236 0.5493 0.0412 0.696 0.03773 C 0.72482 0.03611 0.74965 0.03611 0.77066 0.03009 C 0.77812 0.02268 0.79514 0.01504 0.77066 0.00764 C 0.7618 0.00486 0.74548 0.00509 0.73368 0.00393 C 0.66302 -0.00301 0.59323 -0.00926 0.51736 -0.01111 C 0.48246 -0.01204 0.44739 -0.01227 0.4125 -0.01296 C 0.4085 -0.01435 0.40486 -0.01574 0.40017 -0.0169 C 0.39496 -0.01829 0.38732 -0.01898 0.38194 -0.0206 C 0.36441 -0.02593 0.35399 -0.03125 0.33264 -0.03565 C 0.30434 -0.05255 0.31336 -0.04537 0.30139 -0.05625 C 0.30364 -0.06134 0.29913 -0.0669 0.30746 -0.0713 C 0.31198 -0.07361 0.32413 -0.07222 0.33264 -0.07315 C 0.39427 -0.0794 0.32795 -0.07546 0.4125 -0.07871 C 0.44965 -0.07801 0.48646 -0.07801 0.52361 -0.07685 C 0.54566 -0.07616 0.57916 -0.06945 0.60434 -0.06759 C 0.62066 -0.06366 0.64757 -0.05695 0.66597 -0.0544 C 0.68333 -0.05185 0.72118 -0.04884 0.72118 -0.04861 C 0.75121 -0.04259 0.78211 -0.04213 0.81319 -0.0375 C 0.86475 -0.02986 0.80017 -0.03796 0.85052 -0.02986 C 0.87934 -0.02523 0.85885 -0.03148 0.88784 -0.02431 C 0.89461 -0.02269 0.89913 -0.02014 0.90607 -0.01875 C 0.92274 -0.01528 0.94965 -0.01204 0.96753 -0.00926 C 0.9776 -0.00787 0.99948 -0.00556 0.99948 -0.00533 " pathEditMode="relative" rAng="0" ptsTypes="fffffffffffffffffffffffffffA">
                                      <p:cBhvr>
                                        <p:cTn id="1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Motion origin="layout" path="M 0.20469 0.10139 C 0.07691 0.01644 0.13611 0.02408 0.00052 0.02709 C -0.08906 0.03866 -0.07726 0.03681 -0.21476 0.03866 C -0.22292 0.04352 -0.23212 0.05209 -0.24323 0.0551 C -0.28507 0.05301 -0.28507 0.05787 -0.30903 0.0426 C -0.31615 0.03774 -0.32622 0.03102 -0.32917 0.02524 C -0.33108 0.02223 -0.33455 0.01366 -0.33455 0.01459 C -0.33229 0.00787 -0.33403 0.00579 -0.32361 0.00579 C -0.23819 0.00487 -0.15347 0.00487 -0.06823 0.00394 C -0.03507 -0.00185 0.00087 -0.00185 0.0349 -0.0037 C 0.03976 -0.0037 0.04462 -0.0037 0.04931 -0.00578 C 0.05521 -0.00671 0.06649 -0.00856 0.06649 -0.00763 C 0.07222 -0.02013 0.07899 -0.03356 0.06389 -0.04421 C 0.05521 -0.05 0.05087 -0.04814 0.03802 -0.05 C 0.02847 -0.05092 0.00903 -0.05393 0.00903 -0.053 C -0.07865 -0.053 -0.17882 -0.05763 -0.26615 -0.04421 C -0.27396 -0.0405 -0.27951 -0.03842 -0.28906 -0.03842 " pathEditMode="relative" rAng="0" ptsTypes="ffffffffffffffffA">
                                      <p:cBhvr>
                                        <p:cTn id="2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00" y="-80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Motion origin="layout" path="M -0.00556 -0.05203 L -0.67465 -0.06914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00" y="-9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Motion origin="layout" path="M 3.05556E-6 1.85185E-6 L -0.90556 -0.01759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00" y="-9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1" presetClass="path" presetSubtype="0" accel="50000" decel="5000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Motion origin="layout" path="M -3.88889E-6 -4.81481E-6 C -0.00798 -0.0081 -0.03628 -0.01597 -0.04618 -0.01597 C -0.10833 -0.01597 -0.17239 0.11158 -0.17239 0.23936 C -0.17239 0.17477 -0.20451 0.11158 -0.23472 0.11158 C -0.26701 0.11158 -0.29704 0.1757 -0.29704 0.23936 C -0.29704 0.20718 -0.31319 0.17477 -0.32916 0.17477 C -0.34531 0.17477 -0.36128 0.20649 -0.36128 0.23936 C -0.36128 0.22292 -0.36927 0.20718 -0.37725 0.20718 C -0.38524 0.20718 -0.3934 0.22362 -0.3934 0.23936 C -0.3934 0.23102 -0.39757 0.22292 -0.40121 0.22292 C -0.40347 0.22292 -0.4092 0.23102 -0.4092 0.23936 C -0.4092 0.23519 -0.41145 0.23102 -0.41354 0.23102 C -0.41354 0.22987 -0.4177 0.23519 -0.4177 0.23936 C -0.4177 0.23704 -0.4177 0.23519 -0.41979 0.23519 C -0.41979 0.23612 -0.42187 0.23727 -0.42187 0.23936 C -0.42187 0.23797 -0.42187 0.23704 -0.42187 0.23612 C -0.42395 0.23612 -0.42395 0.23727 -0.42395 0.2382 C -0.42604 0.2382 -0.42604 0.23727 -0.42604 0.23612 C -0.42795 0.23612 -0.42795 0.23727 -0.42795 0.2382 " pathEditMode="relative" rAng="0" ptsTypes="fffffffffffffffffff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112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6" presetClass="path" presetSubtype="0" accel="50000" decel="5000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Motion origin="layout" path="M -5.55556E-7 -3.33333E-6 C -0.00885 -0.1875 0.1026 -0.35069 0.25243 -0.36157 C 0.39601 -0.37546 0.52986 -0.2493 0.53906 -0.06713 C 0.55035 0.10093 0.45625 0.25834 0.32153 0.26922 C 0.19913 0.27801 0.08229 0.17408 0.07344 0.01713 C 0.06458 -0.12592 0.14306 -0.26064 0.25695 -0.27176 C 0.36198 -0.28032 0.46111 -0.19282 0.46736 -0.0618 C 0.47396 0.05602 0.41146 0.17084 0.31754 0.17686 C 0.23229 0.18519 0.15191 0.1176 0.14497 0.01135 C 0.14097 -0.08426 0.18767 -0.17662 0.26146 -0.18194 C 0.32639 -0.1875 0.39115 -0.1368 0.39601 -0.05602 C 0.4 0.01436 0.36684 0.08125 0.31267 0.08704 C 0.26823 0.09236 0.22101 0.06181 0.21892 0.00579 C 0.21458 -0.03935 0.23229 -0.08703 0.26597 -0.09236 C 0.29288 -0.09236 0.31979 -0.08125 0.32413 -0.05069 C 0.32639 -0.03055 0.32153 -0.01111 0.30868 -0.00277 C 0.30174 -3.33333E-6 0.2974 -3.33333E-6 0.2908 -0.00277 " pathEditMode="relative" rAng="0" ptsTypes="fffffffffffffffff">
                                      <p:cBhvr>
                                        <p:cTn id="4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00" y="-49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Motion origin="layout" path="M -0.31267 0.20371 C -0.31389 0.21852 -0.31371 0.23172 -0.31927 0.24491 C -0.32257 0.26389 -0.32812 0.28102 -0.33593 0.29792 C -0.34027 0.30787 -0.34149 0.3132 -0.34913 0.31945 C -0.35382 0.33079 -0.37413 0.35533 -0.38559 0.35672 C -0.39427 0.35787 -0.40312 0.35787 -0.41198 0.35834 C -0.43611 0.35787 -0.46076 0.35787 -0.48489 0.35672 C -0.49757 0.35602 -0.50885 0.34977 -0.52118 0.347 C -0.54045 0.33542 -0.55868 0.32292 -0.57743 0.30973 C -0.58767 0.29121 -0.57066 0.32084 -0.58923 0.29584 C -0.59062 0.29352 -0.59097 0.29028 -0.59253 0.28797 C -0.59427 0.28542 -0.59722 0.2845 -0.5993 0.28218 C -0.60434 0.27616 -0.60468 0.27153 -0.60885 0.26459 C -0.61215 0.25973 -0.6158 0.25579 -0.61892 0.25093 C -0.62378 0.23426 -0.61632 0.25672 -0.62552 0.23912 C -0.62934 0.23149 -0.63212 0.21945 -0.63559 0.21158 C -0.63611 0.20764 -0.63611 0.20371 -0.63698 0.19977 C -0.63802 0.197 -0.63975 0.19468 -0.64045 0.1919 C -0.64201 0.1845 -0.64427 0.16528 -0.64531 0.15649 C -0.64479 0.14445 -0.64462 0.13287 -0.64375 0.12107 C -0.64357 0.11899 -0.6434 0.11667 -0.64218 0.11528 C -0.63368 0.10533 -0.63472 0.10926 -0.62743 0.10556 C -0.60052 0.0919 -0.59427 0.09005 -0.56267 0.08774 C -0.46805 0.08936 -0.37743 0.09792 -0.28298 0.09954 C -0.26562 0.10116 -0.24861 0.10348 -0.23159 0.10741 C -0.22066 0.11598 -0.20816 0.11644 -0.1967 0.12269 C -0.18854 0.12801 -0.19253 0.12593 -0.18524 0.12894 C -0.17847 0.1345 -0.17291 0.13959 -0.16527 0.14283 C -0.15816 0.14954 -0.1533 0.15186 -0.14566 0.15649 C -0.13906 0.16042 -0.13385 0.16598 -0.12725 0.17014 C -0.11736 0.18241 -0.10781 0.19445 -0.09566 0.20371 C -0.08541 0.22037 -0.07656 0.23797 -0.06597 0.25463 C -0.05798 0.26737 -0.05659 0.28334 -0.04948 0.29584 C -0.04809 0.30394 -0.046 0.31135 -0.04462 0.31945 C -0.04514 0.34352 -0.04514 0.36783 -0.046 0.3919 C -0.04635 0.39815 -0.04965 0.40764 -0.05121 0.41366 C -0.0559 0.43125 -0.06007 0.44977 -0.06927 0.46482 C -0.07257 0.47639 -0.07934 0.48311 -0.08611 0.49213 C -0.09323 0.50186 -0.09809 0.51158 -0.1092 0.51575 C -0.11771 0.52315 -0.12517 0.52755 -0.13559 0.5294 C -0.14826 0.53473 -0.16041 0.53681 -0.17361 0.53936 C -0.23437 0.53681 -0.21146 0.54213 -0.23975 0.53079 C -0.24531 0.52176 -0.2493 0.51158 -0.25486 0.50209 C -0.25538 0.49954 -0.25538 0.49653 -0.25642 0.49375 C -0.25816 0.49005 -0.26302 0.48241 -0.26302 0.48264 C -0.26545 0.45394 -0.27274 0.41713 -0.26146 0.3919 C -0.25816 0.38426 -0.25364 0.37755 -0.24982 0.37037 C -0.24652 0.36436 -0.24062 0.36274 -0.23663 0.35834 C -0.22795 0.35024 -0.23559 0.35394 -0.225 0.35093 C -0.21093 0.33982 -0.21892 0.34352 -0.20017 0.34098 C -0.1651 0.32755 -0.12777 0.3382 -0.09253 0.34491 C -0.04652 0.34352 -0.00121 0.33982 0.04497 0.33704 C 0.05695 0.33473 0.06615 0.32825 0.07795 0.32524 C 0.0849 0.31968 0.09271 0.31875 0.09931 0.31366 C 0.10712 0.30787 0.11181 0.29954 0.11754 0.2919 C 0.13073 0.27477 0.14566 0.25926 0.15573 0.23912 C 0.16389 0.22269 0.16702 0.20371 0.1757 0.18774 C 0.18143 0.15973 0.18768 0.13149 0.19879 0.10556 C 0.20261 0.08264 0.20087 0.09237 0.204 0.07616 C 0.20313 0.05718 0.20295 0.0382 0.20209 0.01922 C 0.20157 0.00556 0.19688 -0.01736 0.19202 -0.02986 C 0.19011 -0.03518 0.18698 -0.04004 0.18577 -0.0456 C 0.1783 -0.07824 0.15469 -0.11018 0.12761 -0.12222 C 0.11337 -0.12847 0.09913 -0.12916 0.08473 -0.13194 C 0.05868 -0.14398 0.03282 -0.14675 0.00504 -0.14953 C -0.02239 -0.14884 -0.05 -0.14884 -0.0776 -0.14768 C -0.09271 -0.14699 -0.10902 -0.14074 -0.12378 -0.13796 C -0.13524 -0.13263 -0.14687 -0.12939 -0.15868 -0.12615 C -0.17257 -0.11782 -0.18628 -0.10902 -0.20017 -0.10069 C -0.20729 -0.09629 -0.21024 -0.09745 -0.21666 -0.09074 C -0.22205 -0.08541 -0.22552 -0.07731 -0.23159 -0.07314 C -0.23437 -0.07106 -0.23732 -0.06921 -0.23975 -0.06736 C -0.2526 -0.05648 -0.26111 -0.0449 -0.27135 -0.03171 C -0.275 -0.02685 -0.28298 -0.01805 -0.28298 -0.01782 C -0.28715 -0.00625 -0.2934 0.00232 -0.29948 0.01343 C -0.30781 0.0294 -0.31962 0.04514 -0.32604 0.06227 C -0.32812 0.06806 -0.32812 0.07477 -0.3309 0.0801 C -0.33246 0.08334 -0.33455 0.08635 -0.33593 0.08982 C -0.33923 0.09885 -0.34149 0.10811 -0.34409 0.11737 C -0.34652 0.125 -0.35069 0.14075 -0.35069 0.14098 C -0.35243 0.15926 -0.35503 0.17755 -0.35746 0.19584 C -0.35868 0.22084 -0.35955 0.24584 -0.36406 0.27037 C -0.36545 0.28797 -0.36788 0.30463 -0.37239 0.3213 C -0.37413 0.33936 -0.37534 0.33658 -0.38055 0.35093 C -0.38663 0.3676 -0.37621 0.34213 -0.38385 0.36644 C -0.38541 0.37153 -0.38871 0.37547 -0.39045 0.38033 C -0.39375 0.38912 -0.39635 0.39885 -0.40208 0.40579 C -0.40781 0.4125 -0.42222 0.42987 -0.42517 0.43519 C -0.43021 0.44399 -0.43975 0.45 -0.4434 0.4588 C -0.44722 0.46829 -0.44948 0.47223 -0.45677 0.47848 C -0.45989 0.48959 -0.47378 0.49746 -0.48159 0.50394 C -0.48576 0.50764 -0.49496 0.51389 -0.49496 0.51412 " pathEditMode="relative" rAng="0" ptsTypes="fffffffffffffffffffffffffffffffffffffffffffffffffffffffffffffffffffffffffffffffffffffffffffA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00" y="-7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7" presetClass="path" presetSubtype="0" accel="50000" decel="50000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Motion origin="layout" path="M 0.10643 0.02361 C 0.11042 0.10138 0.12431 0.1574 0.13854 0.1574 C 0.15278 0.1574 0.16511 0.10138 0.16927 0.02361 C 0.17552 0.10138 0.18976 0.2287 0.20417 0.2287 C 0.21823 0.2287 0.22848 0.10138 0.23247 0.02361 C 0.23837 0.10138 0.24462 0.32916 0.25886 0.32916 C 0.27327 0.32916 0.29358 0.10138 0.29757 0.02361 C 0.30191 0.10138 0.31389 0.1993 0.33004 0.1993 C 0.34202 0.1993 0.3566 0.10138 0.36094 0.02361 C 0.36511 0.10138 0.37518 0.08842 0.38959 0.08842 C 0.40365 0.08842 0.41979 0.10138 0.42431 0.02361 C 0.43021 0.10138 0.44167 0.25231 0.45608 0.25231 C 0.47032 0.25231 0.48334 0.10138 0.48907 0.02361 C 0.49323 0.10138 0.50556 0.1574 0.51962 0.1574 C 0.53403 0.1574 0.54827 0.10138 0.55226 0.02361 C 0.5566 0.10138 0.56893 0.1574 0.58525 0.1574 C 0.59931 0.1574 0.61146 0.10138 0.61598 0.02361 " pathEditMode="relative" rAng="0" ptsTypes="fffffffffffffffff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00" y="153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Motion origin="layout" path="M -0.43056 0.51413 C -0.43299 0.51343 -0.43594 0.51413 -0.43803 0.51205 C -0.44029 0.50973 -0.44063 0.50533 -0.44237 0.50232 C -0.44879 0.49029 -0.4481 0.49214 -0.45556 0.48473 C -0.45973 0.47385 -0.46494 0.46112 -0.47032 0.4514 C -0.47223 0.43797 -0.47605 0.42617 -0.48056 0.41413 C -0.4849 0.38103 -0.49185 0.34723 -0.50122 0.31598 C -0.50383 0.29445 -0.5066 0.27293 -0.50851 0.2514 C -0.50747 0.23774 -0.50782 0.22362 -0.50556 0.21019 C -0.50487 0.20603 -0.50157 0.20371 -0.49966 0.20047 C -0.49515 0.19237 -0.49133 0.18242 -0.48508 0.17686 C -0.48265 0.16737 -0.47935 0.15464 -0.47327 0.14746 C -0.46633 0.13913 -0.45591 0.13496 -0.44827 0.12779 C -0.4389 0.11876 -0.4316 0.10811 -0.42032 0.10418 C -0.40973 0.09515 -0.3974 0.09283 -0.38508 0.09052 C -0.35088 0.09191 -0.3349 0.09052 -0.3073 0.10232 C -0.30053 0.10904 -0.29306 0.1183 -0.28508 0.122 C -0.27779 0.13149 -0.27188 0.13705 -0.26442 0.14538 C -0.25973 0.1507 -0.2573 0.15788 -0.25261 0.1632 C -0.24792 0.16853 -0.24254 0.17316 -0.23803 0.17871 C -0.22692 0.19191 -0.21754 0.20834 -0.20556 0.21992 C -0.20279 0.22293 -0.19862 0.22362 -0.19532 0.22593 C -0.19185 0.22524 -0.1882 0.2257 -0.18508 0.22385 C -0.18351 0.22293 -0.18334 0.21968 -0.18213 0.21806 C -0.17969 0.21482 -0.17466 0.21066 -0.17171 0.20811 C -0.16667 0.19931 -0.16372 0.1933 -0.15556 0.19052 C -0.14723 0.18218 -0.13959 0.17501 -0.12917 0.17293 C -0.12206 0.16968 -0.11442 0.1676 -0.10713 0.16505 C -0.09358 0.16598 -0.07848 0.16089 -0.06615 0.16899 C -0.05799 0.17431 -0.05157 0.18265 -0.04237 0.18658 C -0.03803 0.19561 -0.02049 0.20834 -0.01147 0.21205 C -0.01025 0.21413 -0.00904 0.21691 -0.0073 0.21806 C -0.00504 0.21968 -0.00209 0.21922 0.00017 0.21992 C 0.01058 0.22293 0.01909 0.2264 0.02951 0.22779 C 0.03541 0.23056 0.03767 0.23033 0.04131 0.23751 C 0.04496 0.25325 0.05694 0.25927 0.0677 0.2632 C 0.08228 0.25973 0.08471 0.25742 0.09149 0.23959 C 0.09808 0.20209 0.08958 0.15533 0.06058 0.14144 C 0.04583 0.12686 0.02378 0.12755 0.00591 0.12593 C -0.01546 0.12663 -0.03716 0.12663 -0.05851 0.12779 C -0.06563 0.12825 -0.06997 0.13288 -0.0764 0.13566 C -0.08473 0.13936 -0.09324 0.14029 -0.10122 0.14538 C -0.11112 0.15163 -0.11997 0.16019 -0.13056 0.1632 C -0.13803 0.17061 -0.14654 0.1764 -0.15556 0.17871 C -0.1606 0.18218 -0.16511 0.18612 -0.17032 0.18867 C -0.17709 0.19515 -0.18473 0.20163 -0.19237 0.20626 C -0.19515 0.20788 -0.19844 0.20834 -0.20122 0.21019 C -0.21581 0.21992 -0.23074 0.22755 -0.24671 0.23172 C -0.2573 0.24098 -0.24341 0.2301 -0.26147 0.23751 C -0.26459 0.2389 -0.26737 0.24191 -0.27049 0.24353 C -0.27223 0.24445 -0.27431 0.24468 -0.2764 0.24538 C -0.28386 0.25209 -0.29254 0.25093 -0.30122 0.25325 C -0.31754 0.25255 -0.33351 0.25255 -0.34966 0.2514 C -0.36042 0.2507 -0.37188 0.2389 -0.38213 0.2338 C -0.38594 0.22593 -0.39046 0.22501 -0.39671 0.21992 C -0.40105 0.21228 -0.40591 0.20811 -0.41008 0.20047 C -0.41216 0.19654 -0.41598 0.18867 -0.41598 0.18867 C -0.4165 0.18658 -0.41824 0.1845 -0.41737 0.18265 C -0.41476 0.17686 -0.39949 0.17732 -0.39532 0.17686 C -0.38022 0.17802 -0.36737 0.1808 -0.35261 0.18265 C -0.34983 0.19445 -0.34445 0.20394 -0.34237 0.21598 C -0.34185 0.21853 -0.3415 0.2213 -0.34098 0.22385 C -0.34046 0.22593 -0.33942 0.22987 -0.33942 0.22987 " pathEditMode="relative" ptsTypes="ffffffffffffffffffffffffffffffffffffffffffffffffffffffffffffffA"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3000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3000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3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500042"/>
            <a:ext cx="637148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Arial" pitchFamily="34" charset="0"/>
              </a:rPr>
              <a:t>Лестница успеха</a:t>
            </a:r>
            <a:endParaRPr lang="ru-RU" sz="6600" b="1" dirty="0">
              <a:latin typeface="+mj-lt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0100" y="1571612"/>
            <a:ext cx="7704856" cy="576064"/>
          </a:xfrm>
          <a:prstGeom prst="rect">
            <a:avLst/>
          </a:prstGeom>
          <a:solidFill>
            <a:schemeClr val="lt1">
              <a:alpha val="49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Проанализируйте свою работу на уроке и поставьте себя на одну из ступенек лестницы успеха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14678" y="2500306"/>
            <a:ext cx="5688632" cy="15841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На уроке все было понятно, успел выполнить все задания, доволен своей работой, работой в группе. Урок в целом удался. Цель урока достигнута.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4000504"/>
            <a:ext cx="7128792" cy="15121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Большая часть нового материала понятна, выполнил почти все задания, работа в группе не доставила особых проблем. Затрудняюсь в 1-2-х моментах. Есть к чему стремиться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5229200"/>
            <a:ext cx="8640960" cy="1440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Многое на уроке было непонятно, с большинством заданий не справился, не доволен своей работой, работа в группе была затруднительной. Необходима дополнительная консультация. Впереди много работы.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231927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\\Server2.lider.loc\!write\Маеренкова В.В\Мои документы\МОИ документы\Матем картинки\Рисунок5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6315" y="1285861"/>
            <a:ext cx="2252162" cy="314327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85786" y="357166"/>
            <a:ext cx="71438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Домашнее задание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28596" y="1142984"/>
            <a:ext cx="7131025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/>
                <a:solidFill>
                  <a:schemeClr val="accent3"/>
                </a:solidFill>
                <a:latin typeface="+mj-lt"/>
                <a:ea typeface="Times New Roman" pitchFamily="18" charset="0"/>
              </a:rPr>
              <a:t>Составить задачу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/>
                <a:solidFill>
                  <a:schemeClr val="accent3"/>
                </a:solidFill>
                <a:latin typeface="+mj-lt"/>
                <a:ea typeface="Times New Roman" pitchFamily="18" charset="0"/>
              </a:rPr>
              <a:t>со сказочными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/>
                <a:solidFill>
                  <a:schemeClr val="accent3"/>
                </a:solidFill>
                <a:latin typeface="+mj-lt"/>
                <a:ea typeface="Times New Roman" pitchFamily="18" charset="0"/>
              </a:rPr>
              <a:t> персонажами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/>
                <a:solidFill>
                  <a:schemeClr val="accent3"/>
                </a:solidFill>
                <a:latin typeface="+mj-lt"/>
                <a:ea typeface="Times New Roman" pitchFamily="18" charset="0"/>
              </a:rPr>
              <a:t> на уравнение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/>
                <a:solidFill>
                  <a:schemeClr val="accent3"/>
                </a:solidFill>
                <a:latin typeface="+mj-lt"/>
                <a:ea typeface="Times New Roman" pitchFamily="18" charset="0"/>
              </a:rPr>
              <a:t> и решить ее.</a:t>
            </a:r>
            <a:endParaRPr kumimoji="0" lang="ru-RU" sz="4000" b="1" i="0" u="none" strike="noStrike" normalizeH="0" baseline="0" dirty="0" smtClean="0">
              <a:ln/>
              <a:solidFill>
                <a:schemeClr val="accent3"/>
              </a:solidFill>
              <a:latin typeface="+mj-lt"/>
            </a:endParaRPr>
          </a:p>
        </p:txBody>
      </p:sp>
      <p:pic>
        <p:nvPicPr>
          <p:cNvPr id="5122" name="Picture 2" descr="\\Server2.lider.loc\!write\Маеренкова В.В\Мои документы\МОИ документы\Матем картинки\Рисунок1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4429132"/>
            <a:ext cx="1719630" cy="2214578"/>
          </a:xfrm>
          <a:prstGeom prst="rect">
            <a:avLst/>
          </a:prstGeom>
          <a:noFill/>
        </p:spPr>
      </p:pic>
      <p:pic>
        <p:nvPicPr>
          <p:cNvPr id="5123" name="Picture 3" descr="\\Server2.lider.loc\!write\Маеренкова В.В\Мои документы\МОИ документы\Матем картинки\Рисунок5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55954" y="4214818"/>
            <a:ext cx="2988046" cy="2316166"/>
          </a:xfrm>
          <a:prstGeom prst="rect">
            <a:avLst/>
          </a:prstGeom>
          <a:noFill/>
        </p:spPr>
      </p:pic>
      <p:pic>
        <p:nvPicPr>
          <p:cNvPr id="5125" name="Picture 5" descr="\\Server2.lider.loc\!write\Маеренкова В.В\Мои документы\МОИ документы\Матем картинки\Рисунок10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96867" y="214290"/>
            <a:ext cx="1847133" cy="2171705"/>
          </a:xfrm>
          <a:prstGeom prst="rect">
            <a:avLst/>
          </a:prstGeom>
          <a:noFill/>
        </p:spPr>
      </p:pic>
      <p:pic>
        <p:nvPicPr>
          <p:cNvPr id="5127" name="Picture 7" descr="\\Server2.lider.loc\!write\Маеренкова В.В\Мои документы\МОИ документы\Матем картинки\Рисунок4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14678" y="4214818"/>
            <a:ext cx="1897066" cy="24238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563" y="357188"/>
            <a:ext cx="1071562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Прямоугольник 6"/>
          <p:cNvSpPr>
            <a:spLocks noChangeArrowheads="1"/>
          </p:cNvSpPr>
          <p:nvPr/>
        </p:nvSpPr>
        <p:spPr bwMode="auto">
          <a:xfrm>
            <a:off x="2500313" y="642938"/>
            <a:ext cx="635793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Государственное бюджетное общеобразовательное учреждение Самарской области общеобразовательная школа-интернат среднего  (полного) общего образования № 5 с углубленным изучением отдельных предметов «Образовательный центр «Лидер» города </a:t>
            </a:r>
            <a:r>
              <a:rPr lang="ru-RU" sz="1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Кинеля</a:t>
            </a: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городского округа </a:t>
            </a:r>
            <a:r>
              <a:rPr lang="ru-RU" sz="1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Кинель</a:t>
            </a: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Самарской  области </a:t>
            </a:r>
            <a:r>
              <a:rPr lang="ru-RU" sz="1400" dirty="0">
                <a:latin typeface="+mn-lt"/>
              </a:rPr>
              <a:t/>
            </a:r>
            <a:br>
              <a:rPr lang="ru-RU" sz="1400" dirty="0">
                <a:latin typeface="+mn-lt"/>
              </a:rPr>
            </a:br>
            <a:endParaRPr lang="ru-RU" sz="14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7412" name="Rectangle 2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2857496"/>
            <a:ext cx="6786609" cy="212365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Спасибо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 </a:t>
            </a: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урок!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50" y="2000251"/>
            <a:ext cx="2947041" cy="3571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/>
        </p:nvGraphicFramePr>
        <p:xfrm>
          <a:off x="214282" y="785794"/>
          <a:ext cx="8929718" cy="6072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Блок-схема: перфолента 9"/>
          <p:cNvSpPr/>
          <p:nvPr/>
        </p:nvSpPr>
        <p:spPr>
          <a:xfrm>
            <a:off x="3286116" y="0"/>
            <a:ext cx="4214842" cy="80467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786182" y="0"/>
            <a:ext cx="335758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</a:rPr>
              <a:t>ЦЕЛИ  УРОКА</a:t>
            </a:r>
            <a:endParaRPr lang="ru-RU" sz="40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285860"/>
            <a:ext cx="3143272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>
              <a:spcBef>
                <a:spcPct val="20000"/>
              </a:spcBef>
            </a:pPr>
            <a:r>
              <a:rPr lang="ru-RU" sz="2400" b="1" dirty="0" smtClean="0">
                <a:latin typeface="+mj-lt"/>
              </a:rPr>
              <a:t>1</a:t>
            </a:r>
            <a:r>
              <a:rPr lang="ru-RU" sz="4000" b="1" dirty="0" smtClean="0">
                <a:latin typeface="+mj-lt"/>
              </a:rPr>
              <a:t>) х+х+х+4=4;</a:t>
            </a:r>
          </a:p>
          <a:p>
            <a:pPr marL="609600" indent="-609600">
              <a:spcBef>
                <a:spcPct val="20000"/>
              </a:spcBef>
            </a:pPr>
            <a:endParaRPr lang="ru-RU" sz="4000" b="1" dirty="0" smtClean="0">
              <a:latin typeface="+mj-lt"/>
            </a:endParaRPr>
          </a:p>
          <a:p>
            <a:pPr marL="609600" indent="-609600">
              <a:spcBef>
                <a:spcPct val="20000"/>
              </a:spcBef>
            </a:pPr>
            <a:r>
              <a:rPr lang="ru-RU" sz="4000" b="1" dirty="0" smtClean="0">
                <a:latin typeface="+mj-lt"/>
              </a:rPr>
              <a:t>2) х-12=0;</a:t>
            </a:r>
          </a:p>
          <a:p>
            <a:pPr marL="609600" indent="-609600">
              <a:spcBef>
                <a:spcPct val="20000"/>
              </a:spcBef>
            </a:pPr>
            <a:endParaRPr lang="ru-RU" sz="4000" b="1" dirty="0" smtClean="0">
              <a:latin typeface="+mj-lt"/>
            </a:endParaRPr>
          </a:p>
          <a:p>
            <a:pPr marL="609600" indent="-609600">
              <a:spcBef>
                <a:spcPct val="20000"/>
              </a:spcBef>
            </a:pPr>
            <a:r>
              <a:rPr lang="ru-RU" sz="4000" b="1" dirty="0" smtClean="0">
                <a:latin typeface="+mj-lt"/>
              </a:rPr>
              <a:t>3) х+х=42;</a:t>
            </a:r>
          </a:p>
          <a:p>
            <a:pPr marL="609600" indent="-609600">
              <a:spcBef>
                <a:spcPct val="20000"/>
              </a:spcBef>
            </a:pPr>
            <a:endParaRPr lang="ru-RU" sz="4000" b="1" dirty="0" smtClean="0">
              <a:latin typeface="+mj-lt"/>
            </a:endParaRPr>
          </a:p>
          <a:p>
            <a:pPr marL="609600" indent="-609600">
              <a:spcBef>
                <a:spcPct val="20000"/>
              </a:spcBef>
            </a:pPr>
            <a:r>
              <a:rPr lang="ru-RU" sz="4000" b="1" dirty="0" smtClean="0">
                <a:latin typeface="+mj-lt"/>
              </a:rPr>
              <a:t>4) х-х=0.</a:t>
            </a:r>
            <a:endParaRPr lang="ru-RU" sz="4000" b="1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00562" y="1285860"/>
            <a:ext cx="414340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>
              <a:spcBef>
                <a:spcPct val="20000"/>
              </a:spcBef>
            </a:pPr>
            <a:r>
              <a:rPr lang="ru-RU" sz="4000" b="1" dirty="0" smtClean="0">
                <a:latin typeface="+mj-lt"/>
              </a:rPr>
              <a:t>х=0;</a:t>
            </a:r>
          </a:p>
          <a:p>
            <a:pPr marL="609600" indent="-609600">
              <a:spcBef>
                <a:spcPct val="20000"/>
              </a:spcBef>
            </a:pPr>
            <a:endParaRPr lang="ru-RU" sz="4000" b="1" dirty="0" smtClean="0">
              <a:latin typeface="+mj-lt"/>
            </a:endParaRPr>
          </a:p>
          <a:p>
            <a:pPr marL="609600" indent="-609600">
              <a:spcBef>
                <a:spcPct val="20000"/>
              </a:spcBef>
            </a:pPr>
            <a:r>
              <a:rPr lang="ru-RU" sz="4000" b="1" dirty="0" smtClean="0">
                <a:latin typeface="+mj-lt"/>
              </a:rPr>
              <a:t>х=12;</a:t>
            </a:r>
          </a:p>
          <a:p>
            <a:pPr marL="609600" indent="-609600">
              <a:spcBef>
                <a:spcPct val="20000"/>
              </a:spcBef>
            </a:pPr>
            <a:endParaRPr lang="ru-RU" sz="4000" b="1" dirty="0" smtClean="0">
              <a:latin typeface="+mj-lt"/>
            </a:endParaRPr>
          </a:p>
          <a:p>
            <a:pPr marL="609600" indent="-609600">
              <a:spcBef>
                <a:spcPct val="20000"/>
              </a:spcBef>
            </a:pPr>
            <a:r>
              <a:rPr lang="ru-RU" sz="4000" b="1" dirty="0" smtClean="0">
                <a:latin typeface="+mj-lt"/>
              </a:rPr>
              <a:t>х=21;</a:t>
            </a:r>
          </a:p>
          <a:p>
            <a:pPr marL="609600" indent="-609600">
              <a:spcBef>
                <a:spcPct val="20000"/>
              </a:spcBef>
            </a:pPr>
            <a:endParaRPr lang="ru-RU" sz="4000" b="1" dirty="0" smtClean="0">
              <a:latin typeface="+mj-lt"/>
            </a:endParaRPr>
          </a:p>
          <a:p>
            <a:pPr marL="609600" indent="-609600">
              <a:spcBef>
                <a:spcPct val="20000"/>
              </a:spcBef>
            </a:pPr>
            <a:r>
              <a:rPr lang="ru-RU" sz="4000" b="1" dirty="0" err="1" smtClean="0">
                <a:latin typeface="+mj-lt"/>
              </a:rPr>
              <a:t>х</a:t>
            </a:r>
            <a:r>
              <a:rPr lang="ru-RU" sz="4000" b="1" dirty="0" smtClean="0">
                <a:latin typeface="+mj-lt"/>
              </a:rPr>
              <a:t>- любое число.</a:t>
            </a:r>
            <a:endParaRPr lang="ru-RU" sz="4000" dirty="0">
              <a:latin typeface="+mj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00166" y="500042"/>
            <a:ext cx="6286544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57224" y="500042"/>
            <a:ext cx="750095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/>
                <a:solidFill>
                  <a:schemeClr val="accent3"/>
                </a:solidFill>
                <a:latin typeface="+mj-lt"/>
              </a:rPr>
              <a:t>Угадайте корень уравнения</a:t>
            </a:r>
            <a:endParaRPr lang="ru-RU" sz="4000" b="1" dirty="0">
              <a:ln/>
              <a:solidFill>
                <a:schemeClr val="accent3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728" y="714356"/>
            <a:ext cx="6168676" cy="175432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Найди ошибки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и реши правильно !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828836"/>
            <a:ext cx="4572000" cy="30617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4800" dirty="0" smtClean="0">
                <a:latin typeface="+mj-lt"/>
              </a:rPr>
              <a:t>(Х-24)+37=49,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4800" dirty="0" smtClean="0">
                <a:latin typeface="+mj-lt"/>
              </a:rPr>
              <a:t>Х-24=49+37,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4800" dirty="0" smtClean="0">
                <a:latin typeface="+mj-lt"/>
              </a:rPr>
              <a:t>Х-24=86,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4800" dirty="0" smtClean="0">
                <a:latin typeface="+mj-lt"/>
              </a:rPr>
              <a:t>Х=86-24,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4800" dirty="0" smtClean="0">
                <a:latin typeface="+mj-lt"/>
              </a:rPr>
              <a:t>Х=72.</a:t>
            </a:r>
            <a:endParaRPr lang="ru-RU" sz="4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7224" y="500042"/>
            <a:ext cx="72152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Правильное  решение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j-lt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214546" y="1643050"/>
            <a:ext cx="4633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х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 -24 = 49 -37.   </a:t>
            </a:r>
            <a:endParaRPr lang="ru-RU" sz="5400" dirty="0" smtClean="0">
              <a:latin typeface="+mj-lt"/>
              <a:ea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х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 -24 =12,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х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 = 12 +24,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х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 = 36.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928670"/>
            <a:ext cx="8229600" cy="771525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Реши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уравнения</a:t>
            </a:r>
            <a:b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составь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слово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2030413"/>
            <a:ext cx="8229600" cy="4827587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dirty="0"/>
              <a:t>  </a:t>
            </a:r>
            <a:r>
              <a:rPr lang="ru-RU" sz="3600" b="1" dirty="0">
                <a:latin typeface="+mj-lt"/>
              </a:rPr>
              <a:t>А) Х+17=60;          Д) 59+Х=59;</a:t>
            </a:r>
          </a:p>
          <a:p>
            <a:pPr algn="ctr">
              <a:buFont typeface="Wingdings" pitchFamily="2" charset="2"/>
              <a:buNone/>
            </a:pPr>
            <a:r>
              <a:rPr lang="ru-RU" sz="3600" b="1" dirty="0">
                <a:latin typeface="+mj-lt"/>
              </a:rPr>
              <a:t>Б) У-51=60;           Е) 88-Х=78;</a:t>
            </a:r>
          </a:p>
          <a:p>
            <a:pPr algn="ctr">
              <a:buFont typeface="Wingdings" pitchFamily="2" charset="2"/>
              <a:buNone/>
            </a:pPr>
            <a:r>
              <a:rPr lang="ru-RU" sz="3600" b="1" dirty="0">
                <a:latin typeface="+mj-lt"/>
              </a:rPr>
              <a:t>В) 60=У+51;          Ж) Х-0=82;</a:t>
            </a:r>
          </a:p>
          <a:p>
            <a:pPr algn="ctr">
              <a:buFont typeface="Wingdings" pitchFamily="2" charset="2"/>
              <a:buNone/>
            </a:pPr>
            <a:r>
              <a:rPr lang="ru-RU" sz="3600" b="1" dirty="0">
                <a:latin typeface="+mj-lt"/>
              </a:rPr>
              <a:t>Г) 62=100-У;          З) 0+Х=24.</a:t>
            </a:r>
          </a:p>
          <a:p>
            <a:pPr algn="ctr">
              <a:buFont typeface="Wingdings" pitchFamily="2" charset="2"/>
              <a:buNone/>
            </a:pPr>
            <a:endParaRPr lang="ru-RU" sz="3600" dirty="0">
              <a:latin typeface="+mj-lt"/>
            </a:endParaRPr>
          </a:p>
          <a:p>
            <a:pPr algn="ctr">
              <a:buFont typeface="Wingdings" pitchFamily="2" charset="2"/>
              <a:buNone/>
            </a:pPr>
            <a:r>
              <a:rPr lang="ru-RU" sz="3600" b="1" dirty="0">
                <a:solidFill>
                  <a:srgbClr val="66FF33"/>
                </a:solidFill>
                <a:latin typeface="+mj-lt"/>
              </a:rPr>
              <a:t>111; 10; 43; 9; 0; 82; 38; 77; 24.</a:t>
            </a:r>
          </a:p>
          <a:p>
            <a:pPr algn="ctr">
              <a:buFont typeface="Wingdings" pitchFamily="2" charset="2"/>
              <a:buNone/>
            </a:pPr>
            <a:r>
              <a:rPr lang="ru-RU" sz="3600" b="1" dirty="0">
                <a:latin typeface="+mj-lt"/>
              </a:rPr>
              <a:t>  </a:t>
            </a:r>
            <a:r>
              <a:rPr lang="ru-RU" sz="3600" b="1" dirty="0">
                <a:solidFill>
                  <a:srgbClr val="FF0066"/>
                </a:solidFill>
                <a:latin typeface="+mj-lt"/>
              </a:rPr>
              <a:t>о     </a:t>
            </a:r>
            <a:r>
              <a:rPr lang="ru-RU" sz="3600" b="1" dirty="0" err="1">
                <a:solidFill>
                  <a:srgbClr val="FF0066"/>
                </a:solidFill>
                <a:latin typeface="+mj-lt"/>
              </a:rPr>
              <a:t>ц</a:t>
            </a:r>
            <a:r>
              <a:rPr lang="ru-RU" sz="3600" b="1" dirty="0">
                <a:solidFill>
                  <a:srgbClr val="FF0066"/>
                </a:solidFill>
                <a:latin typeface="+mj-lt"/>
              </a:rPr>
              <a:t>   м   л  </a:t>
            </a:r>
            <a:r>
              <a:rPr lang="ru-RU" sz="3600" b="1" dirty="0" err="1">
                <a:solidFill>
                  <a:srgbClr val="FF0066"/>
                </a:solidFill>
                <a:latin typeface="+mj-lt"/>
              </a:rPr>
              <a:t>д</a:t>
            </a:r>
            <a:r>
              <a:rPr lang="ru-RU" sz="3600" b="1" dirty="0">
                <a:solidFill>
                  <a:srgbClr val="FF0066"/>
                </a:solidFill>
                <a:latin typeface="+mj-lt"/>
              </a:rPr>
              <a:t>   </a:t>
            </a:r>
            <a:r>
              <a:rPr lang="ru-RU" sz="3600" b="1" dirty="0" err="1">
                <a:solidFill>
                  <a:srgbClr val="FF0066"/>
                </a:solidFill>
                <a:latin typeface="+mj-lt"/>
              </a:rPr>
              <a:t>ы</a:t>
            </a:r>
            <a:r>
              <a:rPr lang="ru-RU" sz="3600" b="1" dirty="0">
                <a:solidFill>
                  <a:srgbClr val="FF0066"/>
                </a:solidFill>
                <a:latin typeface="+mj-lt"/>
              </a:rPr>
              <a:t>   о    </a:t>
            </a:r>
            <a:r>
              <a:rPr lang="ru-RU" sz="3600" b="1" dirty="0" err="1">
                <a:solidFill>
                  <a:srgbClr val="FF0066"/>
                </a:solidFill>
                <a:latin typeface="+mj-lt"/>
              </a:rPr>
              <a:t>р</a:t>
            </a:r>
            <a:r>
              <a:rPr lang="ru-RU" sz="3600" b="1" dirty="0">
                <a:solidFill>
                  <a:srgbClr val="FF0066"/>
                </a:solidFill>
                <a:latin typeface="+mj-lt"/>
              </a:rPr>
              <a:t>    !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4612" y="1000108"/>
            <a:ext cx="44065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</a:rPr>
              <a:t>МОЛОДЦЫ !</a:t>
            </a:r>
            <a:endParaRPr lang="ru-RU" sz="6000" dirty="0">
              <a:latin typeface="+mj-lt"/>
            </a:endParaRPr>
          </a:p>
        </p:txBody>
      </p:sp>
      <p:pic>
        <p:nvPicPr>
          <p:cNvPr id="3" name="Picture 5" descr="Applause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643174" y="2357430"/>
            <a:ext cx="3741738" cy="3598862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5214942" y="2214554"/>
            <a:ext cx="357187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latin typeface="+mj-lt"/>
                <a:cs typeface="Times New Roman" pitchFamily="18" charset="0"/>
              </a:rPr>
              <a:t>А знаете ли вы, что Буратино получил золотой ключик после того, как выполнил задания  черепахи </a:t>
            </a:r>
            <a:r>
              <a:rPr lang="ru-RU" sz="2800" dirty="0" err="1">
                <a:latin typeface="+mj-lt"/>
                <a:cs typeface="Times New Roman" pitchFamily="18" charset="0"/>
              </a:rPr>
              <a:t>Тортилы</a:t>
            </a:r>
            <a:r>
              <a:rPr lang="ru-RU" sz="2800" dirty="0">
                <a:latin typeface="+mj-lt"/>
                <a:cs typeface="Times New Roman" pitchFamily="18" charset="0"/>
              </a:rPr>
              <a:t>? 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ru-RU" sz="2800" dirty="0">
                <a:latin typeface="+mj-lt"/>
                <a:cs typeface="Times New Roman" pitchFamily="18" charset="0"/>
              </a:rPr>
              <a:t>Выполните и вы эти задания . . .</a:t>
            </a:r>
          </a:p>
        </p:txBody>
      </p:sp>
      <p:pic>
        <p:nvPicPr>
          <p:cNvPr id="4" name="Рисунок 8" descr="б5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85784" y="1214422"/>
            <a:ext cx="542928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85852" y="428604"/>
            <a:ext cx="72866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Дидактическая игра «Буратино»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93064E-6 C -0.00382 -0.01826 -0.00747 -0.0363 -0.01007 -0.04809 C -0.01285 -0.06011 -0.01319 -0.07052 -0.01632 -0.07121 C -0.01944 -0.07144 -0.02691 -0.0645 -0.02865 -0.05248 C -0.03021 -0.04069 -0.02726 -0.01965 -0.02691 0.00116 C -0.02656 0.02197 -0.02674 0.05665 -0.02622 0.07261 C -0.02604 0.0881 -0.02535 0.0918 -0.02483 0.09573 " pathEditMode="relative" rAng="0" ptsTypes="aaaaaaA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83 0.09573 C -0.03004 -0.00138 -0.03524 -0.09826 -0.04115 -0.14913 C -0.04722 -0.19977 -0.05434 -0.20924 -0.06059 -0.20994 C -0.06667 -0.21017 -0.07135 -0.2074 -0.0783 -0.15214 C -0.0849 -0.09734 -0.09722 0.07538 -0.10104 0.12162 " pathEditMode="relative" rAng="0" ptsTypes="aaa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-1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04 0.12162 C -0.09062 0.01596 -0.08003 -0.08971 -0.07118 -0.14057 C -0.06285 -0.1919 -0.05434 -0.24184 -0.04878 -0.18635 C -0.04323 -0.13086 -0.03993 0.13157 -0.03802 0.19561 " pathEditMode="relative" rAng="0" ptsTypes="aaaA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" y="-14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02 0.19561 C -0.03576 0.13665 -0.03298 0.07861 -0.02569 0.05295 C -0.01823 0.02728 -0.00156 -0.00925 0.00538 0.04347 C 0.01268 0.09688 0.01476 0.31884 0.01702 0.37503 " pathEditMode="relative" rAng="0" ptsTypes="aaaA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-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01 0.37503 C 0.0125 0.36047 0.00833 0.34636 0.01944 0.31029 C 0.03073 0.27445 0.06007 0.18867 0.08524 0.15931 C 0.11024 0.13018 0.14496 0.13018 0.17014 0.13341 C 0.19531 0.13665 0.21562 0.15792 0.23611 0.17943 " pathEditMode="relative" rAng="0" ptsTypes="aaaaA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0" y="-1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611 0.17943 C 0.25052 0.16717 0.26493 0.15492 0.29445 0.13689 C 0.32396 0.11885 0.38039 0.074 0.41337 0.07145 C 0.44636 0.06891 0.47344 0.09966 0.49271 0.12186 C 0.51198 0.14405 0.52153 0.17874 0.52848 0.20463 C 0.53542 0.23053 0.53473 0.25388 0.53421 0.27746 " pathEditMode="relative" ptsTypes="aaaaaA"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42 0.27746 C 0.50399 0.21688 0.47396 0.15653 0.44566 0.16694 C 0.41736 0.17734 0.37917 0.29087 0.36441 0.34035 C 0.34965 0.38983 0.3533 0.42659 0.35694 0.46335 " pathEditMode="relative" ptsTypes="aaaA">
                                      <p:cBhvr>
                                        <p:cTn id="4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694 0.46335 C 0.36979 0.40971 0.38281 0.35607 0.40608 0.31353 C 0.42951 0.27075 0.4724 0.21457 0.4974 0.20694 C 0.5224 0.19931 0.53802 0.23561 0.55625 0.26728 C 0.57465 0.29919 0.59115 0.34798 0.60764 0.397 " pathEditMode="relative" rAng="0" ptsTypes="aaaaA">
                                      <p:cBhvr>
                                        <p:cTn id="4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3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431</TotalTime>
  <Words>743</Words>
  <Application>Microsoft Office PowerPoint</Application>
  <PresentationFormat>Экран (4:3)</PresentationFormat>
  <Paragraphs>190</Paragraphs>
  <Slides>28</Slides>
  <Notes>1</Notes>
  <HiddenSlides>0</HiddenSlides>
  <MMClips>52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Реши уравнения  и составь слово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maerenkova_vv</dc:creator>
  <cp:lastModifiedBy>re</cp:lastModifiedBy>
  <cp:revision>67</cp:revision>
  <dcterms:created xsi:type="dcterms:W3CDTF">2013-06-24T07:52:23Z</dcterms:created>
  <dcterms:modified xsi:type="dcterms:W3CDTF">2014-03-12T11:01:03Z</dcterms:modified>
</cp:coreProperties>
</file>