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78" r:id="rId11"/>
    <p:sldId id="279" r:id="rId12"/>
    <p:sldId id="267" r:id="rId13"/>
    <p:sldId id="280" r:id="rId14"/>
    <p:sldId id="281" r:id="rId15"/>
    <p:sldId id="282" r:id="rId16"/>
    <p:sldId id="283" r:id="rId17"/>
    <p:sldId id="272" r:id="rId18"/>
    <p:sldId id="285" r:id="rId19"/>
    <p:sldId id="287" r:id="rId20"/>
    <p:sldId id="288" r:id="rId21"/>
    <p:sldId id="289" r:id="rId22"/>
    <p:sldId id="290" r:id="rId23"/>
  </p:sldIdLst>
  <p:sldSz cx="10080625" cy="7559675"/>
  <p:notesSz cx="7559675" cy="10691813"/>
  <p:defaultTextStyle>
    <a:defPPr>
      <a:defRPr lang="en-GB"/>
    </a:defPPr>
    <a:lvl1pPr algn="l" defTabSz="447675" rtl="0" fontAlgn="base" hangingPunct="0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1pPr>
    <a:lvl2pPr marL="741363" indent="-284163" algn="l" defTabSz="447675" rtl="0" fontAlgn="base" hangingPunct="0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2pPr>
    <a:lvl3pPr marL="1141413" indent="-227013" algn="l" defTabSz="447675" rtl="0" fontAlgn="base" hangingPunct="0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3pPr>
    <a:lvl4pPr marL="1598613" indent="-227013" algn="l" defTabSz="447675" rtl="0" fontAlgn="base" hangingPunct="0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4pPr>
    <a:lvl5pPr marL="2055813" indent="-227013" algn="l" defTabSz="447675" rtl="0" fontAlgn="base" hangingPunct="0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00"/>
    <a:srgbClr val="CC3300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713" autoAdjust="0"/>
  </p:normalViewPr>
  <p:slideViewPr>
    <p:cSldViewPr>
      <p:cViewPr>
        <p:scale>
          <a:sx n="61" d="100"/>
          <a:sy n="61" d="100"/>
        </p:scale>
        <p:origin x="-426" y="888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0" y="2713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sldImg"/>
          </p:nvPr>
        </p:nvSpPr>
        <p:spPr bwMode="auto">
          <a:xfrm>
            <a:off x="1312863" y="1027113"/>
            <a:ext cx="4930775" cy="3697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22875" cy="4103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6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1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7" name="Rectangle 2"/>
          <p:cNvSpPr>
            <a:spLocks noChangeArrowheads="1"/>
          </p:cNvSpPr>
          <p:nvPr>
            <p:ph type="body" idx="1"/>
          </p:nvPr>
        </p:nvSpPr>
        <p:spPr>
          <a:xfrm>
            <a:off x="777875" y="4776788"/>
            <a:ext cx="6218238" cy="44370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3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7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1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39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3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1987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3011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403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5059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1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7107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8131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19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26050" cy="4106863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88036" y="1511935"/>
            <a:ext cx="8655897" cy="2015913"/>
          </a:xfrm>
          <a:ln>
            <a:noFill/>
          </a:ln>
        </p:spPr>
        <p:txBody>
          <a:bodyPr tIns="0" rIns="20159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88036" y="3558863"/>
            <a:ext cx="8659257" cy="1931917"/>
          </a:xfrm>
        </p:spPr>
        <p:txBody>
          <a:bodyPr lIns="0" rIns="20159"/>
          <a:lstStyle>
            <a:lvl1pPr marL="0" marR="50397" indent="0" algn="r">
              <a:buNone/>
              <a:defRPr>
                <a:solidFill>
                  <a:schemeClr val="tx1"/>
                </a:solidFill>
              </a:defRPr>
            </a:lvl1pPr>
            <a:lvl2pPr marL="503972" indent="0" algn="ctr">
              <a:buNone/>
            </a:lvl2pPr>
            <a:lvl3pPr marL="1007943" indent="0" algn="ctr">
              <a:buNone/>
            </a:lvl3pPr>
            <a:lvl4pPr marL="1511915" indent="0" algn="ctr">
              <a:buNone/>
            </a:lvl4pPr>
            <a:lvl5pPr marL="2015886" indent="0" algn="ctr">
              <a:buNone/>
            </a:lvl5pPr>
            <a:lvl6pPr marL="2519858" indent="0" algn="ctr">
              <a:buNone/>
            </a:lvl6pPr>
            <a:lvl7pPr marL="3023829" indent="0" algn="ctr">
              <a:buNone/>
            </a:lvl7pPr>
            <a:lvl8pPr marL="3527801" indent="0" algn="ctr">
              <a:buNone/>
            </a:lvl8pPr>
            <a:lvl9pPr marL="4031772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52E44-4983-417D-9968-7AF780715616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FC63F-2E09-4314-B0CF-E73D84B2D4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C985B-F65A-4F5E-8B46-5D0764F264F7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BFE35-4193-4A63-B5E2-27B54F194A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1007958"/>
            <a:ext cx="2268141" cy="57450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1007958"/>
            <a:ext cx="6636411" cy="574500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1EBD9-22BF-43DA-BB39-8C9684D1397C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67E05-39DD-432B-82D8-CB4D69458A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36ED-0567-42D2-AAA4-864F4540DD7D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81B41-AA69-468F-847B-90D552DA4D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676" y="1451458"/>
            <a:ext cx="8568531" cy="1501855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2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4676" y="2981391"/>
            <a:ext cx="8568531" cy="1664178"/>
          </a:xfrm>
        </p:spPr>
        <p:txBody>
          <a:bodyPr lIns="50397" rIns="50397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CD0EE-0BDB-4357-AF68-D922C515E312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D2260-B7B4-4D54-8B58-4A0518C7F1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776127"/>
            <a:ext cx="9072563" cy="125994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2116538"/>
            <a:ext cx="4452276" cy="4888590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2116538"/>
            <a:ext cx="4452276" cy="4888590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7ACF1-EAEC-49C3-8077-25B2DE22E723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910F9-CD6D-401D-A044-25094B03BC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77612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2045068"/>
            <a:ext cx="4454027" cy="726813"/>
          </a:xfrm>
        </p:spPr>
        <p:txBody>
          <a:bodyPr lIns="50397" tIns="0" rIns="50397" bIns="0" anchor="ctr">
            <a:noAutofit/>
          </a:bodyPr>
          <a:lstStyle>
            <a:lvl1pPr marL="0" indent="0">
              <a:buNone/>
              <a:defRPr sz="26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120818" y="2050038"/>
            <a:ext cx="4455776" cy="721843"/>
          </a:xfrm>
        </p:spPr>
        <p:txBody>
          <a:bodyPr lIns="50397" tIns="0" rIns="50397" bIns="0" anchor="ctr"/>
          <a:lstStyle>
            <a:lvl1pPr marL="0" indent="0">
              <a:buNone/>
              <a:defRPr sz="26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4031" y="2771881"/>
            <a:ext cx="4454027" cy="4239194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771881"/>
            <a:ext cx="4455776" cy="4239194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9606-B2F0-4D55-BCC8-7DDC449EE071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DF9D2-641F-4698-B296-83E511ECB1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776127"/>
            <a:ext cx="9156568" cy="1259946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5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1C55D-1E35-4785-B028-EEF7DA369507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A007B-DBDE-43B7-9AB9-D86B01B1E0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B58F9-8B9F-4DD0-8811-D072D2C915ED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4CFC1-7435-4DA4-BC18-4910B17051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047" y="566978"/>
            <a:ext cx="3024188" cy="1280945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56047" y="1847921"/>
            <a:ext cx="3024188" cy="5039783"/>
          </a:xfrm>
        </p:spPr>
        <p:txBody>
          <a:bodyPr lIns="20159" rIns="20159"/>
          <a:lstStyle>
            <a:lvl1pPr marL="0" indent="0" algn="l">
              <a:buNone/>
              <a:defRPr sz="1500"/>
            </a:lvl1pPr>
            <a:lvl2pPr indent="0" algn="l">
              <a:buNone/>
              <a:defRPr sz="1300"/>
            </a:lvl2pPr>
            <a:lvl3pPr indent="0" algn="l">
              <a:buNone/>
              <a:defRPr sz="11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41245" y="1847921"/>
            <a:ext cx="5635349" cy="5039783"/>
          </a:xfrm>
        </p:spPr>
        <p:txBody>
          <a:bodyPr tIns="0"/>
          <a:lstStyle>
            <a:lvl1pPr>
              <a:defRPr sz="31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91470-1FC4-44BC-800B-D188319DC591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C8BCB-E842-4A7A-9A57-7DD9B76E2F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489325" y="1220788"/>
            <a:ext cx="5797550" cy="4537075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216" hangingPunct="1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823325" y="5908675"/>
            <a:ext cx="171450" cy="171450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216" hangingPunct="1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11113" y="6411913"/>
            <a:ext cx="10102851" cy="11477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794" tIns="50397" rIns="100794" bIns="50397"/>
          <a:lstStyle/>
          <a:p>
            <a:pPr defTabSz="449216" hangingPunct="1"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830763" y="6856413"/>
            <a:ext cx="5249862" cy="7032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794" tIns="50397" rIns="100794" bIns="50397"/>
          <a:lstStyle/>
          <a:p>
            <a:pPr defTabSz="449216" hangingPunct="1"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042" y="1297420"/>
            <a:ext cx="2439511" cy="1744547"/>
          </a:xfrm>
        </p:spPr>
        <p:txBody>
          <a:bodyPr lIns="50397" rIns="50397" bIns="50397"/>
          <a:lstStyle>
            <a:lvl1pPr algn="l">
              <a:buNone/>
              <a:defRPr sz="22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042" y="3118211"/>
            <a:ext cx="2436151" cy="2402297"/>
          </a:xfrm>
        </p:spPr>
        <p:txBody>
          <a:bodyPr lIns="70556" rIns="50397"/>
          <a:lstStyle>
            <a:lvl1pPr marL="0" indent="0" algn="l">
              <a:spcBef>
                <a:spcPts val="276"/>
              </a:spcBef>
              <a:buFontTx/>
              <a:buNone/>
              <a:defRPr sz="14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842845" y="1322245"/>
            <a:ext cx="5090716" cy="433421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5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56278-0849-443E-97A8-EB3CB3D7B414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04288" y="7007225"/>
            <a:ext cx="673100" cy="401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B2EB5-4FA9-4A3E-B6FF-F71F32D1FC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1113" y="-7938"/>
            <a:ext cx="10102851" cy="11477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794" tIns="50397" rIns="100794" bIns="50397"/>
          <a:lstStyle/>
          <a:p>
            <a:pPr defTabSz="449216" hangingPunct="1"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830763" y="-7938"/>
            <a:ext cx="5249862" cy="703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794" tIns="50397" rIns="100794" bIns="50397"/>
          <a:lstStyle/>
          <a:p>
            <a:pPr defTabSz="449216" hangingPunct="1"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503238" y="776288"/>
            <a:ext cx="90741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50397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503238" y="2133600"/>
            <a:ext cx="90741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503238" y="7007225"/>
            <a:ext cx="2352675" cy="40163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defTabSz="449216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D26F196-C2F6-4478-819A-6AFC0B09080D}" type="datetimeFigureOut">
              <a:rPr lang="en-US"/>
              <a:pPr>
                <a:defRPr/>
              </a:pPr>
              <a:t>3/12/2014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940050" y="7007225"/>
            <a:ext cx="3695700" cy="40163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defTabSz="449216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736013" y="7007225"/>
            <a:ext cx="841375" cy="40163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defTabSz="449216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EB0EC5A-9E4B-4687-AFF2-76E0A08E99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0638" y="223838"/>
            <a:ext cx="10120313" cy="714375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16"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16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91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9pPr>
    </p:titleStyle>
    <p:bodyStyle>
      <a:lvl1pPr marL="301625" indent="-301625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04850" indent="-2714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6475" indent="-2714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688" indent="-231775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11313" indent="-231775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15092" indent="-231827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681" indent="-201589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19063" indent="-201589" algn="l" rtl="0" eaLnBrk="1" latinLnBrk="0" hangingPunct="1">
        <a:spcBef>
          <a:spcPct val="20000"/>
        </a:spcBef>
        <a:buClr>
          <a:schemeClr val="tx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721446" indent="-201589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3;&#1041;&#1054;&#1059;%20&#1057;&#1054;&#1064;%20807%20&#1060;&#1080;&#1083;&#1080;&#1087;&#1086;&#1074;\&#1057;%20&#1063;&#1077;&#1075;&#1086;%20&#1053;&#1072;&#1095;&#1080;&#1085;&#1072;&#1077;&#1090;&#1089;&#1103;%20&#1056;&#1086;&#1076;&#1080;&#1085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863600" y="1187450"/>
            <a:ext cx="8609013" cy="27797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102000"/>
              </a:lnSpc>
              <a:spcAft>
                <a:spcPts val="0"/>
              </a:spcAft>
              <a:tabLst>
                <a:tab pos="0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2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2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6000" dirty="0">
                <a:solidFill>
                  <a:srgbClr val="CC3300"/>
                </a:solidFill>
                <a:latin typeface="DigifaceWide" charset="0"/>
              </a:rPr>
              <a:t/>
            </a:r>
            <a:br>
              <a:rPr lang="en-US" sz="6000" dirty="0">
                <a:solidFill>
                  <a:srgbClr val="CC3300"/>
                </a:solidFill>
                <a:latin typeface="DigifaceWide" charset="0"/>
              </a:rPr>
            </a:br>
            <a:r>
              <a:rPr lang="en-US" sz="6000" b="1" dirty="0">
                <a:solidFill>
                  <a:srgbClr val="CC3300"/>
                </a:solidFill>
                <a:latin typeface="Segoe Script" pitchFamily="34" charset="0"/>
              </a:rPr>
              <a:t>МОЯ МАЛАЯ РОДИНА - РАЙОН, В КОТОРОМ Я </a:t>
            </a:r>
            <a:r>
              <a:rPr lang="en-US" sz="6000" b="1" dirty="0" smtClean="0">
                <a:solidFill>
                  <a:srgbClr val="CC3300"/>
                </a:solidFill>
                <a:latin typeface="Segoe Script" pitchFamily="34" charset="0"/>
              </a:rPr>
              <a:t>ЖИВУ</a:t>
            </a:r>
            <a:r>
              <a:rPr lang="en-US" sz="6000" b="1" dirty="0">
                <a:solidFill>
                  <a:srgbClr val="CC3300"/>
                </a:solidFill>
                <a:latin typeface="Segoe Script" pitchFamily="34" charset="0"/>
              </a:rPr>
              <a:t/>
            </a:r>
            <a:br>
              <a:rPr lang="en-US" sz="6000" b="1" dirty="0">
                <a:solidFill>
                  <a:srgbClr val="CC3300"/>
                </a:solidFill>
                <a:latin typeface="Segoe Script" pitchFamily="34" charset="0"/>
              </a:rPr>
            </a:br>
            <a:endParaRPr lang="en-US" sz="6000" b="1" dirty="0">
              <a:solidFill>
                <a:srgbClr val="CC3300"/>
              </a:solidFill>
              <a:latin typeface="DigifaceWide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idx="1"/>
          </p:nvPr>
        </p:nvSpPr>
        <p:spPr>
          <a:xfrm>
            <a:off x="720725" y="5219700"/>
            <a:ext cx="8820150" cy="900113"/>
          </a:xfrm>
        </p:spPr>
        <p:txBody>
          <a:bodyPr tIns="12598"/>
          <a:lstStyle/>
          <a:p>
            <a:pPr marL="430213" indent="-320675" algn="r" eaLnBrk="1" hangingPunct="1">
              <a:buClrTx/>
              <a:buSzPct val="45000"/>
              <a:buFont typeface="Wingdings 2" pitchFamily="18" charset="2"/>
              <a:buNone/>
              <a:tabLst>
                <a:tab pos="430213" algn="l"/>
                <a:tab pos="534988" algn="l"/>
                <a:tab pos="984250" algn="l"/>
                <a:tab pos="1433513" algn="l"/>
                <a:tab pos="1882775" algn="l"/>
                <a:tab pos="2332038" algn="l"/>
                <a:tab pos="2781300" algn="l"/>
                <a:tab pos="3230563" algn="l"/>
                <a:tab pos="3679825" algn="l"/>
                <a:tab pos="4129088" algn="l"/>
                <a:tab pos="4578350" algn="l"/>
                <a:tab pos="5027613" algn="l"/>
                <a:tab pos="5476875" algn="l"/>
                <a:tab pos="5926138" algn="l"/>
                <a:tab pos="6375400" algn="l"/>
                <a:tab pos="6824663" algn="l"/>
                <a:tab pos="7273925" algn="l"/>
                <a:tab pos="7723188" algn="l"/>
                <a:tab pos="8172450" algn="l"/>
                <a:tab pos="8621713" algn="l"/>
                <a:tab pos="9070975" algn="l"/>
              </a:tabLst>
            </a:pPr>
            <a:r>
              <a:rPr lang="en-US" altLang="ru-RU" sz="2800" smtClean="0">
                <a:latin typeface="Segoe Script" pitchFamily="34" charset="0"/>
              </a:rPr>
              <a:t> </a:t>
            </a:r>
            <a:r>
              <a:rPr lang="en-US" altLang="ru-RU" sz="2800" b="1" smtClean="0">
                <a:solidFill>
                  <a:srgbClr val="0070C0"/>
                </a:solidFill>
                <a:latin typeface="Segoe Script" pitchFamily="34" charset="0"/>
              </a:rPr>
              <a:t>Егор Филиппов  </a:t>
            </a:r>
          </a:p>
          <a:p>
            <a:pPr marL="430213" indent="-320675" algn="r" eaLnBrk="1" hangingPunct="1">
              <a:buClrTx/>
              <a:buSzPct val="45000"/>
              <a:buFont typeface="Wingdings 2" pitchFamily="18" charset="2"/>
              <a:buNone/>
              <a:tabLst>
                <a:tab pos="430213" algn="l"/>
                <a:tab pos="534988" algn="l"/>
                <a:tab pos="984250" algn="l"/>
                <a:tab pos="1433513" algn="l"/>
                <a:tab pos="1882775" algn="l"/>
                <a:tab pos="2332038" algn="l"/>
                <a:tab pos="2781300" algn="l"/>
                <a:tab pos="3230563" algn="l"/>
                <a:tab pos="3679825" algn="l"/>
                <a:tab pos="4129088" algn="l"/>
                <a:tab pos="4578350" algn="l"/>
                <a:tab pos="5027613" algn="l"/>
                <a:tab pos="5476875" algn="l"/>
                <a:tab pos="5926138" algn="l"/>
                <a:tab pos="6375400" algn="l"/>
                <a:tab pos="6824663" algn="l"/>
                <a:tab pos="7273925" algn="l"/>
                <a:tab pos="7723188" algn="l"/>
                <a:tab pos="8172450" algn="l"/>
                <a:tab pos="8621713" algn="l"/>
                <a:tab pos="9070975" algn="l"/>
              </a:tabLst>
            </a:pPr>
            <a:r>
              <a:rPr lang="en-US" altLang="ru-RU" sz="2800" b="1" smtClean="0">
                <a:solidFill>
                  <a:srgbClr val="0070C0"/>
                </a:solidFill>
                <a:latin typeface="Segoe Script" pitchFamily="34" charset="0"/>
              </a:rPr>
              <a:t>4 класс “А”</a:t>
            </a:r>
          </a:p>
          <a:p>
            <a:pPr marL="430213" indent="-320675" algn="r" eaLnBrk="1" hangingPunct="1">
              <a:buClrTx/>
              <a:buSzPct val="45000"/>
              <a:buFont typeface="Wingdings 2" pitchFamily="18" charset="2"/>
              <a:buNone/>
              <a:tabLst>
                <a:tab pos="430213" algn="l"/>
                <a:tab pos="534988" algn="l"/>
                <a:tab pos="984250" algn="l"/>
                <a:tab pos="1433513" algn="l"/>
                <a:tab pos="1882775" algn="l"/>
                <a:tab pos="2332038" algn="l"/>
                <a:tab pos="2781300" algn="l"/>
                <a:tab pos="3230563" algn="l"/>
                <a:tab pos="3679825" algn="l"/>
                <a:tab pos="4129088" algn="l"/>
                <a:tab pos="4578350" algn="l"/>
                <a:tab pos="5027613" algn="l"/>
                <a:tab pos="5476875" algn="l"/>
                <a:tab pos="5926138" algn="l"/>
                <a:tab pos="6375400" algn="l"/>
                <a:tab pos="6824663" algn="l"/>
                <a:tab pos="7273925" algn="l"/>
                <a:tab pos="7723188" algn="l"/>
                <a:tab pos="8172450" algn="l"/>
                <a:tab pos="8621713" algn="l"/>
                <a:tab pos="9070975" algn="l"/>
              </a:tabLst>
            </a:pPr>
            <a:r>
              <a:rPr lang="en-US" altLang="ru-RU" sz="2800" b="1" smtClean="0">
                <a:solidFill>
                  <a:srgbClr val="0070C0"/>
                </a:solidFill>
                <a:latin typeface="Segoe Script" pitchFamily="34" charset="0"/>
              </a:rPr>
              <a:t>школа № 807</a:t>
            </a:r>
          </a:p>
        </p:txBody>
      </p:sp>
      <p:pic>
        <p:nvPicPr>
          <p:cNvPr id="3076" name="Picture 4" descr="C:\Users\mshashko\Desktop\Мои документы\ФОТКИ\МОЕ\DSC0074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6263" y="3203575"/>
            <a:ext cx="511175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С Чего Начинается Род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08525" y="-9731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  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287338" y="300038"/>
            <a:ext cx="9577387" cy="6540500"/>
          </a:xfrm>
        </p:spPr>
        <p:txBody>
          <a:bodyPr tIns="15118">
            <a:normAutofit/>
          </a:bodyPr>
          <a:lstStyle/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400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Московский педагогический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государственный университет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им. В.И. Ленина</a:t>
            </a: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Московский государственный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институт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международных отношений</a:t>
            </a: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dirty="0" smtClean="0"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dirty="0" smtClean="0">
              <a:solidFill>
                <a:srgbClr val="CC3300"/>
              </a:solidFill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en-US" sz="2300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en-US" sz="2300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988" y="2268538"/>
            <a:ext cx="4127500" cy="3743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9950" y="3851275"/>
            <a:ext cx="5197475" cy="345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  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287338" y="300038"/>
            <a:ext cx="9577387" cy="6540500"/>
          </a:xfrm>
        </p:spPr>
        <p:txBody>
          <a:bodyPr tIns="15118">
            <a:normAutofit/>
          </a:bodyPr>
          <a:lstStyle/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300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2300" b="1" dirty="0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ru-RU" sz="1800" b="1" dirty="0" smtClean="0">
              <a:solidFill>
                <a:srgbClr val="CC33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Фармацевтический факультет Московской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медицинской академии И.М.Сеченова.</a:t>
            </a: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b="1" dirty="0" smtClean="0"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b="1" dirty="0" smtClean="0"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b="1" dirty="0" smtClean="0"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Гуманитарно-Экологический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институт</a:t>
            </a: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dirty="0" smtClean="0"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dirty="0" smtClean="0">
              <a:solidFill>
                <a:srgbClr val="CC3300"/>
              </a:solidFill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en-US" sz="2300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en-US" sz="2300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463" y="2051050"/>
            <a:ext cx="4248150" cy="4394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9950" y="3455988"/>
            <a:ext cx="5114925" cy="392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539750"/>
            <a:ext cx="9215438" cy="6540500"/>
          </a:xfrm>
        </p:spPr>
        <p:txBody>
          <a:bodyPr tIns="12598"/>
          <a:lstStyle/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4800" b="1" smtClean="0">
                <a:solidFill>
                  <a:srgbClr val="C00000"/>
                </a:solidFill>
                <a:latin typeface="Segoe Script" pitchFamily="34" charset="0"/>
              </a:rPr>
              <a:t>Учреждения культуры </a:t>
            </a:r>
            <a:r>
              <a:rPr lang="ru-RU" altLang="ru-RU" sz="4800" b="1" smtClean="0">
                <a:solidFill>
                  <a:srgbClr val="C00000"/>
                </a:solidFill>
                <a:latin typeface="Segoe Script" pitchFamily="34" charset="0"/>
              </a:rPr>
              <a:t>Тропарёво-Никулино</a:t>
            </a:r>
            <a:endParaRPr lang="ru-RU" altLang="ru-RU" sz="48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«Театр на Юго-Западе»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400" b="1" smtClean="0">
              <a:solidFill>
                <a:srgbClr val="C000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Театр Владимира Назарова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в Олимпийской деревне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1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smtClean="0"/>
              <a:t>  </a:t>
            </a: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338" y="2700338"/>
            <a:ext cx="4465637" cy="3887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163" y="3995738"/>
            <a:ext cx="4500562" cy="3313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idx="1"/>
          </p:nvPr>
        </p:nvSpPr>
        <p:spPr>
          <a:xfrm>
            <a:off x="719138" y="466725"/>
            <a:ext cx="9215437" cy="6540500"/>
          </a:xfrm>
        </p:spPr>
        <p:txBody>
          <a:bodyPr tIns="12598"/>
          <a:lstStyle/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800" b="1" smtClean="0">
              <a:solidFill>
                <a:srgbClr val="C000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Центр детского творчества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«Созвездие»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Музей обороны Москвы</a:t>
            </a:r>
            <a:endParaRPr lang="en-US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smtClean="0"/>
              <a:t>  </a:t>
            </a: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0363" y="2339975"/>
            <a:ext cx="4392612" cy="3240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40313" y="3563938"/>
            <a:ext cx="4679950" cy="2808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idx="1"/>
          </p:nvPr>
        </p:nvSpPr>
        <p:spPr>
          <a:xfrm>
            <a:off x="720725" y="479425"/>
            <a:ext cx="9215438" cy="6540500"/>
          </a:xfrm>
        </p:spPr>
        <p:txBody>
          <a:bodyPr tIns="12598"/>
          <a:lstStyle/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800" b="1" smtClean="0">
              <a:solidFill>
                <a:srgbClr val="C00000"/>
              </a:solidFill>
              <a:latin typeface="Segoe Script" pitchFamily="34" charset="0"/>
            </a:endParaRPr>
          </a:p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История названия улиц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Проспект Вернадского: назван в честь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ученого Владимира Ивановича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Вернадского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Улица Покрышкина: названа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в честь военного летчика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Алекса́ндра Ива́новича Покры́шкина</a:t>
            </a:r>
            <a:r>
              <a:rPr lang="en-US" altLang="ru-RU" sz="24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125" y="3319463"/>
            <a:ext cx="3240088" cy="3889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72113" y="4427538"/>
            <a:ext cx="3960812" cy="296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720725" y="479425"/>
            <a:ext cx="9215438" cy="6540500"/>
          </a:xfrm>
        </p:spPr>
        <p:txBody>
          <a:bodyPr tIns="12598">
            <a:normAutofit/>
          </a:bodyPr>
          <a:lstStyle/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b="1" dirty="0" smtClean="0">
              <a:solidFill>
                <a:srgbClr val="C000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Улица Анохина: названа в честь врача </a:t>
            </a: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Петра Кузьмича Анохина</a:t>
            </a: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400" b="1" dirty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                                        Улица </a:t>
            </a:r>
            <a:r>
              <a:rPr lang="ru-RU" sz="2400" b="1" dirty="0" err="1" smtClean="0">
                <a:solidFill>
                  <a:srgbClr val="FF6600"/>
                </a:solidFill>
                <a:latin typeface="Segoe Script" pitchFamily="34" charset="0"/>
              </a:rPr>
              <a:t>Коштоянца</a:t>
            </a: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: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Названа   в честь армянского  ученого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врача физиолога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err="1" smtClean="0">
                <a:solidFill>
                  <a:srgbClr val="FF6600"/>
                </a:solidFill>
                <a:latin typeface="Segoe Script" pitchFamily="34" charset="0"/>
              </a:rPr>
              <a:t>Хачатура</a:t>
            </a: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2400" b="1" dirty="0" err="1" smtClean="0">
                <a:solidFill>
                  <a:srgbClr val="FF6600"/>
                </a:solidFill>
                <a:latin typeface="Segoe Script" pitchFamily="34" charset="0"/>
              </a:rPr>
              <a:t>Седраковича</a:t>
            </a: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2400" b="1" dirty="0" err="1" smtClean="0">
                <a:solidFill>
                  <a:srgbClr val="FF6600"/>
                </a:solidFill>
                <a:latin typeface="Segoe Script" pitchFamily="34" charset="0"/>
              </a:rPr>
              <a:t>Коштоянца</a:t>
            </a:r>
            <a:endParaRPr lang="ru-RU" sz="24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000" dirty="0" smtClean="0"/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000" dirty="0" smtClean="0"/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000" dirty="0" smtClean="0"/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2000" dirty="0"/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8425" y="2987675"/>
            <a:ext cx="3006725" cy="4543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92838" y="4140200"/>
            <a:ext cx="3101975" cy="3271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720725" y="479425"/>
            <a:ext cx="9215438" cy="6540500"/>
          </a:xfrm>
        </p:spPr>
        <p:txBody>
          <a:bodyPr tIns="12598">
            <a:normAutofit/>
          </a:bodyPr>
          <a:lstStyle/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b="1" dirty="0" smtClean="0">
              <a:solidFill>
                <a:srgbClr val="C00000"/>
              </a:solidFill>
              <a:latin typeface="Segoe Script" pitchFamily="34" charset="0"/>
            </a:endParaRPr>
          </a:p>
          <a:p>
            <a:pPr marL="302383" indent="-302383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Улица 26-ти Бакинских Комиссаров:</a:t>
            </a:r>
          </a:p>
          <a:p>
            <a:pPr marL="302383" indent="-302383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Названа в сентябре 1968 года в честь руководителей борьбы трудящихся  Азербайджана за Советскую власть в 1917—1918 гг. — двадцати шести Бакинских комиссаров</a:t>
            </a: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0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ru-RU" sz="2000" dirty="0" smtClean="0"/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000" dirty="0" smtClean="0"/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000" dirty="0" smtClean="0"/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2000" dirty="0"/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3384550" y="2124075"/>
            <a:ext cx="3600450" cy="4968875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lIns="0" tIns="15118" rIns="0" bIns="0" anchor="ctr" anchorCtr="1"/>
          <a:lstStyle/>
          <a:p>
            <a:pPr algn="ctr">
              <a:buClrTx/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>
                <a:solidFill>
                  <a:srgbClr val="FFFFFF"/>
                </a:solidFill>
                <a:ea typeface="msmincho" charset="0"/>
                <a:cs typeface="msmincho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algn="ctr"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4400" b="1" smtClean="0">
                <a:solidFill>
                  <a:srgbClr val="CC3300"/>
                </a:solidFill>
                <a:latin typeface="Segoe Script" pitchFamily="34" charset="0"/>
              </a:rPr>
              <a:t>Тропар</a:t>
            </a: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ё</a:t>
            </a:r>
            <a:r>
              <a:rPr lang="en-US" altLang="ru-RU" sz="4400" b="1" smtClean="0">
                <a:solidFill>
                  <a:srgbClr val="CC3300"/>
                </a:solidFill>
                <a:latin typeface="Segoe Script" pitchFamily="34" charset="0"/>
              </a:rPr>
              <a:t>во Никулино – интересные факты.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1439863"/>
            <a:ext cx="8772525" cy="5461000"/>
          </a:xfrm>
        </p:spPr>
        <p:txBody>
          <a:bodyPr tIns="12598"/>
          <a:lstStyle/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С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ъемки 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фильма «Ирония судьбы или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с легким паром» проходили у домов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113 — 125 по проспекту Вернадского.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В фильме показан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о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много 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панорам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района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en-US" altLang="ru-RU" sz="1800" b="1" smtClean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9138" y="4067175"/>
            <a:ext cx="4826000" cy="3384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461" name="Picture 8" descr="Дом кино: известные здания в фильме «Ирония судьбы, или С легким паром!»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53200" y="1466850"/>
            <a:ext cx="3348038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Дом кино: известные здания в фильме «Ирония судьбы, или С легким паром!»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97525" y="4067175"/>
            <a:ext cx="433863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328613"/>
          </a:xfrm>
        </p:spPr>
        <p:txBody>
          <a:bodyPr tIns="35276"/>
          <a:lstStyle/>
          <a:p>
            <a:pPr algn="ctr"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en-US" altLang="ru-RU" sz="4400" b="1" smtClean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466725"/>
            <a:ext cx="8772525" cy="6434138"/>
          </a:xfrm>
        </p:spPr>
        <p:txBody>
          <a:bodyPr tIns="12598">
            <a:normAutofit/>
          </a:bodyPr>
          <a:lstStyle/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Известный фильм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«Вам и не снилось»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также снимался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в нашем районе.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На кадрах фильма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err="1" smtClean="0">
                <a:solidFill>
                  <a:srgbClr val="FF6600"/>
                </a:solidFill>
                <a:latin typeface="Segoe Script" pitchFamily="34" charset="0"/>
              </a:rPr>
              <a:t>универмаг«Тропарёво</a:t>
            </a: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»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рядом с метро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«Юго-западная</a:t>
            </a:r>
            <a:r>
              <a:rPr lang="ru-RU" sz="1800" b="1" dirty="0" smtClean="0">
                <a:solidFill>
                  <a:srgbClr val="FF6600"/>
                </a:solidFill>
                <a:latin typeface="Segoe Script" pitchFamily="34" charset="0"/>
              </a:rPr>
              <a:t>»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2400" b="1" dirty="0">
                <a:solidFill>
                  <a:srgbClr val="FF6600"/>
                </a:solidFill>
                <a:latin typeface="Segoe Script" pitchFamily="34" charset="0"/>
              </a:rPr>
              <a:t>П</a:t>
            </a: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рогимназия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 1723, дом 156 по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Ленинскому проспекту,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универмаг «Польская мода»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1800" b="1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900" y="395288"/>
            <a:ext cx="4103688" cy="3549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32475" y="3944938"/>
            <a:ext cx="4103688" cy="2949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328613"/>
          </a:xfrm>
        </p:spPr>
        <p:txBody>
          <a:bodyPr tIns="35276"/>
          <a:lstStyle/>
          <a:p>
            <a:pPr algn="ctr"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en-US" altLang="ru-RU" sz="4400" b="1" smtClean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466725"/>
            <a:ext cx="8772525" cy="6434138"/>
          </a:xfrm>
        </p:spPr>
        <p:txBody>
          <a:bodyPr tIns="12598">
            <a:normAutofit/>
          </a:bodyPr>
          <a:lstStyle/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Известный пародист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Максим Галкин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в 1993 году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окончил 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московскую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гимназию на 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err="1" smtClean="0">
                <a:solidFill>
                  <a:srgbClr val="FF6600"/>
                </a:solidFill>
                <a:latin typeface="Segoe Script" pitchFamily="34" charset="0"/>
              </a:rPr>
              <a:t>Юго-Западе</a:t>
            </a: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 № 1543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8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1800" b="1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21508" name="Рисунок 9" descr="File:Максим Галки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1800" y="466725"/>
            <a:ext cx="44640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Гимназия №1543. Утро.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11750" y="4140200"/>
            <a:ext cx="41719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049338"/>
          </a:xfrm>
        </p:spPr>
        <p:txBody>
          <a:bodyPr/>
          <a:lstStyle/>
          <a:p>
            <a:pPr algn="ctr" eaLnBrk="1" hangingPunct="1">
              <a:lnSpc>
                <a:spcPct val="102000"/>
              </a:lnSpc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b="1" smtClean="0">
                <a:solidFill>
                  <a:srgbClr val="CC3300"/>
                </a:solidFill>
                <a:latin typeface="Segoe Script" pitchFamily="34" charset="0"/>
              </a:rPr>
              <a:t>План презентации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792163" y="1474788"/>
            <a:ext cx="9001125" cy="5400675"/>
          </a:xfrm>
        </p:spPr>
        <p:txBody>
          <a:bodyPr tIns="0"/>
          <a:lstStyle/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1. Малая Родина — что это такое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.</a:t>
            </a:r>
            <a:endParaRPr lang="en-US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2. 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Район </a:t>
            </a: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Тропар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ё</a:t>
            </a: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во-Никулино. </a:t>
            </a:r>
            <a:endParaRPr lang="ru-RU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Герб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  и </a:t>
            </a: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 Флаг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.</a:t>
            </a: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3. Исторические факты о районе.</a:t>
            </a: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4. 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История названия улиц.</a:t>
            </a: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lnSpc>
                <a:spcPct val="102000"/>
              </a:lnSpc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800" b="1" smtClean="0">
                <a:solidFill>
                  <a:srgbClr val="FF6600"/>
                </a:solidFill>
                <a:latin typeface="Segoe Script" pitchFamily="34" charset="0"/>
              </a:rPr>
              <a:t>5. Интересные факты</a:t>
            </a:r>
            <a:r>
              <a:rPr lang="ru-RU" altLang="ru-RU" sz="2800" b="1" smtClean="0">
                <a:solidFill>
                  <a:srgbClr val="FF6600"/>
                </a:solidFill>
                <a:latin typeface="Segoe Script" pitchFamily="34" charset="0"/>
              </a:rPr>
              <a:t>.</a:t>
            </a:r>
            <a:endParaRPr lang="en-US" altLang="ru-RU" sz="2800" b="1" smtClean="0">
              <a:solidFill>
                <a:srgbClr val="FF66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328613"/>
          </a:xfrm>
        </p:spPr>
        <p:txBody>
          <a:bodyPr tIns="35276"/>
          <a:lstStyle/>
          <a:p>
            <a:pPr algn="ctr"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en-US" altLang="ru-RU" sz="4400" b="1" smtClean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466725"/>
            <a:ext cx="8772525" cy="6434138"/>
          </a:xfrm>
        </p:spPr>
        <p:txBody>
          <a:bodyPr tIns="12598">
            <a:normAutofit/>
          </a:bodyPr>
          <a:lstStyle/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И еще один очень известный фильм «Курьер»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также имеет отношение к нашему району.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Фёдор Дунаевский и Анастасией </a:t>
            </a:r>
            <a:r>
              <a:rPr lang="ru-RU" sz="2000" b="1" dirty="0" err="1" smtClean="0">
                <a:solidFill>
                  <a:srgbClr val="FF6600"/>
                </a:solidFill>
                <a:latin typeface="Segoe Script" pitchFamily="34" charset="0"/>
              </a:rPr>
              <a:t>Немоляева</a:t>
            </a: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, которые 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сыграли главные роли в фильме Карена Шахназарова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 "Курьер”, учились в одном классе  в  школе № 875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6600"/>
                </a:solidFill>
                <a:latin typeface="Segoe Script" pitchFamily="34" charset="0"/>
              </a:rPr>
              <a:t>(соседняя с нами школа)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3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6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6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6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1800" b="1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03688" y="3132138"/>
            <a:ext cx="5776912" cy="3671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2533" name="Picture 2" descr="http://photos.wikimapia.org/p/00/02/24/48/57_full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0363" y="3851275"/>
            <a:ext cx="4535487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328613"/>
          </a:xfrm>
        </p:spPr>
        <p:txBody>
          <a:bodyPr tIns="35276"/>
          <a:lstStyle/>
          <a:p>
            <a:pPr algn="ctr"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en-US" altLang="ru-RU" sz="4400" b="1" smtClean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107950"/>
            <a:ext cx="8772525" cy="6792913"/>
          </a:xfrm>
        </p:spPr>
        <p:txBody>
          <a:bodyPr tIns="12598">
            <a:normAutofit/>
          </a:bodyPr>
          <a:lstStyle/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rgbClr val="FF6600"/>
                </a:solidFill>
                <a:latin typeface="Segoe Script" pitchFamily="34" charset="0"/>
              </a:rPr>
              <a:t>   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3200" b="1" dirty="0" err="1">
                <a:solidFill>
                  <a:srgbClr val="FF6600"/>
                </a:solidFill>
                <a:latin typeface="Segoe Script" pitchFamily="34" charset="0"/>
              </a:rPr>
              <a:t>О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чень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важно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знать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как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можно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больше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о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месте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, в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котором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ты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жив</a:t>
            </a:r>
            <a:r>
              <a:rPr lang="ru-RU" sz="3200" b="1" dirty="0" smtClean="0">
                <a:solidFill>
                  <a:srgbClr val="FF6600"/>
                </a:solidFill>
                <a:latin typeface="Segoe Script" pitchFamily="34" charset="0"/>
              </a:rPr>
              <a:t>ё</a:t>
            </a:r>
            <a:r>
              <a:rPr lang="en-US" sz="3200" b="1" dirty="0" err="1" smtClean="0">
                <a:solidFill>
                  <a:srgbClr val="FF6600"/>
                </a:solidFill>
                <a:latin typeface="Segoe Script" pitchFamily="34" charset="0"/>
              </a:rPr>
              <a:t>шь</a:t>
            </a:r>
            <a:r>
              <a:rPr lang="en-US" sz="3200" b="1" dirty="0" smtClean="0">
                <a:solidFill>
                  <a:srgbClr val="FF6600"/>
                </a:solidFill>
                <a:latin typeface="Segoe Script" pitchFamily="34" charset="0"/>
              </a:rPr>
              <a:t>.  </a:t>
            </a:r>
            <a:endParaRPr lang="ru-RU" sz="32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1800" b="1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900" y="1692275"/>
            <a:ext cx="9720263" cy="2147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7" name="Picture 4" descr="http://i906.photobucket.com/albums/ac269/drrss/mos_jul_3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4463" y="3203575"/>
            <a:ext cx="374173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http://vc.gdeetotdom.ru/picmen/320x240_dir2/1379089146/15067588.frb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95625" y="3203575"/>
            <a:ext cx="396081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http://docent.msk.ru/lj/mirax-park/miraxpark-pano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4463" y="5508625"/>
            <a:ext cx="9720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0" descr="http://mosday.ru/photos/241_11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53200" y="3203575"/>
            <a:ext cx="3306763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328613"/>
          </a:xfrm>
        </p:spPr>
        <p:txBody>
          <a:bodyPr tIns="35276"/>
          <a:lstStyle/>
          <a:p>
            <a:pPr algn="ctr"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400" b="1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en-US" altLang="ru-RU" sz="4400" b="1" smtClean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466725"/>
            <a:ext cx="8772525" cy="6434138"/>
          </a:xfrm>
        </p:spPr>
        <p:txBody>
          <a:bodyPr tIns="12598">
            <a:normAutofit/>
          </a:bodyPr>
          <a:lstStyle/>
          <a:p>
            <a:pPr marL="302383" indent="-302383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FF6600"/>
                </a:solidFill>
                <a:latin typeface="Segoe Script" pitchFamily="34" charset="0"/>
              </a:rPr>
              <a:t>   </a:t>
            </a:r>
          </a:p>
          <a:p>
            <a:pPr marL="302383" indent="-302383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FF6600"/>
                </a:solidFill>
                <a:latin typeface="Segoe Script" pitchFamily="34" charset="0"/>
              </a:rPr>
              <a:t>СПАСИБО ЗА ВНИМАНИЕ!</a:t>
            </a: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6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6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6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b="1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en-US" sz="1800" b="1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24580" name="Picture 2" descr="Тематическо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71663" y="2339975"/>
            <a:ext cx="633730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76225"/>
            <a:ext cx="8609012" cy="1168400"/>
          </a:xfrm>
        </p:spPr>
        <p:txBody>
          <a:bodyPr tIns="35276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dirty="0" smtClean="0">
                <a:solidFill>
                  <a:srgbClr val="C00000"/>
                </a:solidFill>
                <a:latin typeface="Segoe Script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Segoe Script" pitchFamily="34" charset="0"/>
              </a:rPr>
            </a:br>
            <a:r>
              <a:rPr lang="en-US" sz="4900" b="1" dirty="0" smtClean="0">
                <a:solidFill>
                  <a:srgbClr val="C00000"/>
                </a:solidFill>
                <a:latin typeface="Segoe Script" pitchFamily="34" charset="0"/>
              </a:rPr>
              <a:t>МАЛАЯ </a:t>
            </a:r>
            <a:r>
              <a:rPr lang="en-US" sz="4900" b="1" dirty="0">
                <a:solidFill>
                  <a:srgbClr val="C00000"/>
                </a:solidFill>
                <a:latin typeface="Segoe Script" pitchFamily="34" charset="0"/>
              </a:rPr>
              <a:t>РОДИНА — ЧТО ЭТО ТАКОЕ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1439863"/>
            <a:ext cx="8772525" cy="5461000"/>
          </a:xfrm>
        </p:spPr>
        <p:txBody>
          <a:bodyPr tIns="11519"/>
          <a:lstStyle/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00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для меня моя малая родина – это мой район – ТРОПАРЕВО-НИКУЛИНО.  </a:t>
            </a:r>
          </a:p>
          <a:p>
            <a:pPr indent="-339725" algn="just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mtClean="0"/>
          </a:p>
          <a:p>
            <a:pPr indent="-339725" algn="just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mtClean="0"/>
          </a:p>
          <a:p>
            <a:pPr indent="-339725" algn="just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mtClean="0"/>
          </a:p>
          <a:p>
            <a:pPr indent="-339725" algn="just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mtClean="0"/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900" y="2195513"/>
            <a:ext cx="6724650" cy="2366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125" name="Picture 6" descr="http://trop-nikul.zao.mos.ru/upload/medialibrary/dd2/attach.asp-a_noc9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6263" y="4140200"/>
            <a:ext cx="56165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8" descr="http://mosday.ru/photos/74_8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32475" y="2484438"/>
            <a:ext cx="395605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0" descr="http://dic.academic.ru/pictures/wiki/files/77/Moscow-tropar-nikulino-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08513" y="4932363"/>
            <a:ext cx="5334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395288"/>
            <a:ext cx="8609012" cy="1512887"/>
          </a:xfrm>
        </p:spPr>
        <p:txBody>
          <a:bodyPr/>
          <a:lstStyle/>
          <a:p>
            <a:pPr algn="ctr" eaLnBrk="1" hangingPunct="1">
              <a:lnSpc>
                <a:spcPct val="102000"/>
              </a:lnSpc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4000" b="1" smtClean="0">
                <a:solidFill>
                  <a:srgbClr val="CC3300"/>
                </a:solidFill>
                <a:latin typeface="Segoe Script" pitchFamily="34" charset="0"/>
              </a:rPr>
              <a:t>Муниципальное образование Тропар</a:t>
            </a:r>
            <a:r>
              <a:rPr lang="ru-RU" altLang="ru-RU" sz="4000" b="1" smtClean="0">
                <a:solidFill>
                  <a:srgbClr val="CC3300"/>
                </a:solidFill>
                <a:latin typeface="Segoe Script" pitchFamily="34" charset="0"/>
              </a:rPr>
              <a:t>ё</a:t>
            </a:r>
            <a:r>
              <a:rPr lang="en-US" altLang="ru-RU" sz="4000" b="1" smtClean="0">
                <a:solidFill>
                  <a:srgbClr val="CC3300"/>
                </a:solidFill>
                <a:latin typeface="Segoe Script" pitchFamily="34" charset="0"/>
              </a:rPr>
              <a:t>во-Никулино. </a:t>
            </a:r>
            <a:r>
              <a:rPr lang="ru-RU" altLang="ru-RU" sz="4000" b="1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en-US" altLang="ru-RU" sz="4000" b="1" smtClean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1963738"/>
            <a:ext cx="8772525" cy="4937125"/>
          </a:xfrm>
        </p:spPr>
        <p:txBody>
          <a:bodyPr tIns="12598"/>
          <a:lstStyle/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/>
          </a:p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000" b="1" i="1" u="sng" smtClean="0"/>
              <a:t> </a:t>
            </a:r>
            <a:r>
              <a:rPr lang="ru-RU" altLang="ru-RU" sz="2800" b="1" i="1" u="sng" smtClean="0">
                <a:solidFill>
                  <a:srgbClr val="FF6600"/>
                </a:solidFill>
                <a:latin typeface="Segoe Script" pitchFamily="34" charset="0"/>
              </a:rPr>
              <a:t>В</a:t>
            </a:r>
            <a:r>
              <a:rPr lang="en-US" altLang="ru-RU" sz="2800" b="1" i="1" u="sng" smtClean="0">
                <a:solidFill>
                  <a:srgbClr val="FF6600"/>
                </a:solidFill>
                <a:latin typeface="Segoe Script" pitchFamily="34" charset="0"/>
              </a:rPr>
              <a:t>от он – наш район на карте Москвы</a:t>
            </a:r>
            <a:r>
              <a:rPr lang="ru-RU" altLang="ru-RU" sz="2800" b="1" i="1" u="sng" smtClean="0">
                <a:solidFill>
                  <a:srgbClr val="FF6600"/>
                </a:solidFill>
                <a:latin typeface="Segoe Script" pitchFamily="34" charset="0"/>
              </a:rPr>
              <a:t>.</a:t>
            </a:r>
            <a:endParaRPr lang="en-US" altLang="ru-RU" sz="2800" b="1" i="1" u="sng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800" b="1" smtClean="0"/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39863" y="2163763"/>
            <a:ext cx="3600450" cy="4000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16575" y="2195513"/>
            <a:ext cx="3717925" cy="392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361950"/>
            <a:ext cx="8618537" cy="107791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      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idx="1"/>
          </p:nvPr>
        </p:nvSpPr>
        <p:spPr>
          <a:xfrm>
            <a:off x="360363" y="179388"/>
            <a:ext cx="9578975" cy="8104187"/>
          </a:xfrm>
        </p:spPr>
        <p:txBody>
          <a:bodyPr tIns="16559"/>
          <a:lstStyle/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3200" b="1" smtClean="0">
                <a:solidFill>
                  <a:srgbClr val="CC3300"/>
                </a:solidFill>
                <a:latin typeface="Segoe Script" pitchFamily="34" charset="0"/>
              </a:rPr>
              <a:t>Г</a:t>
            </a:r>
            <a:r>
              <a:rPr lang="en-US" altLang="ru-RU" sz="3200" b="1" smtClean="0">
                <a:solidFill>
                  <a:srgbClr val="CC3300"/>
                </a:solidFill>
                <a:latin typeface="Segoe Script" pitchFamily="34" charset="0"/>
              </a:rPr>
              <a:t>ерб и флаг</a:t>
            </a:r>
            <a:r>
              <a:rPr lang="ru-RU" altLang="ru-RU" sz="3200" b="1" smtClean="0">
                <a:solidFill>
                  <a:srgbClr val="CC3300"/>
                </a:solidFill>
                <a:latin typeface="Segoe Script" pitchFamily="34" charset="0"/>
              </a:rPr>
              <a:t> Тропарёво - Никулино</a:t>
            </a:r>
          </a:p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000" b="1" smtClean="0">
              <a:solidFill>
                <a:srgbClr val="CC33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В щите, расположенные крестообразно,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пламенеющий меч Архангела Михаила 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и серебряный восточный меч, сопровождаемые: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сверху - серебряным православным крестом,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а снизу - серебряным головным убором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ордынской ханши</a:t>
            </a:r>
            <a:endParaRPr lang="en-US" altLang="ru-RU" sz="1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18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600" smtClean="0"/>
          </a:p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altLang="ru-RU" sz="2600" smtClean="0"/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0363" y="2195513"/>
            <a:ext cx="4032250" cy="4032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51363" y="3148013"/>
            <a:ext cx="5403850" cy="3024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102000"/>
              </a:lnSpc>
              <a:spcAft>
                <a:spcPts val="0"/>
              </a:spcAft>
              <a:tabLst>
                <a:tab pos="0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b="1" dirty="0" smtClean="0">
                <a:solidFill>
                  <a:srgbClr val="CC3300"/>
                </a:solidFill>
                <a:latin typeface="Segoe Script" pitchFamily="34" charset="0"/>
              </a:rPr>
              <a:t>Исторические факты о районе</a:t>
            </a:r>
            <a:endParaRPr lang="en-US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idx="1"/>
          </p:nvPr>
        </p:nvSpPr>
        <p:spPr>
          <a:xfrm>
            <a:off x="215900" y="1547813"/>
            <a:ext cx="9648825" cy="5832475"/>
          </a:xfrm>
        </p:spPr>
        <p:txBody>
          <a:bodyPr tIns="10079"/>
          <a:lstStyle/>
          <a:p>
            <a:pPr indent="-339725" algn="just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/>
          </a:p>
          <a:p>
            <a:pPr indent="-339725" algn="just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600" smtClean="0"/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1800" b="1" smtClean="0">
                <a:solidFill>
                  <a:srgbClr val="FF6600"/>
                </a:solidFill>
                <a:latin typeface="Segoe Script" pitchFamily="34" charset="0"/>
              </a:rPr>
              <a:t>Свое название район получил </a:t>
            </a:r>
            <a:endParaRPr lang="ru-RU" altLang="ru-RU" sz="1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1800" b="1" smtClean="0">
                <a:solidFill>
                  <a:srgbClr val="FF6600"/>
                </a:solidFill>
                <a:latin typeface="Segoe Script" pitchFamily="34" charset="0"/>
              </a:rPr>
              <a:t>от двух селений — Никулино и Тропарево</a:t>
            </a:r>
            <a:r>
              <a:rPr lang="en-US" altLang="ru-RU" sz="1700" b="1" smtClean="0">
                <a:solidFill>
                  <a:srgbClr val="FF6600"/>
                </a:solidFill>
                <a:latin typeface="Segoe Script" pitchFamily="34" charset="0"/>
              </a:rPr>
              <a:t>.</a:t>
            </a:r>
            <a:endParaRPr lang="ru-RU" altLang="ru-RU" sz="17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7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Название «Никулино» XIV века произошло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от имени боярина Микулы Вельяминова</a:t>
            </a:r>
            <a:endParaRPr lang="en-US" altLang="ru-RU" sz="18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Название села Тропарёво происходит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от прозвища жившего в конце 16 века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1800" b="1" smtClean="0">
                <a:solidFill>
                  <a:srgbClr val="FF6600"/>
                </a:solidFill>
                <a:latin typeface="Segoe Script" pitchFamily="34" charset="0"/>
              </a:rPr>
              <a:t>боярина Ивана Тропаря</a:t>
            </a:r>
            <a:endParaRPr lang="en-US" altLang="ru-RU" sz="1800" b="1" smtClean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48375" y="3095625"/>
            <a:ext cx="3887788" cy="4140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7" name="Picture 8" descr="im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5900" y="1619250"/>
            <a:ext cx="38877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tabLst>
                <a:tab pos="0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en-US" dirty="0"/>
              <a:t>      </a:t>
            </a:r>
            <a:br>
              <a:rPr lang="en-US" dirty="0"/>
            </a:br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idx="1"/>
          </p:nvPr>
        </p:nvSpPr>
        <p:spPr>
          <a:xfrm>
            <a:off x="741363" y="250825"/>
            <a:ext cx="8772525" cy="6650038"/>
          </a:xfrm>
        </p:spPr>
        <p:txBody>
          <a:bodyPr tIns="16559"/>
          <a:lstStyle/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000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О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дним из градообразующих этапов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в истории Тропарёво-Никулино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стала московская Олимпиада 1980 г. </a:t>
            </a:r>
            <a:endParaRPr lang="ru-RU" altLang="ru-RU" sz="2000" b="1" smtClean="0">
              <a:solidFill>
                <a:srgbClr val="FF6600"/>
              </a:solidFill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Для проведения Игр 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построили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Олимпийскую деревню, где жили 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с</a:t>
            </a: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портсмены во время 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Олимпийских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000" b="1" smtClean="0">
                <a:solidFill>
                  <a:srgbClr val="FF6600"/>
                </a:solidFill>
                <a:latin typeface="Segoe Script" pitchFamily="34" charset="0"/>
              </a:rPr>
              <a:t>Игр. </a:t>
            </a:r>
            <a:r>
              <a:rPr lang="ru-RU" altLang="ru-RU" sz="2000" b="1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en-US" altLang="ru-RU" sz="2000" b="1" smtClean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900" y="3419475"/>
            <a:ext cx="6624638" cy="3597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10" descr="http://argumentua.com/i/olimpiada80_0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85000" y="250825"/>
            <a:ext cx="2755900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  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287338" y="300038"/>
            <a:ext cx="9577387" cy="6540500"/>
          </a:xfrm>
        </p:spPr>
        <p:txBody>
          <a:bodyPr tIns="15118"/>
          <a:lstStyle/>
          <a:p>
            <a:pPr indent="-339725" algn="ct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480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altLang="ru-RU" sz="4800" b="1" smtClean="0">
                <a:solidFill>
                  <a:srgbClr val="CC3300"/>
                </a:solidFill>
                <a:latin typeface="Segoe Script" pitchFamily="34" charset="0"/>
              </a:rPr>
              <a:t>Учебные заведения района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Академия народного хозяйства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и государственной службы при 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Президенте Российской Федерации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400" b="1" smtClean="0"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2400" b="1" smtClean="0"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Военная академия </a:t>
            </a: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400" b="1" smtClean="0">
                <a:solidFill>
                  <a:srgbClr val="FF6600"/>
                </a:solidFill>
                <a:latin typeface="Segoe Script" pitchFamily="34" charset="0"/>
              </a:rPr>
              <a:t>Генерального штаба</a:t>
            </a: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800" smtClean="0">
              <a:latin typeface="Segoe Script" pitchFamily="34" charset="0"/>
            </a:endParaRPr>
          </a:p>
          <a:p>
            <a:pPr indent="-339725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altLang="ru-RU" sz="1800" smtClean="0">
              <a:solidFill>
                <a:srgbClr val="CC3300"/>
              </a:solidFill>
              <a:latin typeface="Segoe Script" pitchFamily="34" charset="0"/>
            </a:endParaRPr>
          </a:p>
          <a:p>
            <a:pPr indent="-339725" algn="r" eaLnBrk="1" hangingPunct="1">
              <a:buClrTx/>
              <a:buFont typeface="Wingdings 2" pitchFamily="18" charset="2"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z="230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338" y="2771775"/>
            <a:ext cx="5040312" cy="2700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84775" y="4437063"/>
            <a:ext cx="4679950" cy="2835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</p:spPr>
        <p:txBody>
          <a:bodyPr tIns="35276"/>
          <a:lstStyle/>
          <a:p>
            <a:pPr eaLnBrk="1" hangingPunct="1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altLang="ru-RU" smtClean="0"/>
              <a:t>    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287338" y="0"/>
            <a:ext cx="9577387" cy="6840538"/>
          </a:xfrm>
        </p:spPr>
        <p:txBody>
          <a:bodyPr tIns="15118">
            <a:normAutofit/>
          </a:bodyPr>
          <a:lstStyle/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300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r>
              <a:rPr lang="ru-RU" sz="2300" b="1" dirty="0" smtClean="0">
                <a:solidFill>
                  <a:srgbClr val="CC3300"/>
                </a:solidFill>
                <a:latin typeface="Segoe Script" pitchFamily="34" charset="0"/>
              </a:rPr>
              <a:t> </a:t>
            </a:r>
            <a:endParaRPr lang="ru-RU" sz="1800" b="1" dirty="0" smtClean="0">
              <a:solidFill>
                <a:srgbClr val="CC33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Московская государственная академия </a:t>
            </a:r>
          </a:p>
          <a:p>
            <a:pPr marL="302383" indent="-302383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тонкой химической технологии </a:t>
            </a: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2400" b="1" dirty="0" smtClean="0">
              <a:solidFill>
                <a:srgbClr val="FF6600"/>
              </a:solidFill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Московский государственный </a:t>
            </a: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университет </a:t>
            </a: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радиотехники, электроники </a:t>
            </a: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ru-RU" sz="2400" b="1" dirty="0" smtClean="0">
                <a:solidFill>
                  <a:srgbClr val="FF6600"/>
                </a:solidFill>
                <a:latin typeface="Segoe Script" pitchFamily="34" charset="0"/>
              </a:rPr>
              <a:t>и автоматики</a:t>
            </a:r>
          </a:p>
          <a:p>
            <a:pPr marL="302383" indent="-341278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endParaRPr lang="ru-RU" sz="1800" dirty="0" smtClean="0">
              <a:solidFill>
                <a:srgbClr val="CC3300"/>
              </a:solidFill>
              <a:latin typeface="Segoe Script" pitchFamily="34" charset="0"/>
            </a:endParaRPr>
          </a:p>
          <a:p>
            <a:pPr marL="302383" indent="-341278" algn="r" eaLnBrk="1" fontAlgn="auto" hangingPunct="1">
              <a:spcAft>
                <a:spcPts val="0"/>
              </a:spcAft>
              <a:buClrTx/>
              <a:buFont typeface="Wingdings 2"/>
              <a:buNone/>
              <a:tabLst>
                <a:tab pos="342865" algn="l"/>
                <a:tab pos="447629" algn="l"/>
                <a:tab pos="896845" algn="l"/>
                <a:tab pos="1346060" algn="l"/>
                <a:tab pos="1795276" algn="l"/>
                <a:tab pos="2244492" algn="l"/>
                <a:tab pos="2693709" algn="l"/>
                <a:tab pos="3142924" algn="l"/>
                <a:tab pos="3592141" algn="l"/>
                <a:tab pos="4041356" algn="l"/>
                <a:tab pos="4490573" algn="l"/>
                <a:tab pos="4939788" algn="l"/>
                <a:tab pos="5389005" algn="l"/>
                <a:tab pos="5838220" algn="l"/>
                <a:tab pos="6287437" algn="l"/>
                <a:tab pos="6736651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  <a:defRPr/>
            </a:pPr>
            <a:r>
              <a:rPr lang="en-US" sz="2300" dirty="0" smtClean="0">
                <a:solidFill>
                  <a:srgbClr val="FF6600"/>
                </a:solidFill>
                <a:latin typeface="Segoe Script" pitchFamily="34" charset="0"/>
              </a:rPr>
              <a:t> </a:t>
            </a:r>
            <a:endParaRPr lang="en-US" sz="2300" dirty="0">
              <a:solidFill>
                <a:srgbClr val="FF6600"/>
              </a:solidFill>
              <a:latin typeface="Segoe Script" pitchFamily="34" charset="0"/>
            </a:endParaRP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900" y="1835150"/>
            <a:ext cx="4392613" cy="3240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40313" y="4140200"/>
            <a:ext cx="4859337" cy="3132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34748</TotalTime>
  <Words>531</Words>
  <Application>Microsoft Office PowerPoint</Application>
  <PresentationFormat>Произвольный</PresentationFormat>
  <Paragraphs>233</Paragraphs>
  <Slides>22</Slides>
  <Notes>22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Times New Roman</vt:lpstr>
      <vt:lpstr>Calibri</vt:lpstr>
      <vt:lpstr>Arial</vt:lpstr>
      <vt:lpstr>Constantia</vt:lpstr>
      <vt:lpstr>Wingdings 2</vt:lpstr>
      <vt:lpstr>DigifaceWide</vt:lpstr>
      <vt:lpstr>Segoe Script</vt:lpstr>
      <vt:lpstr>msmincho</vt:lpstr>
      <vt:lpstr>Поток</vt:lpstr>
      <vt:lpstr>             МОЯ МАЛАЯ РОДИНА - РАЙОН, В КОТОРОМ Я ЖИВУ </vt:lpstr>
      <vt:lpstr>План презентации</vt:lpstr>
      <vt:lpstr> МАЛАЯ РОДИНА — ЧТО ЭТО ТАКОЕ</vt:lpstr>
      <vt:lpstr>Муниципальное образование Тропарёво-Никулино.  </vt:lpstr>
      <vt:lpstr>        </vt:lpstr>
      <vt:lpstr>Исторические факты о районе</vt:lpstr>
      <vt:lpstr>       </vt:lpstr>
      <vt:lpstr>    </vt:lpstr>
      <vt:lpstr>    </vt:lpstr>
      <vt:lpstr>    </vt:lpstr>
      <vt:lpstr>    </vt:lpstr>
      <vt:lpstr>  </vt:lpstr>
      <vt:lpstr>  </vt:lpstr>
      <vt:lpstr>  </vt:lpstr>
      <vt:lpstr>  </vt:lpstr>
      <vt:lpstr>  </vt:lpstr>
      <vt:lpstr>Тропарёво Никулино – интересные факты.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Темно-синий с оранжевым</dc:title>
  <dc:creator>Филипп Филиппов</dc:creator>
  <dc:description>Оранжевый заголовок на темно-синем фоне; оранжевые линии по нижней границе</dc:description>
  <cp:lastModifiedBy>re</cp:lastModifiedBy>
  <cp:revision>82</cp:revision>
  <cp:lastPrinted>1601-01-01T00:00:00Z</cp:lastPrinted>
  <dcterms:created xsi:type="dcterms:W3CDTF">2014-01-08T09:27:33Z</dcterms:created>
  <dcterms:modified xsi:type="dcterms:W3CDTF">2014-03-11T22:43:25Z</dcterms:modified>
</cp:coreProperties>
</file>