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8" r:id="rId3"/>
    <p:sldId id="289" r:id="rId4"/>
    <p:sldId id="271" r:id="rId5"/>
    <p:sldId id="281" r:id="rId6"/>
    <p:sldId id="258" r:id="rId7"/>
    <p:sldId id="275" r:id="rId8"/>
    <p:sldId id="262" r:id="rId9"/>
    <p:sldId id="291" r:id="rId10"/>
    <p:sldId id="286" r:id="rId11"/>
    <p:sldId id="285" r:id="rId12"/>
    <p:sldId id="282" r:id="rId13"/>
    <p:sldId id="266" r:id="rId14"/>
    <p:sldId id="283" r:id="rId15"/>
    <p:sldId id="292" r:id="rId16"/>
    <p:sldId id="294" r:id="rId17"/>
    <p:sldId id="299" r:id="rId18"/>
    <p:sldId id="301" r:id="rId19"/>
    <p:sldId id="295" r:id="rId20"/>
    <p:sldId id="280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2" autoAdjust="0"/>
    <p:restoredTop sz="94660"/>
  </p:normalViewPr>
  <p:slideViewPr>
    <p:cSldViewPr>
      <p:cViewPr varScale="1">
        <p:scale>
          <a:sx n="47" d="100"/>
          <a:sy n="47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B57A80-1988-4A9B-AE6C-8469796F2912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6EC6AC-2F86-4087-A4E1-CDBC4CCF6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0B09-2AFD-4743-ADB8-0B4F92A96DB1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01630-B024-4B94-BBF9-72130852F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A760-0510-44E3-BAD3-FD4587CBFB80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6202-F0BC-4723-9952-C62B010A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4D5D-FAAF-4CA1-A63C-55E07A43194A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0EF5F-FE47-4A3E-9CEA-489785A66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7BB75-C9C6-4A43-BED9-F574B31DF832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3E02E-2ADE-47A4-A3A3-B75770D6E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B3D5-F8BC-45A4-BD11-C43727A901E6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564F3-B1DC-4D12-97D2-6958F97F4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B6001-16A2-4787-8536-61CF19906B69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BD2A-E6FB-4B0E-9282-54C81FDB7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3567-4E82-4512-9ED2-0833B2075593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4405-C035-4F91-866B-B30D45F5E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0090-D118-4D33-8EF6-476F07C35E76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E0717-8A3A-442D-8ABD-D14539111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0D3F-F3B7-424E-B321-B1017E24ABC6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23E3A-6E3F-4174-9A2D-DF6348F94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36AA-23DC-4DF7-B47A-B43C948895D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883BA-ECBB-483D-8799-BD0C6118F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4BEF-3A72-4933-93B0-2DA77CB0586A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7A1E9-2C75-466A-851A-70F37BF4E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2B1299C-D8C8-4653-816E-5282F823E789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57C3826-4D6A-461F-B778-6A7E56F97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7" r:id="rId2"/>
    <p:sldLayoutId id="2147483936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7" r:id="rId9"/>
    <p:sldLayoutId id="2147483933" r:id="rId10"/>
    <p:sldLayoutId id="21474839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2845" y="133165"/>
            <a:ext cx="8805846" cy="79550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–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Кобяйская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имени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Е.Е.Эверстова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1928813"/>
            <a:ext cx="8858250" cy="4786312"/>
          </a:xfrm>
        </p:spPr>
        <p:txBody>
          <a:bodyPr/>
          <a:lstStyle/>
          <a:p>
            <a:pPr marR="0" eaLnBrk="1" hangingPunct="1">
              <a:buFont typeface="Arial" charset="0"/>
              <a:buNone/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 50-летию полета в космос</a:t>
            </a:r>
          </a:p>
          <a:p>
            <a:pPr marR="0" eaLnBrk="1" hangingPunct="1"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Первая женщина-космонавт Валентина Терешкова</a:t>
            </a:r>
          </a:p>
          <a:p>
            <a:pPr marR="0" eaLnBrk="1" hangingPunct="1">
              <a:buFont typeface="Arial" charset="0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buFont typeface="Arial" charset="0"/>
              <a:buNone/>
            </a:pPr>
            <a:endParaRPr lang="ru-RU" sz="1600" b="1" i="1" smtClean="0"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buFont typeface="Arial" charset="0"/>
              <a:buNone/>
            </a:pP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Составитель: Иванова Валентина Николаевна,</a:t>
            </a:r>
          </a:p>
          <a:p>
            <a:pPr marR="0" eaLnBrk="1" hangingPunct="1">
              <a:buFont typeface="Arial" charset="0"/>
              <a:buNone/>
            </a:pP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учительница русского языка и литературы</a:t>
            </a:r>
          </a:p>
          <a:p>
            <a:pPr marR="0" eaLnBrk="1" hangingPunct="1">
              <a:buFont typeface="Arial" charset="0"/>
              <a:buNone/>
            </a:pP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РС (Якутия) Кобяйский улус, с.Кобяй, ул.Егорова 6</a:t>
            </a:r>
          </a:p>
          <a:p>
            <a:pPr marR="0" eaLnBrk="1" hangingPunct="1">
              <a:buFont typeface="Arial" charset="0"/>
              <a:buNone/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Кобяй, 2013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Юрий Гагарин и Валентина Терешкова перед стартом:</a:t>
            </a:r>
          </a:p>
        </p:txBody>
      </p:sp>
      <p:sp>
        <p:nvSpPr>
          <p:cNvPr id="14339" name="Содержимое 3"/>
          <p:cNvSpPr>
            <a:spLocks noGrp="1"/>
          </p:cNvSpPr>
          <p:nvPr>
            <p:ph sz="half" idx="2"/>
          </p:nvPr>
        </p:nvSpPr>
        <p:spPr>
          <a:xfrm>
            <a:off x="142875" y="5572125"/>
            <a:ext cx="9001125" cy="7826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«Поехали»!                                                      «Эй! Небо, сними шляпу!»  </a:t>
            </a:r>
          </a:p>
          <a:p>
            <a:endParaRPr lang="ru-RU" sz="1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13" y="1571625"/>
            <a:ext cx="2560637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1500188"/>
            <a:ext cx="356552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Содержимое 7"/>
          <p:cNvSpPr>
            <a:spLocks noGrp="1"/>
          </p:cNvSpPr>
          <p:nvPr>
            <p:ph sz="half" idx="1"/>
          </p:nvPr>
        </p:nvSpPr>
        <p:spPr>
          <a:xfrm>
            <a:off x="857250" y="4643438"/>
            <a:ext cx="2571750" cy="214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357688" y="428625"/>
            <a:ext cx="4329112" cy="428625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Приземление 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225425"/>
            <a:ext cx="5430837" cy="3060700"/>
          </a:xfrm>
          <a:noFill/>
        </p:spPr>
      </p:pic>
      <p:sp>
        <p:nvSpPr>
          <p:cNvPr id="15364" name="Содержимое 4"/>
          <p:cNvSpPr>
            <a:spLocks noGrp="1"/>
          </p:cNvSpPr>
          <p:nvPr>
            <p:ph sz="half" idx="1"/>
          </p:nvPr>
        </p:nvSpPr>
        <p:spPr>
          <a:xfrm>
            <a:off x="142875" y="4286250"/>
            <a:ext cx="4143375" cy="206851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Спускаемый аппарат «Востока-6» </a:t>
            </a:r>
          </a:p>
          <a:p>
            <a:pPr algn="ctr"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благополучно приземлился 19 июня 1963 года в Баевском районе Алтайского края</a:t>
            </a:r>
          </a:p>
          <a:p>
            <a:pPr algn="ctr">
              <a:buFont typeface="Wingdings 2" pitchFamily="18" charset="2"/>
              <a:buNone/>
            </a:pPr>
            <a:endParaRPr lang="ru-RU" sz="1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1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Терешковой на месте приземления</a:t>
            </a:r>
          </a:p>
          <a:p>
            <a:pPr algn="ctr"/>
            <a:endParaRPr lang="ru-RU" sz="1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5" y="3286125"/>
            <a:ext cx="4572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500062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2857500"/>
            <a:ext cx="4572000" cy="3530600"/>
          </a:xfrm>
          <a:noFill/>
        </p:spPr>
      </p:pic>
      <p:pic>
        <p:nvPicPr>
          <p:cNvPr id="16388" name="Picture 2" descr="C:\Users\Пользователь\Favorites\Pictures\2013-04-21\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285875"/>
            <a:ext cx="2339975" cy="3217863"/>
          </a:xfrm>
          <a:noFill/>
        </p:spPr>
      </p:pic>
      <p:pic>
        <p:nvPicPr>
          <p:cNvPr id="16389" name="Picture 2" descr="C:\Users\Пользователь\Favorites\Pictures\2013-04-21\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1285875"/>
            <a:ext cx="2339975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7"/>
          <p:cNvSpPr>
            <a:spLocks noChangeArrowheads="1"/>
          </p:cNvSpPr>
          <p:nvPr/>
        </p:nvSpPr>
        <p:spPr bwMode="auto">
          <a:xfrm>
            <a:off x="5286375" y="2571750"/>
            <a:ext cx="3571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Дочь Елена - врач</a:t>
            </a:r>
            <a:endParaRPr lang="ru-RU" sz="1400" b="1">
              <a:solidFill>
                <a:srgbClr val="002060"/>
              </a:solidFill>
            </a:endParaRPr>
          </a:p>
        </p:txBody>
      </p:sp>
      <p:sp>
        <p:nvSpPr>
          <p:cNvPr id="16391" name="Прямоугольник 8"/>
          <p:cNvSpPr>
            <a:spLocks noChangeArrowheads="1"/>
          </p:cNvSpPr>
          <p:nvPr/>
        </p:nvSpPr>
        <p:spPr bwMode="auto">
          <a:xfrm>
            <a:off x="0" y="4572000"/>
            <a:ext cx="4429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Валентина Владимировна Терешкова и Андриан  Григорьевич Николаев. </a:t>
            </a:r>
          </a:p>
          <a:p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А.Г.Николаев - летчик-космонавт, генерал-майор, кандидат технических наук. Два раза совершил полет в космос: </a:t>
            </a:r>
          </a:p>
          <a:p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11-15 августа 1962 г., корабль «Восток-4»; </a:t>
            </a:r>
          </a:p>
          <a:p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1-19 июня 1970 г. корабль «Союз-9»</a:t>
            </a:r>
            <a:endParaRPr lang="ru-RU" sz="1600" b="1">
              <a:solidFill>
                <a:srgbClr val="002060"/>
              </a:solidFill>
            </a:endParaRPr>
          </a:p>
        </p:txBody>
      </p:sp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13" y="214313"/>
            <a:ext cx="30702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конг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38638"/>
            <a:ext cx="25193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94198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52400"/>
            <a:ext cx="2508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94198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609600"/>
            <a:ext cx="2508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94198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2438400" y="129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0" y="1357313"/>
            <a:ext cx="91440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Интересные факты</a:t>
            </a:r>
          </a:p>
          <a:p>
            <a:pPr algn="ctr"/>
            <a:endParaRPr lang="ru-RU" sz="800" b="1">
              <a:solidFill>
                <a:srgbClr val="9C142B"/>
              </a:solidFill>
            </a:endParaRPr>
          </a:p>
          <a:p>
            <a:pPr algn="ctr"/>
            <a:r>
              <a:rPr lang="ru-RU" b="1">
                <a:solidFill>
                  <a:srgbClr val="430086"/>
                </a:solidFill>
                <a:latin typeface="Times New Roman" pitchFamily="18" charset="0"/>
                <a:cs typeface="Times New Roman" pitchFamily="18" charset="0"/>
              </a:rPr>
              <a:t>Её именем названы кратер на Луне и малая планета 1671 Chaika.</a:t>
            </a:r>
          </a:p>
          <a:p>
            <a:pPr algn="ctr"/>
            <a:r>
              <a:rPr lang="ru-RU" b="1">
                <a:solidFill>
                  <a:srgbClr val="430086"/>
                </a:solidFill>
                <a:latin typeface="Times New Roman" pitchFamily="18" charset="0"/>
                <a:cs typeface="Times New Roman" pitchFamily="18" charset="0"/>
              </a:rPr>
              <a:t>Ей присвоен почётный титул «Величайшая женщина XX столетия».</a:t>
            </a:r>
          </a:p>
          <a:p>
            <a:pPr algn="ctr"/>
            <a:r>
              <a:rPr lang="ru-RU" b="1">
                <a:solidFill>
                  <a:srgbClr val="430086"/>
                </a:solidFill>
                <a:latin typeface="Times New Roman" pitchFamily="18" charset="0"/>
                <a:cs typeface="Times New Roman" pitchFamily="18" charset="0"/>
              </a:rPr>
              <a:t>Её именем названы улицы в городах России </a:t>
            </a:r>
          </a:p>
          <a:p>
            <a:pPr algn="ctr"/>
            <a:r>
              <a:rPr lang="ru-RU" b="1">
                <a:solidFill>
                  <a:srgbClr val="430086"/>
                </a:solidFill>
                <a:latin typeface="Times New Roman" pitchFamily="18" charset="0"/>
                <a:cs typeface="Times New Roman" pitchFamily="18" charset="0"/>
              </a:rPr>
              <a:t>Её именем названа школа № 32 города Ярославля, в которой она училась.</a:t>
            </a:r>
          </a:p>
          <a:p>
            <a:pPr algn="ctr"/>
            <a:r>
              <a:rPr lang="ru-RU" b="1">
                <a:solidFill>
                  <a:srgbClr val="430086"/>
                </a:solidFill>
                <a:latin typeface="Times New Roman" pitchFamily="18" charset="0"/>
                <a:cs typeface="Times New Roman" pitchFamily="18" charset="0"/>
              </a:rPr>
              <a:t>Музей В. В. Терешковой «Космос» недалеко от её родной деревни.</a:t>
            </a:r>
          </a:p>
          <a:p>
            <a:pPr algn="ctr"/>
            <a:r>
              <a:rPr lang="ru-RU" b="1">
                <a:solidFill>
                  <a:srgbClr val="430086"/>
                </a:solidFill>
                <a:latin typeface="Times New Roman" pitchFamily="18" charset="0"/>
                <a:cs typeface="Times New Roman" pitchFamily="18" charset="0"/>
              </a:rPr>
              <a:t>В 1983 году была выпущена памятная монета с изображением</a:t>
            </a:r>
          </a:p>
          <a:p>
            <a:pPr algn="ctr"/>
            <a:r>
              <a:rPr lang="ru-RU" b="1">
                <a:solidFill>
                  <a:srgbClr val="430086"/>
                </a:solidFill>
                <a:latin typeface="Times New Roman" pitchFamily="18" charset="0"/>
                <a:cs typeface="Times New Roman" pitchFamily="18" charset="0"/>
              </a:rPr>
              <a:t> В. Терешковой. Таким образом, Валентина Терешкова стала </a:t>
            </a:r>
          </a:p>
          <a:p>
            <a:pPr algn="ctr"/>
            <a:r>
              <a:rPr lang="ru-RU" b="1">
                <a:solidFill>
                  <a:srgbClr val="430086"/>
                </a:solidFill>
                <a:latin typeface="Times New Roman" pitchFamily="18" charset="0"/>
                <a:cs typeface="Times New Roman" pitchFamily="18" charset="0"/>
              </a:rPr>
              <a:t>единственным советским гражданином, чей портрет был</a:t>
            </a:r>
          </a:p>
          <a:p>
            <a:pPr algn="ctr"/>
            <a:r>
              <a:rPr lang="ru-RU" b="1">
                <a:solidFill>
                  <a:srgbClr val="430086"/>
                </a:solidFill>
                <a:latin typeface="Times New Roman" pitchFamily="18" charset="0"/>
                <a:cs typeface="Times New Roman" pitchFamily="18" charset="0"/>
              </a:rPr>
              <a:t>при жизни помещён на советскую монету.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1785938"/>
            <a:ext cx="50625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Терешкова_москв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2875" y="642938"/>
            <a:ext cx="3779838" cy="5040312"/>
          </a:xfrm>
          <a:noFill/>
        </p:spPr>
      </p:pic>
      <p:sp>
        <p:nvSpPr>
          <p:cNvPr id="18437" name="Содержимое 9"/>
          <p:cNvSpPr>
            <a:spLocks noGrp="1"/>
          </p:cNvSpPr>
          <p:nvPr>
            <p:ph sz="half" idx="2"/>
          </p:nvPr>
        </p:nvSpPr>
        <p:spPr>
          <a:xfrm>
            <a:off x="500063" y="5786438"/>
            <a:ext cx="8186737" cy="5683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В.В.Терешковой в Москве</a:t>
            </a:r>
          </a:p>
          <a:p>
            <a:pPr algn="ctr"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 РФ Д.А.Медведев наградил орденом Дружбы.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8429625" cy="57150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Космос и Якутия</a:t>
            </a:r>
            <a:b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Валентин Капитонович Иванов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3063"/>
            <a:ext cx="4495800" cy="4711700"/>
          </a:xfrm>
        </p:spPr>
        <p:txBody>
          <a:bodyPr/>
          <a:lstStyle/>
          <a:p>
            <a:pPr marL="265176" indent="-26517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в Нюрбе. Сразу после окончания </a:t>
            </a:r>
          </a:p>
          <a:p>
            <a:pPr marL="265176" indent="-26517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 в 1963 г. поступил в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Ейское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высшее  </a:t>
            </a:r>
          </a:p>
          <a:p>
            <a:pPr marL="265176" indent="-26517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военное авиационное училище. Из этого </a:t>
            </a:r>
          </a:p>
          <a:p>
            <a:pPr marL="265176" indent="-26517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училища вышли 6 космонавтов, в.т.ч. </a:t>
            </a:r>
          </a:p>
          <a:p>
            <a:pPr marL="265176" indent="-26517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кубинец.</a:t>
            </a:r>
          </a:p>
          <a:p>
            <a:pPr marL="265176" indent="-26517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Военный летчик-инженер летал на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сверхзвуковых самолетах. Он мог бы на манер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гагаринскому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«Поехали!» воскликнуть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Чэ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бардыбыт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 – и махнуть рукой</a:t>
            </a:r>
            <a:endParaRPr lang="ru-RU" sz="1600" b="1" dirty="0" smtClean="0"/>
          </a:p>
          <a:p>
            <a:pPr marL="265176" indent="-26517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Зимой 1969 г. попал в аварию, лишился </a:t>
            </a:r>
          </a:p>
          <a:p>
            <a:pPr marL="265176" indent="-26517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пальцев левой руки.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В.К. Иванов живет с семьей в Москве. 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Газета «Якутск вечерний», 01.04.2011</a:t>
            </a:r>
          </a:p>
          <a:p>
            <a:pPr>
              <a:defRPr/>
            </a:pPr>
            <a:endParaRPr lang="ru-RU" sz="1600" b="1" dirty="0"/>
          </a:p>
        </p:txBody>
      </p:sp>
      <p:pic>
        <p:nvPicPr>
          <p:cNvPr id="19460" name="Содержимое 4" descr="C:\Documents and Settings\Admin\Рабочий стол\олимпиадахимия 011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 t="-439"/>
          <a:stretch>
            <a:fillRect/>
          </a:stretch>
        </p:blipFill>
        <p:spPr>
          <a:xfrm>
            <a:off x="357188" y="1214438"/>
            <a:ext cx="4038600" cy="44148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4643438"/>
            <a:ext cx="8286750" cy="2000250"/>
          </a:xfrm>
        </p:spPr>
        <p:txBody>
          <a:bodyPr/>
          <a:lstStyle/>
          <a:p>
            <a:pPr marL="265113" indent="-265113" eaLnBrk="1" hangingPunct="1"/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Анне Тимофеевне открыт 10 апреля 2001 года в старинном смоленском городе Гагарине, бывшем Гжатске.</a:t>
            </a:r>
            <a:b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Памятник - дар Республики Саха (Якутия) Смоленской  области. Анна Тимофеевна сидит на скамеечке, у  ее ног - дворняга Шарик, он внимательно  смотрит на хозяйку. Собачка у ног Матери символизирует верность, преданность и надежду.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smtClean="0"/>
          </a:p>
        </p:txBody>
      </p:sp>
      <p:sp>
        <p:nvSpPr>
          <p:cNvPr id="20483" name="Содержимое 3"/>
          <p:cNvSpPr>
            <a:spLocks noGrp="1"/>
          </p:cNvSpPr>
          <p:nvPr>
            <p:ph sz="half" idx="2"/>
          </p:nvPr>
        </p:nvSpPr>
        <p:spPr>
          <a:xfrm>
            <a:off x="9144000" y="4786313"/>
            <a:ext cx="428625" cy="15684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mtClean="0"/>
          </a:p>
        </p:txBody>
      </p:sp>
      <p:pic>
        <p:nvPicPr>
          <p:cNvPr id="20484" name="Picture 4" descr="C:\Documents and Settings\бб\Рабочий стол\Гагарин\Памятник матери Гагари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143000"/>
            <a:ext cx="6604000" cy="3671888"/>
          </a:xfrm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404813"/>
            <a:ext cx="16303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704850"/>
            <a:ext cx="4643438" cy="581025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космонавтики</a:t>
            </a:r>
            <a:b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с.Дюпсюн </a:t>
            </a:r>
            <a:b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Усть-Алданского улуса (1974)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813" y="1357313"/>
            <a:ext cx="2562225" cy="5219700"/>
          </a:xfrm>
          <a:noFill/>
        </p:spPr>
      </p:pic>
      <p:pic>
        <p:nvPicPr>
          <p:cNvPr id="21508" name="Содержимое 4" descr="C:\Documents and Settings\Admin\Рабочий стол\космос 004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00563" y="1000125"/>
            <a:ext cx="1081087" cy="1439863"/>
          </a:xfrm>
          <a:noFill/>
        </p:spPr>
      </p:pic>
      <p:pic>
        <p:nvPicPr>
          <p:cNvPr id="21509" name="Содержимое 6" descr="C:\Documents and Settings\Admin\Рабочий стол\космос 005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25" y="1000125"/>
            <a:ext cx="10795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3" descr="C:\Documents and Settings\Admin\Рабочий стол\космос 0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688" y="1000125"/>
            <a:ext cx="1185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Содержимое 4" descr="C:\Documents and Settings\Admin\Рабочий стол\космос 006.jp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8125" y="1000125"/>
            <a:ext cx="10810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Содержимое 4" descr="C:\Documents and Settings\Admin\Рабочий стол\космос 007.jpg"/>
          <p:cNvPicPr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3" y="2500313"/>
            <a:ext cx="10429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Содержимое 4" descr="C:\Documents and Settings\Admin\Рабочий стол\космос 012.jpg"/>
          <p:cNvPicPr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72125" y="2500313"/>
            <a:ext cx="10795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15125" y="2500313"/>
            <a:ext cx="10810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858125" y="2500313"/>
            <a:ext cx="9604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Рисунок 2" descr="C:\Documents and Settings\Admin\Рабочий стол\космос 01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857875" y="4643438"/>
            <a:ext cx="270033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Прямоугольник 15"/>
          <p:cNvSpPr>
            <a:spLocks noChangeArrowheads="1"/>
          </p:cNvSpPr>
          <p:nvPr/>
        </p:nvSpPr>
        <p:spPr bwMode="auto">
          <a:xfrm>
            <a:off x="4429125" y="428625"/>
            <a:ext cx="428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Космонавты в Якутии</a:t>
            </a:r>
          </a:p>
        </p:txBody>
      </p:sp>
      <p:sp>
        <p:nvSpPr>
          <p:cNvPr id="21518" name="Прямоугольник 16"/>
          <p:cNvSpPr>
            <a:spLocks noChangeArrowheads="1"/>
          </p:cNvSpPr>
          <p:nvPr/>
        </p:nvSpPr>
        <p:spPr bwMode="auto">
          <a:xfrm>
            <a:off x="5143500" y="4214813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Кобяйском улусе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Герой России Олег Дмитриевич Кононенко. </a:t>
            </a:r>
            <a:b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192 дня с 21 декабря по 1 июля 2012 года. Мастер Чемчоев. 100 грамм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75" y="1500188"/>
            <a:ext cx="7567613" cy="5040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14313" y="571500"/>
            <a:ext cx="8229600" cy="785813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Число женщин-космонавтов разных стран и их полётная активность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 flipH="1">
            <a:off x="142875" y="1357313"/>
            <a:ext cx="314325" cy="4967287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 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 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 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 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  </a:t>
            </a:r>
          </a:p>
          <a:p>
            <a:endParaRPr lang="ru-RU" smtClean="0"/>
          </a:p>
          <a:p>
            <a:r>
              <a:rPr lang="ru-RU" smtClean="0"/>
              <a:t> </a:t>
            </a:r>
          </a:p>
          <a:p>
            <a:r>
              <a:rPr lang="ru-RU" smtClean="0"/>
              <a:t> </a:t>
            </a:r>
          </a:p>
          <a:p>
            <a:r>
              <a:rPr lang="ru-RU" smtClean="0"/>
              <a:t> </a:t>
            </a:r>
          </a:p>
          <a:p>
            <a:r>
              <a:rPr lang="ru-RU" smtClean="0"/>
              <a:t> </a:t>
            </a:r>
          </a:p>
          <a:p>
            <a:r>
              <a:rPr lang="ru-RU" smtClean="0"/>
              <a:t> </a:t>
            </a:r>
          </a:p>
          <a:p>
            <a:r>
              <a:rPr lang="ru-RU" smtClean="0"/>
              <a:t>56</a:t>
            </a:r>
          </a:p>
          <a:p>
            <a:r>
              <a:rPr lang="ru-RU" smtClean="0"/>
              <a:t>20</a:t>
            </a:r>
          </a:p>
          <a:p>
            <a:r>
              <a:rPr lang="ru-RU" smtClean="0"/>
              <a:t>16</a:t>
            </a:r>
          </a:p>
          <a:p>
            <a:r>
              <a:rPr lang="ru-RU" smtClean="0"/>
              <a:t>8</a:t>
            </a:r>
          </a:p>
          <a:p>
            <a:r>
              <a:rPr lang="ru-RU" smtClean="0"/>
              <a:t>6</a:t>
            </a:r>
          </a:p>
          <a:p>
            <a:r>
              <a:rPr lang="ru-RU" smtClean="0"/>
              <a:t> </a:t>
            </a:r>
          </a:p>
          <a:p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3000" y="1143000"/>
          <a:ext cx="6095999" cy="5710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950053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</a:p>
                    <a:p>
                      <a:r>
                        <a:rPr lang="ru-RU" dirty="0" err="1" smtClean="0"/>
                        <a:t>космо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полет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2 полета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полета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</a:p>
                    <a:p>
                      <a:r>
                        <a:rPr lang="ru-RU" dirty="0" smtClean="0"/>
                        <a:t>полета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полетов</a:t>
                      </a:r>
                      <a:endParaRPr lang="ru-RU" dirty="0"/>
                    </a:p>
                  </a:txBody>
                  <a:tcPr/>
                </a:tc>
              </a:tr>
              <a:tr h="3852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2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5037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Канад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4516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Япони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Великобритания </a:t>
                      </a:r>
                    </a:p>
                    <a:p>
                      <a:r>
                        <a:rPr lang="ru-RU" dirty="0" smtClean="0"/>
                        <a:t>Франция</a:t>
                      </a:r>
                    </a:p>
                    <a:p>
                      <a:r>
                        <a:rPr lang="ru-RU" dirty="0" smtClean="0"/>
                        <a:t>Корея</a:t>
                      </a:r>
                    </a:p>
                    <a:p>
                      <a:r>
                        <a:rPr lang="ru-RU" dirty="0" smtClean="0"/>
                        <a:t>Китай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25" y="0"/>
            <a:ext cx="41783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50" y="2357438"/>
            <a:ext cx="27797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78275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5" cstate="email"/>
          <a:srcRect l="1740" t="302" r="-159"/>
          <a:stretch>
            <a:fillRect/>
          </a:stretch>
        </p:blipFill>
        <p:spPr bwMode="auto">
          <a:xfrm>
            <a:off x="0" y="0"/>
            <a:ext cx="329088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00600" y="2346325"/>
            <a:ext cx="43180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357438"/>
            <a:ext cx="19304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29000" y="4000500"/>
            <a:ext cx="3482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Прямоугольник 8"/>
          <p:cNvSpPr>
            <a:spLocks noChangeArrowheads="1"/>
          </p:cNvSpPr>
          <p:nvPr/>
        </p:nvSpPr>
        <p:spPr bwMode="auto">
          <a:xfrm>
            <a:off x="5286375" y="578643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объединяет, что общего в них?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500063"/>
            <a:ext cx="4071938" cy="8572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Светлана Савицкая</a:t>
            </a:r>
            <a:b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143375" y="0"/>
            <a:ext cx="5000625" cy="6324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1966 году окончила московскую школу, 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Московский авиационный институт 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период с 1969 года по 1977 год – член  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сборной команды по пилотажному спорту.  Установила 3 мировых рекорда по 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парашютному спорту и 18 авиационных 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рекордов на реактивных самолётах.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1976 г. – лётчик-испытатель.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 августа 1980 г. - в отряде лётчиков-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космонавтов. Два полета в космос: 19.08-27.08 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1982 г., с  17.07-29.07. 1984 г.  Во  время полёта 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первой из женщин совершила выход в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открытый космос.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Кандидат технических наук, майор. 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Муж -  Хатковский Виктор Станиславович,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летчик, инженер-конструктор. Сын  -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Хатковский Константин  (07.11.1986).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Единственная женщина-дважды Герой СССР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1982, 1984.   Её именем названы две малые 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планеты (астероиды): № 4118 (Света) и № 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4303 (Савицкая).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428625" y="5857875"/>
            <a:ext cx="364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августа 1948 года в Москве</a:t>
            </a: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214438"/>
            <a:ext cx="340836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96863"/>
            <a:ext cx="8229600" cy="825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929063" y="428625"/>
            <a:ext cx="5214937" cy="62531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женщина, совершившая длительный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полёт  в космос.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1980 г. окончила МВТУ им. Н.Э. Баумана,  в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1983 г. -  Всесоюзный университет марксизма-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ленинизма, факультет истории искусства; в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2006 г. – Дипломатическую академию  МИД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России.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1985 г. начала тренировки и изучение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корабля  «Союз ТМ».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Первый полёт в космос состоялся 4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октября – 22 марта  1994 г. в составе экспедиции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Союз ТМ-20 на орбитальную станцию «Мир».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Второй полёт - в качестве специалиста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американском корабле Атлантис  с 15 по 24 мая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1997 г.  на орбитальную станцию «Мир».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Депутат Государственной Думы РФ.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Семья: муж  Рюмин, Валерий Викторович –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космонавт. Дочь Рюмина Евгения Валерьевна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(1986).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000125"/>
            <a:ext cx="36750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1438" y="5715000"/>
            <a:ext cx="407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марта 1957 г.</a:t>
            </a:r>
            <a:endParaRPr lang="ru-RU"/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428625" y="285750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Елена Кондакова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643937" cy="428625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Величайшая женщина XX столетия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марта 1937 г.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214813" y="2571750"/>
            <a:ext cx="4929187" cy="3746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</a:rPr>
              <a:t>   </a:t>
            </a: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Генерал-майор Валентина Владимировна </a:t>
            </a:r>
          </a:p>
          <a:p>
            <a:pPr algn="ctr"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Терешкова – единственная женщина Земли,</a:t>
            </a:r>
          </a:p>
          <a:p>
            <a:pPr algn="ctr"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совершившая одиночный космический </a:t>
            </a:r>
          </a:p>
          <a:p>
            <a:pPr algn="ctr"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полёт 16 – 19 июня 1963 года</a:t>
            </a:r>
          </a:p>
        </p:txBody>
      </p:sp>
      <p:pic>
        <p:nvPicPr>
          <p:cNvPr id="7172" name="Рисунок 4"/>
          <p:cNvPicPr>
            <a:picLocks noChangeAspect="1" noChangeArrowheads="1"/>
          </p:cNvPicPr>
          <p:nvPr/>
        </p:nvPicPr>
        <p:blipFill>
          <a:blip r:embed="rId2" cstate="email"/>
          <a:srcRect r="9999" b="6831"/>
          <a:stretch>
            <a:fillRect/>
          </a:stretch>
        </p:blipFill>
        <p:spPr bwMode="auto">
          <a:xfrm>
            <a:off x="142875" y="928688"/>
            <a:ext cx="40497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4906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птица на стальных крылах,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промчалась над землёю.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 выпал жребий, первой быть,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сделать шаг в простор вселенной. 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Сказала, есть и взмыла в высь,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Девчонка, из страны Советской.  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Ей покорились тверди сила,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 космос, молча  лёг к её ногам. </a:t>
            </a:r>
          </a:p>
          <a:p>
            <a:pPr algn="r">
              <a:buFont typeface="Wingdings 2" pitchFamily="18" charset="2"/>
              <a:buNone/>
            </a:pPr>
            <a:r>
              <a:rPr lang="ru-RU" sz="1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Николай Даниленко</a:t>
            </a:r>
          </a:p>
          <a:p>
            <a:pPr algn="r">
              <a:buFont typeface="Wingdings 2" pitchFamily="18" charset="2"/>
              <a:buNone/>
            </a:pPr>
            <a:r>
              <a:rPr lang="sah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96" name="Group 13"/>
          <p:cNvGrpSpPr>
            <a:grpSpLocks/>
          </p:cNvGrpSpPr>
          <p:nvPr/>
        </p:nvGrpSpPr>
        <p:grpSpPr bwMode="auto">
          <a:xfrm>
            <a:off x="428625" y="1144588"/>
            <a:ext cx="3743325" cy="4878387"/>
            <a:chOff x="4332" y="270"/>
            <a:chExt cx="1320" cy="1804"/>
          </a:xfrm>
        </p:grpSpPr>
        <p:pic>
          <p:nvPicPr>
            <p:cNvPr id="8198" name="Picture 5" descr="tereshkova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357" y="270"/>
              <a:ext cx="1295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" name="Text Box 12"/>
            <p:cNvSpPr txBox="1">
              <a:spLocks noChangeArrowheads="1"/>
            </p:cNvSpPr>
            <p:nvPr/>
          </p:nvSpPr>
          <p:spPr bwMode="auto">
            <a:xfrm>
              <a:off x="4332" y="1960"/>
              <a:ext cx="127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 марта 1937 г.</a:t>
              </a:r>
            </a:p>
          </p:txBody>
        </p:sp>
      </p:grpSp>
      <p:sp>
        <p:nvSpPr>
          <p:cNvPr id="8197" name="Содержимое 10"/>
          <p:cNvSpPr>
            <a:spLocks noGrp="1"/>
          </p:cNvSpPr>
          <p:nvPr>
            <p:ph sz="half" idx="1"/>
          </p:nvPr>
        </p:nvSpPr>
        <p:spPr>
          <a:xfrm>
            <a:off x="-188913" y="1920875"/>
            <a:ext cx="46038" cy="443388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858250" cy="428625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Родина – деревня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Масленниково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Ярославской области </a:t>
            </a:r>
          </a:p>
        </p:txBody>
      </p:sp>
      <p:sp>
        <p:nvSpPr>
          <p:cNvPr id="9219" name="Содержимое 3"/>
          <p:cNvSpPr>
            <a:spLocks noGrp="1"/>
          </p:cNvSpPr>
          <p:nvPr>
            <p:ph sz="half" idx="2"/>
          </p:nvPr>
        </p:nvSpPr>
        <p:spPr>
          <a:xfrm>
            <a:off x="4286250" y="1143000"/>
            <a:ext cx="4857750" cy="54292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– крестьяне, выходцы из Белоруссии.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детстве Валентина Терешкова говорила с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родными по-белорусски.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Отец, Владимир Аксенович, тракторист, мать,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Елена Федоровна,  работница текстильной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фабрики. Отец призван в  Красную армию  в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1939 году, погиб на финской войне. Мать одна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подняла  на ноги троих детей: Люду, Валю,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Володю.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1953 Валентина Терешкова окончила семь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 классов. Чтобы помочь семье, в 1954 году 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пошла  работать на Ярославский шинный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завод, поступила  на учёбу в вечернюю школу.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Затем окончила техникум легкой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промышленности.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 1959 года занималась парашютным спортом.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90 прыжков </a:t>
            </a:r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00188" y="3857625"/>
            <a:ext cx="2419350" cy="2879725"/>
          </a:xfrm>
          <a:noFill/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928688"/>
            <a:ext cx="23225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42875" y="3929063"/>
            <a:ext cx="88582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начале 1962 года решили подготовить девушек к полету в космос. Начался поиск кандидатур по  следующим критериям: парашютистка, возраст до 30 лет, рост -  до 170 сантиметров и вес - до 70 кг.   Было много желающих полететь в космос в космос, но выбрали пятерых: Татьяна Кузнецова (секретарь-стенографист), Ирина Соловьева (инженер), Валентина Терешкова (ткачиха), Жанна Ёркина (учительница) и Валентина  Пономарева (математик-программист).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Юбилейный, сотый прыжок был сделан в отряде космонавтов.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188914"/>
            <a:ext cx="9467850" cy="53498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женская группа космонавтов </a:t>
            </a:r>
          </a:p>
        </p:txBody>
      </p:sp>
      <p:pic>
        <p:nvPicPr>
          <p:cNvPr id="10244" name="Picture 4" descr="94198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94198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52400"/>
            <a:ext cx="2508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7" descr="Histor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3" y="1214438"/>
            <a:ext cx="183673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8" descr="History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188" y="1214438"/>
            <a:ext cx="16192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9" descr="History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14563" y="1214438"/>
            <a:ext cx="341947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0" descr="History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8" y="1214438"/>
            <a:ext cx="201612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0227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3786188"/>
            <a:ext cx="27146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00313"/>
            <a:ext cx="24701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4000500" y="214313"/>
            <a:ext cx="5000625" cy="500062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к полету в космос</a:t>
            </a:r>
          </a:p>
        </p:txBody>
      </p:sp>
      <p:pic>
        <p:nvPicPr>
          <p:cNvPr id="1126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225425"/>
            <a:ext cx="4038600" cy="2274888"/>
          </a:xfrm>
          <a:noFill/>
        </p:spPr>
      </p:pic>
      <p:sp>
        <p:nvSpPr>
          <p:cNvPr id="11270" name="Содержимое 7"/>
          <p:cNvSpPr>
            <a:spLocks noGrp="1"/>
          </p:cNvSpPr>
          <p:nvPr>
            <p:ph sz="half" idx="2"/>
          </p:nvPr>
        </p:nvSpPr>
        <p:spPr>
          <a:xfrm>
            <a:off x="4500563" y="928688"/>
            <a:ext cx="4643437" cy="56435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обучения проходила тренировки.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Тренировки включали в себя термокамеру,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(находиться  в лётном комбинезоне при  +70 °C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 влажности 30 %,), сурдокамеру -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изолированное от звуков помещение, где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каждая кандидатка должна была провести 10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суток.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Тренировки в невесомости проходили на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МиГ-15. При выполнении специальной фигуры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высшего пилотажа устанавливалась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невесомость на 40 секунд, и таких сеансов было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3 - 4 за полёт. Во время каждого сеанса надо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выполнить очередное задание: написать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имя и фамилию, попробовать поесть,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поговорить  по рации.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Особое внимание уделялось парашютной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подготовке. Космонавт перед самой посадкой </a:t>
            </a:r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приземлялся отдельно на парашюте</a:t>
            </a: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5" y="4572000"/>
            <a:ext cx="141287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6357982" cy="40427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«ЗЕМЛЯ, Я - «ЧАЙКА!» 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3000375" y="4286250"/>
            <a:ext cx="56435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Одновременно на орбите находился космический корабль Восток-5, пилотируемый космонавтом Валерием Быковским.    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>
                <a:solidFill>
                  <a:srgbClr val="002060"/>
                </a:solidFill>
                <a:latin typeface="Calibri" pitchFamily="34" charset="0"/>
              </a:rPr>
            </a:br>
            <a:endParaRPr lang="ru-RU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12292" name="Group 16"/>
          <p:cNvGrpSpPr>
            <a:grpSpLocks/>
          </p:cNvGrpSpPr>
          <p:nvPr/>
        </p:nvGrpSpPr>
        <p:grpSpPr bwMode="auto">
          <a:xfrm>
            <a:off x="347663" y="3683000"/>
            <a:ext cx="2592387" cy="4727575"/>
            <a:chOff x="4257" y="2257"/>
            <a:chExt cx="1208" cy="2806"/>
          </a:xfrm>
        </p:grpSpPr>
        <p:pic>
          <p:nvPicPr>
            <p:cNvPr id="12295" name="Picture 14" descr="bykovsky_s"/>
            <p:cNvPicPr>
              <a:picLocks noChangeAspect="1" noChangeArrowheads="1"/>
            </p:cNvPicPr>
            <p:nvPr/>
          </p:nvPicPr>
          <p:blipFill>
            <a:blip r:embed="rId2" cstate="email"/>
            <a:srcRect r="7394" b="4634"/>
            <a:stretch>
              <a:fillRect/>
            </a:stretch>
          </p:blipFill>
          <p:spPr bwMode="auto">
            <a:xfrm>
              <a:off x="4257" y="2257"/>
              <a:ext cx="1203" cy="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Text Box 15"/>
            <p:cNvSpPr txBox="1">
              <a:spLocks noChangeArrowheads="1"/>
            </p:cNvSpPr>
            <p:nvPr/>
          </p:nvSpPr>
          <p:spPr bwMode="auto">
            <a:xfrm flipV="1">
              <a:off x="4377" y="4844"/>
              <a:ext cx="108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Calibri" pitchFamily="34" charset="0"/>
                </a:rPr>
                <a:t> </a:t>
              </a:r>
            </a:p>
          </p:txBody>
        </p:sp>
      </p:grpSp>
      <p:pic>
        <p:nvPicPr>
          <p:cNvPr id="12293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500063"/>
            <a:ext cx="264318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Прямоугольник 10"/>
          <p:cNvSpPr>
            <a:spLocks noChangeArrowheads="1"/>
          </p:cNvSpPr>
          <p:nvPr/>
        </p:nvSpPr>
        <p:spPr bwMode="auto">
          <a:xfrm>
            <a:off x="285750" y="785813"/>
            <a:ext cx="5643563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июня 1963 года Валентина  Владимировна Терешкова совершила космический полет в качестве пилота космического корабля «Восток-6». 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Это был звездный час. Вернее, 71  час наедине со звездами и 48  оборотов вокруг Земли. Он продолжался почти трое суток.</a:t>
            </a:r>
            <a:endParaRPr lang="ru-RU" b="1"/>
          </a:p>
          <a:p>
            <a:pPr>
              <a:spcBef>
                <a:spcPct val="50000"/>
              </a:spcBef>
            </a:pPr>
            <a:r>
              <a:rPr lang="ru-RU" b="1"/>
              <a:t>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Первая «Чайка» советской космонавтики - именно такой позывной придумал для Терешковой Сергей Павлович Королев.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0" y="704850"/>
            <a:ext cx="4714875" cy="11430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ДЕВУШКУ ЧАЙКОЙ ЗОВУТ    </a:t>
            </a:r>
            <a:b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 Лисянский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571500"/>
            <a:ext cx="4786313" cy="6286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В дальних просторах дорога пылает, 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Пенится звёздный маршрут.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Чайка земле свой привет посылает,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Девушку Чайкой зовут.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Где-то мелькают моря и границы,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Люди под солнцем живут.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Чайке завидуют звезды и птицы,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Девушку Чайкой зовут.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Выбрала Чайка пути неземные,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ей покой и уют!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 принимает ее позывные,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Девушку Чайкой зовут.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Дочку свою обнимает столица,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Все города ее ждут.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Родина чайкой отважной гордится,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Девушку Чайкой зовут.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5" y="1857375"/>
            <a:ext cx="4511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2574</TotalTime>
  <Words>1294</Words>
  <Application>Microsoft Office PowerPoint</Application>
  <PresentationFormat>Экран (4:3)</PresentationFormat>
  <Paragraphs>294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Times New Roman</vt:lpstr>
      <vt:lpstr>Поток</vt:lpstr>
      <vt:lpstr>МБОУ – «Кобяйская средняя общеобразовательная школа имени Е.Е.Эверстова»</vt:lpstr>
      <vt:lpstr>Слайд 2</vt:lpstr>
      <vt:lpstr> «Величайшая женщина XX столетия» 7 марта 1937 г.</vt:lpstr>
      <vt:lpstr>Слайд 4</vt:lpstr>
      <vt:lpstr>Родина – деревня Масленниково Ярославской области </vt:lpstr>
      <vt:lpstr>Первая женская группа космонавтов </vt:lpstr>
      <vt:lpstr>Подготовка к полету в космос</vt:lpstr>
      <vt:lpstr>«ЗЕМЛЯ, Я - «ЧАЙКА!» </vt:lpstr>
      <vt:lpstr>ДЕВУШКУ ЧАЙКОЙ ЗОВУТ                          Марк Лисянский  </vt:lpstr>
      <vt:lpstr>Юрий Гагарин и Валентина Терешкова перед стартом:</vt:lpstr>
      <vt:lpstr>            Приземление </vt:lpstr>
      <vt:lpstr>Семья</vt:lpstr>
      <vt:lpstr>Слайд 13</vt:lpstr>
      <vt:lpstr>Слайд 14</vt:lpstr>
      <vt:lpstr>Космос и Якутия Валентин Капитонович Иванов</vt:lpstr>
      <vt:lpstr>         Анне Тимофеевне открыт 10 апреля 2001 года в старинном смоленском городе Гагарине, бывшем Гжатске.     Памятник - дар Республики Саха (Якутия) Смоленской  области. Анна Тимофеевна сидит на скамеечке, у  ее ног - дворняга Шарик, он внимательно  смотрит на хозяйку. Собачка у ног Матери символизирует верность, преданность и надежду.         </vt:lpstr>
      <vt:lpstr>Музей космонавтики в с.Дюпсюн  Усть-Алданского улуса (1974)</vt:lpstr>
      <vt:lpstr>Герой России Олег Дмитриевич Кононенко.  192 дня с 21 декабря по 1 июля 2012 года. Мастер Чемчоев. 100 грамм</vt:lpstr>
      <vt:lpstr>Число женщин-космонавтов разных стран и их полётная активность </vt:lpstr>
      <vt:lpstr> Светлана Савицкая 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</cp:lastModifiedBy>
  <cp:revision>34</cp:revision>
  <dcterms:created xsi:type="dcterms:W3CDTF">2011-04-22T12:49:16Z</dcterms:created>
  <dcterms:modified xsi:type="dcterms:W3CDTF">2014-03-11T23:32:46Z</dcterms:modified>
</cp:coreProperties>
</file>