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897" r:id="rId2"/>
    <p:sldMasterId id="2147483912" r:id="rId3"/>
  </p:sldMasterIdLst>
  <p:notesMasterIdLst>
    <p:notesMasterId r:id="rId31"/>
  </p:notesMasterIdLst>
  <p:sldIdLst>
    <p:sldId id="256" r:id="rId4"/>
    <p:sldId id="280" r:id="rId5"/>
    <p:sldId id="270" r:id="rId6"/>
    <p:sldId id="271" r:id="rId7"/>
    <p:sldId id="304" r:id="rId8"/>
    <p:sldId id="258" r:id="rId9"/>
    <p:sldId id="305" r:id="rId10"/>
    <p:sldId id="299" r:id="rId11"/>
    <p:sldId id="273" r:id="rId12"/>
    <p:sldId id="274" r:id="rId13"/>
    <p:sldId id="275" r:id="rId14"/>
    <p:sldId id="276" r:id="rId15"/>
    <p:sldId id="307" r:id="rId16"/>
    <p:sldId id="308" r:id="rId17"/>
    <p:sldId id="309" r:id="rId18"/>
    <p:sldId id="310" r:id="rId19"/>
    <p:sldId id="268" r:id="rId20"/>
    <p:sldId id="311" r:id="rId21"/>
    <p:sldId id="284" r:id="rId22"/>
    <p:sldId id="312" r:id="rId23"/>
    <p:sldId id="313" r:id="rId24"/>
    <p:sldId id="318" r:id="rId25"/>
    <p:sldId id="314" r:id="rId26"/>
    <p:sldId id="277" r:id="rId27"/>
    <p:sldId id="278" r:id="rId28"/>
    <p:sldId id="279" r:id="rId29"/>
    <p:sldId id="315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46D5"/>
    <a:srgbClr val="FFCCFF"/>
    <a:srgbClr val="9999FF"/>
    <a:srgbClr val="CC3300"/>
    <a:srgbClr val="99FF99"/>
    <a:srgbClr val="FF0000"/>
    <a:srgbClr val="CCEC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94" autoAdjust="0"/>
  </p:normalViewPr>
  <p:slideViewPr>
    <p:cSldViewPr>
      <p:cViewPr varScale="1">
        <p:scale>
          <a:sx n="45" d="100"/>
          <a:sy n="45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3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012BB78-323C-490E-A5E2-1A9084D5FE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7517EF7-C8EE-4053-AEE9-1396CB7BCDDD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43CF0D2-B178-4988-A98A-4211AF82C3BF}" type="slidenum">
              <a:rPr lang="ru-RU" smtClean="0">
                <a:solidFill>
                  <a:srgbClr val="000000"/>
                </a:solidFill>
              </a:rPr>
              <a:pPr/>
              <a:t>19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72B1CD-799A-4DF8-9540-D6FD33ADAE2B}" type="slidenum">
              <a:rPr lang="ru-RU" smtClean="0">
                <a:solidFill>
                  <a:srgbClr val="000000"/>
                </a:solidFill>
              </a:rPr>
              <a:pPr/>
              <a:t>22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39510C-B60F-449B-A514-BD9FBDA647D0}" type="slidenum">
              <a:rPr lang="ru-RU" smtClean="0">
                <a:solidFill>
                  <a:srgbClr val="000000"/>
                </a:solidFill>
              </a:rPr>
              <a:pPr/>
              <a:t>23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DB2361-905D-46AA-9731-C82D94A1D863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7C586F-C973-4DEC-84DA-642B3D46F801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D53ECD-261E-4B19-8E54-59565BE56E00}" type="slidenum">
              <a:rPr lang="ru-RU" smtClean="0">
                <a:solidFill>
                  <a:srgbClr val="000000"/>
                </a:solidFill>
              </a:rPr>
              <a:pPr/>
              <a:t>8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F998BC-85EF-4FE0-AB98-A184D27BFA6B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CCE6B4-DDD4-4306-8ACD-597DAE4B90B2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D2C64A-170C-44DD-A5B2-71CB3876D283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84339E-653E-4CE5-BFB3-DF857309DEDA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0E8B2C-F341-4AEE-989F-7E3D7E926A82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EF641A-5324-4C4B-A0A9-D14A910C7BE9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B8293880-2AD6-4795-BF50-85235FC19813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FC5D8E7-5329-444B-89AE-639C63D1FB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129C55FB-3234-41D3-A4C1-49618345C208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BB0EF891-6BBB-4DDB-B12D-61C404C33C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85335E0-4566-4FB0-8A3F-305CFC06EB84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EFDD5D4-77B5-44B8-AE8D-F94865F3B0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0FFC9-E34E-4007-91BC-F0429ABF9F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732EA-2080-447E-9F3B-E12B88D339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7D0F2-66FF-4336-A7D0-70A645D779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3AF77-C29E-4AA7-B0CA-015DF2E9C4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7AF46-65E2-40A9-9637-5580B5BEB9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3419B-B671-4454-873A-6A19CE7644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CFFA1-28A5-4DC2-9EAF-8BF0DCDCB4E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A8EBE-7FAC-48B4-A34D-B3C7D639E1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AD3F861-C6EF-459E-B67D-9D46B3FAE58B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F5843536-C700-4D9E-A187-A2B238326B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AC971-F42F-4372-AE39-3A3E8AA435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94E31-DF7C-4BD0-9ADA-82C8FD3A71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E2D4A-E7B9-4E35-A16C-0BEC856038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C8146-0161-4F67-90D0-AB4ECC32E2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488AC-C0DC-4638-8ADA-C33D902A10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258C8-7B99-4E12-BE88-611581A1B6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20175-F6E3-4327-92F1-2C7CBEFDED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Нажмите кнопку, чтобы изменить стиль основного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Нажмите кнопку, чтобы изменить стиль основного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82AAC88-A0A2-4B77-84FA-3BACC6A6A66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EDF98F5-6263-41E6-B468-7349D9C584D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229AC77B-A330-49FD-A61F-690A6C4192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360A008-AEC7-4BB1-8CD9-D3C52B52F527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166FAB22-C8CF-4C2A-899B-4DB1EA1E7C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AC1F2AFA-7CE7-417D-A96A-E44A8A924A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B54227B-9B19-401A-9A8C-964B7BB9C2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2115524C-6142-4D51-A9DA-D8E1DE46B3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6604142A-89C8-4B30-B028-2E338A2CDC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C3F8C23F-0AE9-4D2C-BF94-EEF2DD37C65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ACF569AA-D565-4459-9FB7-E2CC7CC0B0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818ABF8-7417-418D-86C8-018387E65E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E2AA347-0BE4-47B9-A4E9-3B784A5108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279525" y="1600200"/>
            <a:ext cx="5257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CC38A06-5ED7-4040-A0EB-749A9B3653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CC2B027-5BF2-4767-AA77-71B2007F64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78B89E43-75F0-450E-86DD-DE8D9E32CBAB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2E3FE7F4-5081-4FFB-9506-C2E74AEF52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8EACFE75-8475-422C-A425-4F204C90725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7F9BA-50F0-4912-A069-A554ACB086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E42F6-03AA-4353-91A4-31873A843D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BF01F3E-E8E2-4EB1-A543-913A003F08EC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A2066ED-2219-4CE2-89D6-81925F2CB6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28210F3A-C1E2-4C57-A563-9EB5707999BF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A873D2D-70BA-435B-914A-5019841E7A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49B7F5F3-9CC7-491E-B4D7-7D549D7EC8EA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0E0AB19A-2929-45E8-9331-4B60AF091D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3C705DD8-B957-415C-92F1-A9DFD2C01B8D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F9D63DB7-FD0D-44E7-9DFC-86080A067F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B34987A3-2B9F-4F54-8957-229321B12FF1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235CB50-99CF-4097-94E4-99B9F6EF2D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EEC20C-4BA1-48DA-8E0F-DE998DEB181F}" type="datetimeFigureOut">
              <a:rPr lang="ru-RU"/>
              <a:pPr>
                <a:defRPr/>
              </a:pPr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B69B2-EE4B-4A5E-AEB0-27574A1A40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98" r:id="rId3"/>
    <p:sldLayoutId id="2147484699" r:id="rId4"/>
    <p:sldLayoutId id="2147484700" r:id="rId5"/>
    <p:sldLayoutId id="2147484701" r:id="rId6"/>
    <p:sldLayoutId id="2147484702" r:id="rId7"/>
    <p:sldLayoutId id="2147484703" r:id="rId8"/>
    <p:sldLayoutId id="2147484704" r:id="rId9"/>
    <p:sldLayoutId id="2147484705" r:id="rId10"/>
    <p:sldLayoutId id="2147484706" r:id="rId11"/>
    <p:sldLayoutId id="2147484707" r:id="rId12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prstClr val="black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prstClr val="black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prstClr val="black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6B532A-15CC-4D06-A34D-FEFFF2F8DF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0" r:id="rId1"/>
    <p:sldLayoutId id="2147484681" r:id="rId2"/>
    <p:sldLayoutId id="2147484682" r:id="rId3"/>
    <p:sldLayoutId id="2147484683" r:id="rId4"/>
    <p:sldLayoutId id="2147484684" r:id="rId5"/>
    <p:sldLayoutId id="2147484685" r:id="rId6"/>
    <p:sldLayoutId id="2147484686" r:id="rId7"/>
    <p:sldLayoutId id="2147484687" r:id="rId8"/>
    <p:sldLayoutId id="2147484688" r:id="rId9"/>
    <p:sldLayoutId id="2147484689" r:id="rId10"/>
    <p:sldLayoutId id="2147484690" r:id="rId11"/>
    <p:sldLayoutId id="2147484691" r:id="rId12"/>
    <p:sldLayoutId id="2147484692" r:id="rId13"/>
    <p:sldLayoutId id="2147484693" r:id="rId14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стиль основного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стили основного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C115C1-014B-49F9-8FF5-AF04C9611A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8" r:id="rId1"/>
    <p:sldLayoutId id="2147484709" r:id="rId2"/>
    <p:sldLayoutId id="2147484710" r:id="rId3"/>
    <p:sldLayoutId id="2147484711" r:id="rId4"/>
    <p:sldLayoutId id="2147484712" r:id="rId5"/>
    <p:sldLayoutId id="2147484713" r:id="rId6"/>
    <p:sldLayoutId id="2147484714" r:id="rId7"/>
    <p:sldLayoutId id="2147484715" r:id="rId8"/>
    <p:sldLayoutId id="2147484716" r:id="rId9"/>
    <p:sldLayoutId id="2147484717" r:id="rId10"/>
    <p:sldLayoutId id="2147484718" r:id="rId11"/>
    <p:sldLayoutId id="2147484719" r:id="rId12"/>
    <p:sldLayoutId id="2147484720" r:id="rId13"/>
    <p:sldLayoutId id="2147484721" r:id="rId14"/>
    <p:sldLayoutId id="2147484694" r:id="rId15"/>
    <p:sldLayoutId id="2147484695" r:id="rId16"/>
  </p:sldLayoutIdLst>
  <p:transition spd="slow">
    <p:circl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7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mages.yandex.ru/yandsearch?text=%D0%BA%D0%B0%D1%80%D1%82%D0%B8%D0%BD%D0%BA%D0%B8%20%D0%B0%D1%81%D0%BC%D0%BE%D0%BB%D0%BE%D0%B2%20%D1%84%D0%BE%D1%80%D0%BC%D0%B8%D1%80%D0%BE%D0%B2%D0%B0%D0%BD%D0%B8%D0%B5%20%D1%83%D0%BD%D0%B8%D0%B2%D0%B5%D1%80%D1%81%D0%B0%D0%BB%D1%8C%D0%BD%D1%8B%D1%85%20%D1%83%D1%87%D0%B5%D0%B1%D0%BD%D1%8B%D1%85%20%D0%B4%D0%B5%D0%B9%D1%81%D1%82%D0%B2%D0%B8%D0%B9%20%D0%B2%20%D0%BE%D1%81%D0%BD%D0%BE%D0%B2%D0%BD%D0%BE%D0%B9%20%D1%88%D0%BA%D0%BE%D0%BB%D0%B5&amp;img_url=http://www.combook.ru/pictures/10316053.jpg&amp;pos=3&amp;rpt=simage&amp;lr=47&amp;noreask=1&amp;source=wiz" TargetMode="Externa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4"/>
          <p:cNvSpPr>
            <a:spLocks noChangeArrowheads="1"/>
          </p:cNvSpPr>
          <p:nvPr/>
        </p:nvSpPr>
        <p:spPr bwMode="auto">
          <a:xfrm>
            <a:off x="539750" y="1628775"/>
            <a:ext cx="7632700" cy="4968875"/>
          </a:xfrm>
          <a:prstGeom prst="sun">
            <a:avLst>
              <a:gd name="adj" fmla="val 25000"/>
            </a:avLst>
          </a:prstGeom>
          <a:solidFill>
            <a:srgbClr val="CCFFCC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Автор: Попова И.Г.,</a:t>
            </a:r>
          </a:p>
          <a:p>
            <a:pPr algn="ctr"/>
            <a:r>
              <a:rPr lang="ru-RU"/>
              <a:t> учитель русского языка</a:t>
            </a:r>
          </a:p>
          <a:p>
            <a:pPr algn="ctr"/>
            <a:r>
              <a:rPr lang="ru-RU"/>
              <a:t> и литературы</a:t>
            </a:r>
          </a:p>
          <a:p>
            <a:pPr algn="ctr"/>
            <a:r>
              <a:rPr lang="ru-RU"/>
              <a:t>МОУ «Школа №1 г. Черемхово»</a:t>
            </a:r>
          </a:p>
        </p:txBody>
      </p:sp>
      <p:sp>
        <p:nvSpPr>
          <p:cNvPr id="30723" name="Oval 5"/>
          <p:cNvSpPr>
            <a:spLocks noChangeArrowheads="1"/>
          </p:cNvSpPr>
          <p:nvPr/>
        </p:nvSpPr>
        <p:spPr bwMode="auto">
          <a:xfrm>
            <a:off x="827088" y="692150"/>
            <a:ext cx="7489825" cy="2592388"/>
          </a:xfrm>
          <a:prstGeom prst="ellipse">
            <a:avLst/>
          </a:prstGeom>
          <a:solidFill>
            <a:srgbClr val="A0F3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0713"/>
            <a:ext cx="7773988" cy="2952750"/>
          </a:xfrm>
          <a:solidFill>
            <a:srgbClr val="CCFFCC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На пути к пониманию текста…</a:t>
            </a:r>
            <a:b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</a:b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(</a:t>
            </a:r>
            <a:r>
              <a:rPr lang="ru-RU" sz="32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О некоторых приёмах работы по развитию навыков смыслового чтения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>
                <a:solidFill>
                  <a:schemeClr val="tx1"/>
                </a:solidFill>
              </a:rPr>
              <a:t>Текстовый этап: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708525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/>
            <a:r>
              <a:rPr lang="ru-RU" sz="1600" b="1" i="1" smtClean="0"/>
              <a:t>Упражнения на свёртывание текста</a:t>
            </a:r>
            <a:r>
              <a:rPr lang="ru-RU" sz="1600" i="1" smtClean="0"/>
              <a:t> (план, пересказ, цитирование, схема, таблица, кластер);</a:t>
            </a:r>
          </a:p>
          <a:p>
            <a:pPr eaLnBrk="1" hangingPunct="1"/>
            <a:r>
              <a:rPr lang="ru-RU" sz="1600" b="1" i="1" smtClean="0"/>
              <a:t>Упражнения на конструкцию текста</a:t>
            </a:r>
            <a:r>
              <a:rPr lang="ru-RU" sz="1600" b="1" i="1" smtClean="0">
                <a:solidFill>
                  <a:srgbClr val="000000"/>
                </a:solidFill>
              </a:rPr>
              <a:t> -решение и присвоение художественного текста</a:t>
            </a:r>
            <a:r>
              <a:rPr lang="ru-RU" sz="1600" b="1" i="1" smtClean="0"/>
              <a:t>; </a:t>
            </a:r>
            <a:r>
              <a:rPr lang="ru-RU" sz="1600" i="1" smtClean="0"/>
              <a:t>(логические цепочки, таблицы, деление на микротемы, исправление логических нарушений и т.п.)</a:t>
            </a:r>
          </a:p>
          <a:p>
            <a:pPr eaLnBrk="1" hangingPunct="1"/>
            <a:r>
              <a:rPr lang="ru-RU" sz="1600" b="1" i="1" smtClean="0"/>
              <a:t>Упражнения на обобщения материала </a:t>
            </a:r>
            <a:r>
              <a:rPr lang="ru-RU" sz="1600" i="1" smtClean="0"/>
              <a:t>(приём неоконченного предложения, таблицы, синквейн, кластер)</a:t>
            </a:r>
          </a:p>
        </p:txBody>
      </p:sp>
      <p:sp>
        <p:nvSpPr>
          <p:cNvPr id="3994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/>
          <a:p>
            <a:pPr marL="1828800" lvl="4" indent="0" eaLnBrk="1" hangingPunct="1">
              <a:buFontTx/>
              <a:buNone/>
            </a:pPr>
            <a:endParaRPr lang="ru-RU" smtClean="0"/>
          </a:p>
        </p:txBody>
      </p:sp>
      <p:pic>
        <p:nvPicPr>
          <p:cNvPr id="39941" name="Picture 4" descr="HH00241_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463" y="2636838"/>
            <a:ext cx="3659187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Послетекстовый этап: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844675"/>
            <a:ext cx="6265863" cy="4525963"/>
          </a:xfrm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упражнения на выявление темы текста;</a:t>
            </a:r>
          </a:p>
          <a:p>
            <a:pPr eaLnBrk="1" hangingPunct="1">
              <a:buFontTx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-выявление авторского замысла;</a:t>
            </a:r>
          </a:p>
          <a:p>
            <a:pPr eaLnBrk="1" hangingPunct="1"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-социоконструирование;</a:t>
            </a:r>
          </a:p>
          <a:p>
            <a:pPr eaLnBrk="1" hangingPunct="1"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-смысловая рефлексия.</a:t>
            </a:r>
          </a:p>
        </p:txBody>
      </p:sp>
      <p:pic>
        <p:nvPicPr>
          <p:cNvPr id="40964" name="Picture 9" descr="J01980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659563" y="2605088"/>
            <a:ext cx="2344737" cy="2419350"/>
          </a:xfrm>
          <a:noFill/>
        </p:spPr>
      </p:pic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336550" y="2281238"/>
            <a:ext cx="61198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упражнения на составление  характеристики персонажей</a:t>
            </a:r>
            <a:r>
              <a:rPr lang="ru-RU" sz="2400"/>
              <a:t>;</a:t>
            </a:r>
          </a:p>
        </p:txBody>
      </p:sp>
      <p:pic>
        <p:nvPicPr>
          <p:cNvPr id="40966" name="Picture 7" descr="HH00546_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46913" y="4052888"/>
            <a:ext cx="630237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Приёмы работы с текстом: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Дискуссия с самим собой;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Двойной дневник;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Ассоциации;</a:t>
            </a:r>
            <a:r>
              <a:rPr lang="ru-RU" sz="1600" dirty="0" smtClean="0"/>
              <a:t> </a:t>
            </a:r>
            <a:endParaRPr lang="ru-RU" sz="16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Вопросы? Вопросы!</a:t>
            </a:r>
            <a:r>
              <a:rPr lang="ru-RU" sz="1600" dirty="0" smtClean="0"/>
              <a:t> </a:t>
            </a:r>
            <a:r>
              <a:rPr lang="ru-RU" sz="1600" b="1" dirty="0" smtClean="0"/>
              <a:t> «толстые», «тонкие»;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Идея </a:t>
            </a:r>
            <a:r>
              <a:rPr lang="ru-RU" sz="1600" dirty="0" smtClean="0"/>
              <a:t>(Самая важная мысль -Самая спорная мысль, идея, которую хотелось бы попробовать на практике);</a:t>
            </a:r>
            <a:endParaRPr lang="ru-RU" sz="16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Кластер</a:t>
            </a:r>
            <a:r>
              <a:rPr lang="ru-RU" sz="1600" dirty="0" smtClean="0"/>
              <a:t> </a:t>
            </a:r>
            <a:r>
              <a:rPr lang="ru-RU" sz="1600" dirty="0"/>
              <a:t>(</a:t>
            </a:r>
            <a:r>
              <a:rPr lang="ru-RU" sz="1600" dirty="0" smtClean="0"/>
              <a:t>смысловая гроздь);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Сочинение </a:t>
            </a:r>
            <a:r>
              <a:rPr lang="ru-RU" sz="1600" dirty="0" smtClean="0"/>
              <a:t>(мини-сочинение по пяти ключевым словам);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600" b="1" dirty="0" smtClean="0"/>
              <a:t>Художественные формы письменной рефлексии </a:t>
            </a:r>
            <a:r>
              <a:rPr lang="ru-RU" sz="1600" dirty="0"/>
              <a:t>(</a:t>
            </a:r>
            <a:r>
              <a:rPr lang="ru-RU" sz="1600" dirty="0" smtClean="0"/>
              <a:t>синквейны,  неоконченное предложение , ранжирование, социоконструирование)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b="1" kern="1200" dirty="0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Концептуальная таблица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b="1" kern="1200" dirty="0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Сводная таблица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b="1" kern="1200" dirty="0">
                <a:solidFill>
                  <a:prstClr val="black"/>
                </a:solidFill>
                <a:latin typeface="Times New Roman"/>
                <a:cs typeface="Times New Roman" pitchFamily="18" charset="0"/>
              </a:rPr>
              <a:t>Таблица «Кто? Что? Где? Когда? Почему?</a:t>
            </a:r>
            <a:endParaRPr lang="ru-RU" sz="1800" b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Концептуальная таблица</a:t>
            </a:r>
            <a:br>
              <a:rPr lang="ru-RU" smtClean="0">
                <a:solidFill>
                  <a:schemeClr val="tx1"/>
                </a:solidFill>
              </a:rPr>
            </a:br>
            <a:r>
              <a:rPr lang="ru-RU" smtClean="0">
                <a:solidFill>
                  <a:schemeClr val="tx1"/>
                </a:solidFill>
              </a:rPr>
              <a:t>«Виды сказуемых»</a:t>
            </a:r>
          </a:p>
        </p:txBody>
      </p:sp>
      <p:pic>
        <p:nvPicPr>
          <p:cNvPr id="157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84213" y="1700213"/>
            <a:ext cx="7851775" cy="4713287"/>
          </a:xfrm>
          <a:solidFill>
            <a:schemeClr val="accent4">
              <a:lumMod val="60000"/>
              <a:lumOff val="40000"/>
            </a:schemeClr>
          </a:solidFill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Сводная таблица</a:t>
            </a:r>
          </a:p>
        </p:txBody>
      </p:sp>
      <p:pic>
        <p:nvPicPr>
          <p:cNvPr id="158722" name="Picture 2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971600" y="1772816"/>
            <a:ext cx="7242175" cy="4524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tx1"/>
                </a:solidFill>
              </a:rPr>
              <a:t>Таблица «Кто? Что? Где? Когда? Почему?»</a:t>
            </a:r>
            <a:endParaRPr lang="ru-RU" sz="4000" smtClean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750" y="2205038"/>
          <a:ext cx="7993064" cy="2792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613"/>
                <a:gridCol w="1598613"/>
                <a:gridCol w="1598613"/>
                <a:gridCol w="1180957"/>
                <a:gridCol w="2016268"/>
              </a:tblGrid>
              <a:tr h="1144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Кто?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Что?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Где?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Когда?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Почему?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647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Иван Федоров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Первая печатный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букварь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город Львов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1574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Распространение знаний и просвещения на Руси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42" marR="61742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5" descr="http://www.chitaikin.ru/knigi/78543.jpg"/>
          <p:cNvPicPr>
            <a:picLocks noChangeAspect="1" noChangeArrowheads="1"/>
          </p:cNvPicPr>
          <p:nvPr/>
        </p:nvPicPr>
        <p:blipFill>
          <a:blip r:embed="rId3" cstate="email">
            <a:extLst/>
          </a:blip>
          <a:srcRect/>
          <a:stretch>
            <a:fillRect/>
          </a:stretch>
        </p:blipFill>
        <p:spPr bwMode="auto">
          <a:xfrm>
            <a:off x="2915816" y="5054528"/>
            <a:ext cx="2490787" cy="16113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2016125"/>
          </a:xfrm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1600" smtClean="0">
                <a:solidFill>
                  <a:srgbClr val="000000"/>
                </a:solidFill>
                <a:latin typeface="Calibri" pitchFamily="34" charset="0"/>
              </a:rPr>
              <a:t/>
            </a:r>
            <a:br>
              <a:rPr lang="ru-RU" sz="160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ru-RU" smtClean="0">
                <a:solidFill>
                  <a:srgbClr val="000000"/>
                </a:solidFill>
                <a:latin typeface="Calibri" pitchFamily="34" charset="0"/>
              </a:rPr>
              <a:t>Инсерт</a:t>
            </a:r>
            <a:r>
              <a:rPr lang="ru-RU" sz="1600" smtClean="0">
                <a:solidFill>
                  <a:srgbClr val="000000"/>
                </a:solidFill>
                <a:latin typeface="Calibri" pitchFamily="34" charset="0"/>
              </a:rPr>
              <a:t/>
            </a:r>
            <a:br>
              <a:rPr lang="ru-RU" sz="160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ru-RU" sz="1600" smtClean="0">
                <a:solidFill>
                  <a:srgbClr val="000000"/>
                </a:solidFill>
                <a:latin typeface="Calibri" pitchFamily="34" charset="0"/>
              </a:rPr>
              <a:t>                                                                                               (V) -известно;</a:t>
            </a: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ru-RU" sz="160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1600" smtClean="0">
                <a:solidFill>
                  <a:srgbClr val="000000"/>
                </a:solidFill>
                <a:latin typeface="Times New Roman" pitchFamily="18" charset="0"/>
              </a:rPr>
              <a:t>                                                                                                       </a:t>
            </a:r>
            <a:r>
              <a:rPr lang="ru-RU" sz="1600" smtClean="0">
                <a:solidFill>
                  <a:srgbClr val="000000"/>
                </a:solidFill>
                <a:latin typeface="Calibri" pitchFamily="34" charset="0"/>
              </a:rPr>
              <a:t>(+) -новая информация; </a:t>
            </a:r>
            <a:br>
              <a:rPr lang="ru-RU" sz="160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ru-RU" sz="1600" smtClean="0">
                <a:solidFill>
                  <a:srgbClr val="000000"/>
                </a:solidFill>
                <a:latin typeface="Calibri" pitchFamily="34" charset="0"/>
              </a:rPr>
              <a:t>                                                                                                                     (?)-осталось непонятным</a:t>
            </a:r>
            <a:endParaRPr lang="ru-RU" sz="1600" smtClean="0">
              <a:solidFill>
                <a:schemeClr val="tx1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36838"/>
            <a:ext cx="5113338" cy="3168650"/>
          </a:xfrm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sz="2400" smtClean="0">
                <a:solidFill>
                  <a:srgbClr val="000000"/>
                </a:solidFill>
              </a:rPr>
              <a:t>Самоактивизирующая</a:t>
            </a:r>
          </a:p>
          <a:p>
            <a:pPr marL="0" indent="0" algn="ctr" eaLnBrk="1" hangingPunct="1">
              <a:buFontTx/>
              <a:buNone/>
            </a:pPr>
            <a:r>
              <a:rPr lang="ru-RU" sz="2400" smtClean="0">
                <a:solidFill>
                  <a:srgbClr val="000000"/>
                </a:solidFill>
              </a:rPr>
              <a:t> системная разметка</a:t>
            </a:r>
          </a:p>
          <a:p>
            <a:pPr marL="0" indent="0" algn="ctr" eaLnBrk="1" hangingPunct="1">
              <a:buFontTx/>
              <a:buNone/>
            </a:pPr>
            <a:r>
              <a:rPr lang="ru-RU" sz="2400" smtClean="0">
                <a:solidFill>
                  <a:srgbClr val="000000"/>
                </a:solidFill>
              </a:rPr>
              <a:t> для эффективного</a:t>
            </a:r>
          </a:p>
          <a:p>
            <a:pPr marL="0" indent="0" algn="ctr" eaLnBrk="1" hangingPunct="1">
              <a:buFontTx/>
              <a:buNone/>
            </a:pPr>
            <a:r>
              <a:rPr lang="ru-RU" sz="2400" smtClean="0">
                <a:solidFill>
                  <a:srgbClr val="000000"/>
                </a:solidFill>
              </a:rPr>
              <a:t> чтения и размышления</a:t>
            </a:r>
            <a:endParaRPr lang="ru-RU" sz="2400" smtClean="0"/>
          </a:p>
        </p:txBody>
      </p:sp>
      <p:pic>
        <p:nvPicPr>
          <p:cNvPr id="8" name="Picture 1" descr="j0402268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>
            <a:extLst/>
          </a:blip>
          <a:srcRect/>
          <a:stretch>
            <a:fillRect/>
          </a:stretch>
        </p:blipFill>
        <p:spPr>
          <a:xfrm>
            <a:off x="5724128" y="2780928"/>
            <a:ext cx="2968625" cy="2697163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468313" y="1557338"/>
            <a:ext cx="8207375" cy="508476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296988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tx1"/>
                </a:solidFill>
              </a:rPr>
              <a:t>Как присваивать текст?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968875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mtClean="0"/>
              <a:t>Анализ содержания </a:t>
            </a:r>
            <a:r>
              <a:rPr lang="ru-RU" b="1" smtClean="0">
                <a:solidFill>
                  <a:srgbClr val="FF3300"/>
                </a:solidFill>
              </a:rPr>
              <a:t>сильных позиций</a:t>
            </a:r>
            <a:r>
              <a:rPr lang="ru-RU" smtClean="0"/>
              <a:t> текста;</a:t>
            </a:r>
          </a:p>
          <a:p>
            <a:pPr eaLnBrk="1" hangingPunct="1"/>
            <a:r>
              <a:rPr lang="ru-RU" smtClean="0"/>
              <a:t>Поиск </a:t>
            </a:r>
            <a:r>
              <a:rPr lang="ru-RU" b="1" smtClean="0">
                <a:solidFill>
                  <a:srgbClr val="FF3300"/>
                </a:solidFill>
              </a:rPr>
              <a:t>фактов</a:t>
            </a:r>
            <a:r>
              <a:rPr lang="ru-RU" smtClean="0"/>
              <a:t> в тексте;</a:t>
            </a:r>
          </a:p>
          <a:p>
            <a:pPr eaLnBrk="1" hangingPunct="1"/>
            <a:r>
              <a:rPr lang="ru-RU" b="1" smtClean="0">
                <a:solidFill>
                  <a:srgbClr val="FF3300"/>
                </a:solidFill>
              </a:rPr>
              <a:t>Сопоставление</a:t>
            </a:r>
            <a:r>
              <a:rPr lang="ru-RU" smtClean="0"/>
              <a:t> фактов текста;</a:t>
            </a:r>
          </a:p>
          <a:p>
            <a:pPr eaLnBrk="1" hangingPunct="1"/>
            <a:r>
              <a:rPr lang="ru-RU" smtClean="0"/>
              <a:t>Поиск недописанных фактов (</a:t>
            </a:r>
            <a:r>
              <a:rPr lang="ru-RU" b="1" smtClean="0">
                <a:solidFill>
                  <a:srgbClr val="FF3300"/>
                </a:solidFill>
              </a:rPr>
              <a:t>скважин</a:t>
            </a:r>
            <a:r>
              <a:rPr lang="ru-RU" smtClean="0"/>
              <a:t>);</a:t>
            </a:r>
          </a:p>
          <a:p>
            <a:pPr eaLnBrk="1" hangingPunct="1"/>
            <a:r>
              <a:rPr lang="ru-RU" b="1" smtClean="0">
                <a:solidFill>
                  <a:srgbClr val="FF3300"/>
                </a:solidFill>
              </a:rPr>
              <a:t>Заполнение</a:t>
            </a:r>
            <a:r>
              <a:rPr lang="ru-RU" smtClean="0"/>
              <a:t> содержательных скважин на основе жизненного опыта учащихся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435975" cy="1152525"/>
          </a:xfrm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smtClean="0">
                <a:solidFill>
                  <a:schemeClr val="tx1"/>
                </a:solidFill>
              </a:rPr>
              <a:t>Приёмы смысловой рефлексии: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205038"/>
            <a:ext cx="8497888" cy="3600450"/>
          </a:xfrm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приём неоконченного предложения;</a:t>
            </a:r>
          </a:p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социоконструирование;</a:t>
            </a:r>
          </a:p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презентация;</a:t>
            </a:r>
          </a:p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заполнение пропусков в логической цепочке, схеме, таблице;</a:t>
            </a:r>
          </a:p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ранжирование;</a:t>
            </a:r>
          </a:p>
          <a:p>
            <a:pPr>
              <a:buClr>
                <a:srgbClr val="CE9964"/>
              </a:buClr>
              <a:buSzPct val="90000"/>
              <a:buFont typeface="Wingdings" pitchFamily="2" charset="2"/>
              <a:buChar char="§"/>
              <a:defRPr/>
            </a:pPr>
            <a:r>
              <a:rPr kumimoji="1" lang="ru-RU" sz="2800" dirty="0">
                <a:latin typeface="Times New Roman"/>
              </a:rPr>
              <a:t>синквейн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468313" y="1557338"/>
            <a:ext cx="8207375" cy="508476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ru-RU" sz="3200" b="1" kern="1200" dirty="0" smtClean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br>
              <a:rPr lang="ru-RU" sz="3200" b="1" kern="1200" dirty="0" smtClean="0">
                <a:solidFill>
                  <a:prstClr val="black"/>
                </a:solidFill>
                <a:latin typeface="Calibri"/>
                <a:ea typeface="+mn-ea"/>
              </a:rPr>
            </a:br>
            <a:r>
              <a:rPr lang="ru-RU" sz="3200" b="1" kern="1200" dirty="0" smtClean="0">
                <a:solidFill>
                  <a:prstClr val="black"/>
                </a:solidFill>
                <a:latin typeface="Calibri"/>
                <a:ea typeface="+mn-ea"/>
              </a:rPr>
              <a:t>Приём «Ромашка Блума» - ромашка вопросов</a:t>
            </a:r>
            <a:r>
              <a:rPr lang="ru-RU" sz="3200" b="1" kern="1200" dirty="0">
                <a:solidFill>
                  <a:prstClr val="black"/>
                </a:solidFill>
                <a:latin typeface="Calibri"/>
                <a:ea typeface="+mn-ea"/>
              </a:rPr>
              <a:t/>
            </a:r>
            <a:br>
              <a:rPr lang="ru-RU" sz="3200" b="1" kern="1200" dirty="0">
                <a:solidFill>
                  <a:prstClr val="black"/>
                </a:solidFill>
                <a:latin typeface="Calibri"/>
                <a:ea typeface="+mn-ea"/>
              </a:rPr>
            </a:br>
            <a:endParaRPr lang="ru-RU" sz="4000" dirty="0" smtClean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half" idx="1"/>
          </p:nvPr>
        </p:nvSpPr>
        <p:spPr>
          <a:solidFill>
            <a:srgbClr val="CCFFCC"/>
          </a:solidFill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ru-RU" b="1" kern="1200" dirty="0">
              <a:solidFill>
                <a:prstClr val="black"/>
              </a:solidFill>
              <a:latin typeface="Calibri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b="1" kern="1200" dirty="0" smtClean="0">
                <a:solidFill>
                  <a:prstClr val="black"/>
                </a:solidFill>
                <a:latin typeface="Calibri"/>
              </a:rPr>
              <a:t>Расположение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</a:rPr>
              <a:t>, строй, порядок) </a:t>
            </a:r>
            <a:r>
              <a:rPr lang="ru-RU" sz="2400" b="1" kern="1200" dirty="0" smtClean="0">
                <a:solidFill>
                  <a:prstClr val="black"/>
                </a:solidFill>
                <a:latin typeface="Calibri"/>
              </a:rPr>
              <a:t>вопросов, связанных с уровнями  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</a:rPr>
              <a:t>познавательной деятельности: знание, понимание, применение, анализ, синтез и оценка. </a:t>
            </a:r>
            <a:endParaRPr lang="ru-RU" sz="2400" kern="120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kern="1200" dirty="0">
              <a:solidFill>
                <a:prstClr val="black"/>
              </a:solidFill>
              <a:latin typeface="Calibri"/>
            </a:endParaRPr>
          </a:p>
          <a:p>
            <a:pPr marL="0" indent="0" eaLnBrk="1" hangingPunct="1">
              <a:buFontTx/>
              <a:buNone/>
              <a:defRPr/>
            </a:pPr>
            <a:endParaRPr lang="ru-RU" kern="1200" dirty="0">
              <a:solidFill>
                <a:prstClr val="black"/>
              </a:solidFill>
              <a:latin typeface="Calibri"/>
            </a:endParaRPr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</p:txBody>
      </p:sp>
      <p:sp>
        <p:nvSpPr>
          <p:cNvPr id="49157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9158" name="Picture 2" descr="C:\Documents and Settings\user1\Рабочий стол\Рисунок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363" y="1700213"/>
            <a:ext cx="3081337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Что такое работа с текстом?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dirty="0" smtClean="0"/>
              <a:t>Работа с текстом- </a:t>
            </a:r>
          </a:p>
          <a:p>
            <a:pPr algn="ctr" eaLnBrk="1" hangingPunct="1">
              <a:buFontTx/>
              <a:buNone/>
              <a:defRPr/>
            </a:pPr>
            <a:r>
              <a:rPr lang="ru-RU" dirty="0" smtClean="0"/>
              <a:t>это </a:t>
            </a:r>
            <a:r>
              <a:rPr lang="ru-RU" b="1" dirty="0" smtClean="0"/>
              <a:t>система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dirty="0" smtClean="0"/>
              <a:t>формирования различных</a:t>
            </a:r>
            <a:r>
              <a:rPr lang="ru-RU" b="1" dirty="0" smtClean="0"/>
              <a:t> </a:t>
            </a:r>
            <a:r>
              <a:rPr lang="ru-RU" dirty="0" smtClean="0"/>
              <a:t>умений и </a:t>
            </a:r>
          </a:p>
          <a:p>
            <a:pPr algn="ctr" eaLnBrk="1" hangingPunct="1">
              <a:buFontTx/>
              <a:buNone/>
              <a:defRPr/>
            </a:pPr>
            <a:r>
              <a:rPr lang="ru-RU" dirty="0" smtClean="0"/>
              <a:t>навыков обучающихся по присвоению и переработке информации.</a:t>
            </a:r>
            <a:endParaRPr lang="ru-RU" b="1" dirty="0" smtClean="0"/>
          </a:p>
          <a:p>
            <a:pPr algn="ctr"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435975" cy="1152525"/>
          </a:xfrm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smtClean="0"/>
              <a:t>Задание: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276475"/>
            <a:ext cx="5834063" cy="3960813"/>
          </a:xfrm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 «Перед тем, как мы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 прочтем текст,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сформулируйте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 индивидуально по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одному практическому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и одному оценочному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 вопросу.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 Возможно, текст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smtClean="0">
                <a:solidFill>
                  <a:srgbClr val="000000"/>
                </a:solidFill>
              </a:rPr>
              <a:t>поможет нам на них ответить».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2400" smtClean="0"/>
          </a:p>
        </p:txBody>
      </p:sp>
      <p:pic>
        <p:nvPicPr>
          <p:cNvPr id="4" name="Picture 2" descr="C:\Documents and Settings\user1\Рабочий стол\Рисунок1.jpg"/>
          <p:cNvPicPr>
            <a:picLocks noChangeAspect="1" noChangeArrowheads="1"/>
          </p:cNvPicPr>
          <p:nvPr/>
        </p:nvPicPr>
        <p:blipFill>
          <a:blip r:embed="rId2" cstate="email">
            <a:extLst/>
          </a:blip>
          <a:srcRect/>
          <a:stretch>
            <a:fillRect/>
          </a:stretch>
        </p:blipFill>
        <p:spPr bwMode="auto">
          <a:xfrm>
            <a:off x="6156176" y="2204864"/>
            <a:ext cx="2773253" cy="388912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435975" cy="1152525"/>
          </a:xfrm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smtClean="0">
                <a:solidFill>
                  <a:srgbClr val="000000"/>
                </a:solidFill>
              </a:rPr>
              <a:t>Ромашка Блума</a:t>
            </a:r>
            <a:endParaRPr lang="ru-RU" sz="40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533525"/>
            <a:ext cx="8497888" cy="5208588"/>
          </a:xfrm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Простой вопрос: </a:t>
            </a:r>
            <a:r>
              <a:rPr lang="ru-RU" sz="2400" smtClean="0">
                <a:solidFill>
                  <a:srgbClr val="000000"/>
                </a:solidFill>
              </a:rPr>
              <a:t>Сколько лет Пушкин провёл в Южной ссылке?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Уточняющий вопрос: </a:t>
            </a:r>
            <a:r>
              <a:rPr lang="ru-RU" sz="2400" smtClean="0">
                <a:solidFill>
                  <a:srgbClr val="000000"/>
                </a:solidFill>
              </a:rPr>
              <a:t>Считаете ли вы, что Пушкин был защитником и выразителем народных идеалов?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Интерпретационный вопрос: </a:t>
            </a:r>
            <a:r>
              <a:rPr lang="ru-RU" sz="2400" smtClean="0">
                <a:solidFill>
                  <a:srgbClr val="000000"/>
                </a:solidFill>
              </a:rPr>
              <a:t>Почему Пушкина можно назвать гением русской литературы? 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Творческий вопрос: </a:t>
            </a:r>
            <a:r>
              <a:rPr lang="ru-RU" sz="2400" smtClean="0">
                <a:solidFill>
                  <a:srgbClr val="000000"/>
                </a:solidFill>
              </a:rPr>
              <a:t>Что исчезло бы из русской литературы, если бы не было такого поэта , как А.С. Пушкин?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Оценочный вопрос: </a:t>
            </a:r>
            <a:r>
              <a:rPr lang="ru-RU" sz="2400" smtClean="0">
                <a:solidFill>
                  <a:srgbClr val="000000"/>
                </a:solidFill>
              </a:rPr>
              <a:t>Как   вы   оцениваете   отношение      Пушкина к России (к крепостному праву, к народу и т.д.)?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u="sng" smtClean="0">
                <a:solidFill>
                  <a:srgbClr val="000000"/>
                </a:solidFill>
              </a:rPr>
              <a:t>Практический вопрос:</a:t>
            </a:r>
            <a:r>
              <a:rPr lang="ru-RU" sz="2400" smtClean="0">
                <a:solidFill>
                  <a:srgbClr val="000000"/>
                </a:solidFill>
              </a:rPr>
              <a:t> Что  из   того,  что  описал Пушкин в своих произведениях, можно встретить в современной жизни?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Oval 5"/>
          <p:cNvSpPr>
            <a:spLocks noChangeArrowheads="1"/>
          </p:cNvSpPr>
          <p:nvPr/>
        </p:nvSpPr>
        <p:spPr bwMode="auto">
          <a:xfrm>
            <a:off x="2843213" y="3068638"/>
            <a:ext cx="3167062" cy="647700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27" name="Oval 6"/>
          <p:cNvSpPr>
            <a:spLocks noChangeArrowheads="1"/>
          </p:cNvSpPr>
          <p:nvPr/>
        </p:nvSpPr>
        <p:spPr bwMode="auto">
          <a:xfrm>
            <a:off x="4643438" y="4076700"/>
            <a:ext cx="2232025" cy="576263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28" name="Oval 7"/>
          <p:cNvSpPr>
            <a:spLocks noChangeArrowheads="1"/>
          </p:cNvSpPr>
          <p:nvPr/>
        </p:nvSpPr>
        <p:spPr bwMode="auto">
          <a:xfrm>
            <a:off x="6084888" y="5013325"/>
            <a:ext cx="1584325" cy="287338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29" name="Oval 8"/>
          <p:cNvSpPr>
            <a:spLocks noChangeArrowheads="1"/>
          </p:cNvSpPr>
          <p:nvPr/>
        </p:nvSpPr>
        <p:spPr bwMode="auto">
          <a:xfrm>
            <a:off x="7524750" y="5516563"/>
            <a:ext cx="576263" cy="144462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30" name="Oval 9"/>
          <p:cNvSpPr>
            <a:spLocks noChangeArrowheads="1"/>
          </p:cNvSpPr>
          <p:nvPr/>
        </p:nvSpPr>
        <p:spPr bwMode="auto">
          <a:xfrm>
            <a:off x="971550" y="1771650"/>
            <a:ext cx="4392613" cy="936625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54138"/>
            <a:ext cx="8147050" cy="5445125"/>
          </a:xfrm>
          <a:solidFill>
            <a:srgbClr val="CCFFCC"/>
          </a:solidFill>
          <a:ln w="76200" cmpd="tri">
            <a:solidFill>
              <a:srgbClr val="993300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ts val="1625"/>
              </a:lnSpc>
            </a:pPr>
            <a:r>
              <a:rPr lang="ru-RU" sz="2700" b="1" u="sng" smtClean="0">
                <a:latin typeface="Times New Roman" pitchFamily="18" charset="0"/>
                <a:cs typeface="Times New Roman" pitchFamily="18" charset="0"/>
              </a:rPr>
              <a:t>П </a:t>
            </a:r>
            <a:r>
              <a:rPr lang="ru-RU" sz="2700" u="sng" smtClean="0">
                <a:latin typeface="Times New Roman" pitchFamily="18" charset="0"/>
                <a:cs typeface="Times New Roman" pitchFamily="18" charset="0"/>
              </a:rPr>
              <a:t>– позиция</a:t>
            </a:r>
          </a:p>
          <a:p>
            <a:pPr eaLnBrk="1" hangingPunct="1">
              <a:lnSpc>
                <a:spcPts val="1625"/>
              </a:lnSpc>
            </a:pPr>
            <a:endParaRPr lang="ru-RU" sz="2700" u="sng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«Мы считаем, что…», 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«Нам кажется …»,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«Мы думаем…», 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700" b="1" i="1" smtClean="0">
                <a:latin typeface="Times New Roman" pitchFamily="18" charset="0"/>
                <a:cs typeface="Times New Roman" pitchFamily="18" charset="0"/>
              </a:rPr>
              <a:t>«На наш взгляд…»</a:t>
            </a:r>
            <a:endParaRPr lang="ru-RU" sz="27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1625"/>
              </a:lnSpc>
              <a:buFontTx/>
              <a:buNone/>
            </a:pPr>
            <a:endParaRPr lang="ru-RU" sz="3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1625"/>
              </a:lnSpc>
            </a:pP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 – объяснение (или обоснование)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Потому что…)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endParaRPr lang="ru-RU" sz="3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1625"/>
              </a:lnSpc>
            </a:pP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 – пример </a:t>
            </a:r>
            <a:r>
              <a:rPr lang="ru-RU" sz="2700" i="1" smtClean="0">
                <a:latin typeface="Times New Roman" pitchFamily="18" charset="0"/>
                <a:cs typeface="Times New Roman" pitchFamily="18" charset="0"/>
              </a:rPr>
              <a:t>(«Мы хотим это доказать на 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700" i="1" smtClean="0">
                <a:latin typeface="Times New Roman" pitchFamily="18" charset="0"/>
                <a:cs typeface="Times New Roman" pitchFamily="18" charset="0"/>
              </a:rPr>
              <a:t>примере…»)</a:t>
            </a:r>
          </a:p>
          <a:p>
            <a:pPr eaLnBrk="1" hangingPunct="1">
              <a:lnSpc>
                <a:spcPts val="1625"/>
              </a:lnSpc>
            </a:pPr>
            <a:endParaRPr lang="ru-RU" sz="3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ts val="1625"/>
              </a:lnSpc>
            </a:pPr>
            <a:r>
              <a:rPr lang="ru-RU" sz="2700" b="1" smtClean="0">
                <a:latin typeface="Times New Roman" pitchFamily="18" charset="0"/>
                <a:cs typeface="Times New Roman" pitchFamily="18" charset="0"/>
              </a:rPr>
              <a:t>С </a:t>
            </a:r>
            <a:r>
              <a:rPr lang="ru-RU" sz="2700" smtClean="0">
                <a:latin typeface="Times New Roman" pitchFamily="18" charset="0"/>
                <a:cs typeface="Times New Roman" pitchFamily="18" charset="0"/>
              </a:rPr>
              <a:t>– следствие (или суждение) </a:t>
            </a:r>
          </a:p>
          <a:p>
            <a:pPr eaLnBrk="1" hangingPunct="1">
              <a:lnSpc>
                <a:spcPts val="1625"/>
              </a:lnSpc>
              <a:buFontTx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(«Исходя из этого, мы делаем вывод о том, что…»)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</p:txBody>
      </p:sp>
      <p:sp>
        <p:nvSpPr>
          <p:cNvPr id="52232" name="Oval 11"/>
          <p:cNvSpPr>
            <a:spLocks noChangeArrowheads="1"/>
          </p:cNvSpPr>
          <p:nvPr/>
        </p:nvSpPr>
        <p:spPr bwMode="auto">
          <a:xfrm>
            <a:off x="8243888" y="6021388"/>
            <a:ext cx="73025" cy="71437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2233" name="Rectangle 1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endParaRPr lang="ru-RU" sz="4000" b="1" smtClean="0">
              <a:solidFill>
                <a:schemeClr val="tx1"/>
              </a:solidFill>
            </a:endParaRPr>
          </a:p>
        </p:txBody>
      </p:sp>
      <p:sp>
        <p:nvSpPr>
          <p:cNvPr id="52234" name="Rectangle 2"/>
          <p:cNvSpPr txBox="1">
            <a:spLocks noChangeArrowheads="1"/>
          </p:cNvSpPr>
          <p:nvPr/>
        </p:nvSpPr>
        <p:spPr bwMode="auto">
          <a:xfrm>
            <a:off x="323850" y="115888"/>
            <a:ext cx="8434388" cy="1009650"/>
          </a:xfrm>
          <a:prstGeom prst="rect">
            <a:avLst/>
          </a:prstGeom>
          <a:solidFill>
            <a:srgbClr val="CCFFCC"/>
          </a:solidFill>
          <a:ln w="9525">
            <a:solidFill>
              <a:srgbClr val="33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1625"/>
              </a:lnSpc>
              <a:spcBef>
                <a:spcPct val="20000"/>
              </a:spcBef>
            </a:pPr>
            <a:r>
              <a:rPr lang="ru-RU" sz="27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ПОПС – формулы</a:t>
            </a:r>
            <a:r>
              <a:rPr lang="ru-RU" sz="27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Oval 7"/>
          <p:cNvSpPr>
            <a:spLocks noChangeArrowheads="1"/>
          </p:cNvSpPr>
          <p:nvPr/>
        </p:nvSpPr>
        <p:spPr bwMode="auto">
          <a:xfrm>
            <a:off x="6084888" y="5013325"/>
            <a:ext cx="1584325" cy="287338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3251" name="Oval 8"/>
          <p:cNvSpPr>
            <a:spLocks noChangeArrowheads="1"/>
          </p:cNvSpPr>
          <p:nvPr/>
        </p:nvSpPr>
        <p:spPr bwMode="auto">
          <a:xfrm>
            <a:off x="7524750" y="5516563"/>
            <a:ext cx="576263" cy="144462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3252" name="Oval 11"/>
          <p:cNvSpPr>
            <a:spLocks noChangeArrowheads="1"/>
          </p:cNvSpPr>
          <p:nvPr/>
        </p:nvSpPr>
        <p:spPr bwMode="auto">
          <a:xfrm>
            <a:off x="8243888" y="6021388"/>
            <a:ext cx="73025" cy="71437"/>
          </a:xfrm>
          <a:prstGeom prst="ellipse">
            <a:avLst/>
          </a:prstGeom>
          <a:solidFill>
            <a:srgbClr val="F5FBA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3253" name="Rectangle 1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endParaRPr lang="ru-RU" sz="4000" b="1" smtClean="0">
              <a:solidFill>
                <a:schemeClr val="tx1"/>
              </a:solidFill>
            </a:endParaRPr>
          </a:p>
        </p:txBody>
      </p:sp>
      <p:sp>
        <p:nvSpPr>
          <p:cNvPr id="53254" name="Rectangle 2"/>
          <p:cNvSpPr txBox="1">
            <a:spLocks noChangeArrowheads="1"/>
          </p:cNvSpPr>
          <p:nvPr/>
        </p:nvSpPr>
        <p:spPr bwMode="auto">
          <a:xfrm>
            <a:off x="395288" y="188913"/>
            <a:ext cx="8435975" cy="1008062"/>
          </a:xfrm>
          <a:prstGeom prst="rect">
            <a:avLst/>
          </a:prstGeom>
          <a:solidFill>
            <a:srgbClr val="CCFFCC"/>
          </a:solidFill>
          <a:ln w="9525">
            <a:solidFill>
              <a:srgbClr val="33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</a:pPr>
            <a:r>
              <a:rPr lang="ru-RU" sz="3200" b="1">
                <a:solidFill>
                  <a:schemeClr val="tx2"/>
                </a:solidFill>
              </a:rPr>
              <a:t> </a:t>
            </a:r>
            <a:r>
              <a:rPr lang="ru-RU" sz="3600" b="1"/>
              <a:t>Социоконструирование:</a:t>
            </a:r>
            <a:endParaRPr lang="ru-RU" sz="3600"/>
          </a:p>
        </p:txBody>
      </p:sp>
      <p:sp>
        <p:nvSpPr>
          <p:cNvPr id="53255" name="Rectangle 3"/>
          <p:cNvSpPr txBox="1">
            <a:spLocks noChangeArrowheads="1"/>
          </p:cNvSpPr>
          <p:nvPr/>
        </p:nvSpPr>
        <p:spPr bwMode="auto">
          <a:xfrm>
            <a:off x="284163" y="1736725"/>
            <a:ext cx="4329112" cy="39592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marL="342900" algn="ctr" eaLnBrk="0" hangingPunct="0">
              <a:spcBef>
                <a:spcPct val="20000"/>
              </a:spcBef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Сочинение-миниатюра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на основе ключевых слов: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Взаимодействие</a:t>
            </a: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Текст </a:t>
            </a: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Смысловое чтение </a:t>
            </a: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Социализация</a:t>
            </a: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Приём</a:t>
            </a:r>
          </a:p>
          <a:p>
            <a:pPr marL="342900" algn="just" eaLnBrk="0" hangingPunct="0">
              <a:spcBef>
                <a:spcPct val="20000"/>
              </a:spcBef>
              <a:buFontTx/>
              <a:buChar char="•"/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Технология</a:t>
            </a:r>
          </a:p>
        </p:txBody>
      </p:sp>
      <p:sp>
        <p:nvSpPr>
          <p:cNvPr id="53256" name="Rectangle 3"/>
          <p:cNvSpPr txBox="1">
            <a:spLocks noChangeArrowheads="1"/>
          </p:cNvSpPr>
          <p:nvPr/>
        </p:nvSpPr>
        <p:spPr bwMode="auto">
          <a:xfrm>
            <a:off x="5003800" y="1771650"/>
            <a:ext cx="3524250" cy="39243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>
                <a:solidFill>
                  <a:srgbClr val="000000"/>
                </a:solidFill>
              </a:rPr>
              <a:t>Письмо :</a:t>
            </a:r>
          </a:p>
          <a:p>
            <a:pPr algn="ctr"/>
            <a:r>
              <a:rPr lang="ru-RU" sz="2800" b="1">
                <a:solidFill>
                  <a:srgbClr val="000000"/>
                </a:solidFill>
              </a:rPr>
              <a:t>Форма</a:t>
            </a:r>
            <a:r>
              <a:rPr lang="ru-RU" sz="2800">
                <a:solidFill>
                  <a:srgbClr val="000000"/>
                </a:solidFill>
              </a:rPr>
              <a:t> : письмо по личным впечатлениям;</a:t>
            </a:r>
          </a:p>
          <a:p>
            <a:pPr algn="ctr"/>
            <a:r>
              <a:rPr lang="ru-RU" sz="2800" b="1">
                <a:solidFill>
                  <a:srgbClr val="000000"/>
                </a:solidFill>
              </a:rPr>
              <a:t>Тема</a:t>
            </a:r>
            <a:r>
              <a:rPr lang="ru-RU" sz="2800">
                <a:solidFill>
                  <a:srgbClr val="000000"/>
                </a:solidFill>
              </a:rPr>
              <a:t>: </a:t>
            </a:r>
            <a:r>
              <a:rPr lang="ru-RU" sz="1600">
                <a:solidFill>
                  <a:srgbClr val="000000"/>
                </a:solidFill>
              </a:rPr>
              <a:t>Смысловое чтение как метапредметный результат освоения основной образовательной программы</a:t>
            </a:r>
          </a:p>
          <a:p>
            <a:pPr algn="ctr"/>
            <a:r>
              <a:rPr lang="ru-RU" sz="2800">
                <a:solidFill>
                  <a:srgbClr val="000000"/>
                </a:solidFill>
              </a:rPr>
              <a:t>Адресат: все присутствующие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tx1"/>
                </a:solidFill>
              </a:rPr>
              <a:t>Создаём на уроке проблемную ситуацию: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smtClean="0"/>
              <a:t>Интеллектуальное затруднение учащегося, заставляющее его искать информацию и совершать новые действия</a:t>
            </a:r>
          </a:p>
          <a:p>
            <a:pPr eaLnBrk="1" hangingPunct="1"/>
            <a:endParaRPr lang="ru-RU" sz="2400" smtClean="0"/>
          </a:p>
        </p:txBody>
      </p:sp>
      <p:pic>
        <p:nvPicPr>
          <p:cNvPr id="54276" name="Picture 5" descr="TN00095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8200" y="2268538"/>
            <a:ext cx="4038600" cy="3189287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z="3200" smtClean="0">
                <a:solidFill>
                  <a:schemeClr val="tx1"/>
                </a:solidFill>
              </a:rPr>
              <a:t>Итак, новый подход при анализе текста…</a:t>
            </a:r>
          </a:p>
        </p:txBody>
      </p:sp>
      <p:pic>
        <p:nvPicPr>
          <p:cNvPr id="55299" name="Picture 6" descr="J020027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2636838"/>
            <a:ext cx="1635125" cy="1847850"/>
          </a:xfrm>
          <a:noFill/>
        </p:spPr>
      </p:pic>
      <p:sp>
        <p:nvSpPr>
          <p:cNvPr id="55300" name="Rectangle 3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2000" b="1" smtClean="0"/>
              <a:t>Формирует и развивает навыки смыслового чтения;</a:t>
            </a:r>
          </a:p>
          <a:p>
            <a:pPr eaLnBrk="1" hangingPunct="1"/>
            <a:r>
              <a:rPr lang="ru-RU" sz="2000" b="1" smtClean="0"/>
              <a:t>Учит обращать внимание на детали текста;</a:t>
            </a:r>
          </a:p>
          <a:p>
            <a:pPr eaLnBrk="1" hangingPunct="1"/>
            <a:r>
              <a:rPr lang="ru-RU" sz="2000" b="1" smtClean="0"/>
              <a:t>Развивает творческое воображение;</a:t>
            </a:r>
          </a:p>
          <a:p>
            <a:pPr eaLnBrk="1" hangingPunct="1"/>
            <a:r>
              <a:rPr lang="ru-RU" sz="2000" b="1" smtClean="0"/>
              <a:t>Способствует развитию критического мышления учащихся</a:t>
            </a:r>
          </a:p>
          <a:p>
            <a:pPr eaLnBrk="1" hangingPunct="1"/>
            <a:endParaRPr lang="ru-RU" sz="2000" smtClean="0"/>
          </a:p>
        </p:txBody>
      </p:sp>
      <p:pic>
        <p:nvPicPr>
          <p:cNvPr id="55301" name="Picture 7" descr="J020027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87675" y="2781300"/>
            <a:ext cx="16351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2" name="Picture 8" descr="J020027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8175" y="4581525"/>
            <a:ext cx="16351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Практическая значимость: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/>
              <a:t>Если учащиеся прожили какую-то ситуацию, а не просто прослушали объяснения учителя, то она останется с ними на всю жизнь!</a:t>
            </a:r>
          </a:p>
        </p:txBody>
      </p:sp>
      <p:pic>
        <p:nvPicPr>
          <p:cNvPr id="57348" name="Picture 6" descr="J016059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580112" y="1700808"/>
            <a:ext cx="2265759" cy="1766895"/>
          </a:xfrm>
          <a:prstGeom prst="ellipse">
            <a:avLst/>
          </a:prstGeom>
          <a:ln w="190500" cap="rnd">
            <a:solidFill>
              <a:srgbClr val="C8C6BD"/>
            </a:solidFill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7349" name="Picture 7" descr="J014521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292080" y="3938588"/>
            <a:ext cx="3096344" cy="218757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tx1"/>
                </a:solidFill>
              </a:rPr>
              <a:t>Рефлексия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r>
              <a:rPr lang="ru-RU" sz="2000" i="1" dirty="0">
                <a:solidFill>
                  <a:srgbClr val="000000"/>
                </a:solidFill>
              </a:rPr>
              <a:t>Сегодня я переосмыслил(а) значение…</a:t>
            </a:r>
          </a:p>
          <a:p>
            <a:pPr>
              <a:defRPr/>
            </a:pPr>
            <a:endParaRPr lang="ru-RU" sz="2000" i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2000" i="1" dirty="0">
                <a:solidFill>
                  <a:srgbClr val="000000"/>
                </a:solidFill>
              </a:rPr>
              <a:t>Я порадовался (ась)…</a:t>
            </a:r>
          </a:p>
          <a:p>
            <a:pPr>
              <a:defRPr/>
            </a:pPr>
            <a:endParaRPr lang="ru-RU" sz="2000" i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2000" i="1" dirty="0">
                <a:solidFill>
                  <a:srgbClr val="000000"/>
                </a:solidFill>
              </a:rPr>
              <a:t>Я уверен (а), что</a:t>
            </a:r>
          </a:p>
          <a:p>
            <a:pPr>
              <a:defRPr/>
            </a:pPr>
            <a:endParaRPr lang="ru-RU" sz="2000" i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sz="2000" i="1" dirty="0">
                <a:solidFill>
                  <a:srgbClr val="000000"/>
                </a:solidFill>
              </a:rPr>
              <a:t>Использование </a:t>
            </a:r>
            <a:r>
              <a:rPr lang="ru-RU" sz="2000" i="1" dirty="0" smtClean="0">
                <a:solidFill>
                  <a:srgbClr val="000000"/>
                </a:solidFill>
              </a:rPr>
              <a:t>современных приёмов работы по развитии навыков смыслового чтения позволит </a:t>
            </a:r>
            <a:r>
              <a:rPr lang="ru-RU" sz="2000" i="1" dirty="0">
                <a:solidFill>
                  <a:srgbClr val="000000"/>
                </a:solidFill>
              </a:rPr>
              <a:t>учителю</a:t>
            </a:r>
            <a:r>
              <a:rPr lang="ru-RU" sz="2000" i="1" dirty="0" smtClean="0">
                <a:solidFill>
                  <a:srgbClr val="000000"/>
                </a:solidFill>
              </a:rPr>
              <a:t>…</a:t>
            </a:r>
            <a:endParaRPr lang="ru-RU" sz="2000" i="1" dirty="0">
              <a:solidFill>
                <a:srgbClr val="000000"/>
              </a:solidFill>
            </a:endParaRPr>
          </a:p>
          <a:p>
            <a:pPr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ru-RU" sz="2400" dirty="0" smtClean="0"/>
          </a:p>
        </p:txBody>
      </p:sp>
      <p:pic>
        <p:nvPicPr>
          <p:cNvPr id="57348" name="Picture 4" descr="Учебник по литературному чтению 2 кл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92950" y="1484313"/>
            <a:ext cx="1385888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Учебник по литературе 9 кл.">
            <a:hlinkClick r:id=""/>
          </p:cNvPr>
          <p:cNvPicPr>
            <a:picLocks noChangeAspect="1" noChangeArrowheads="1"/>
          </p:cNvPicPr>
          <p:nvPr/>
        </p:nvPicPr>
        <p:blipFill>
          <a:blip r:embed="rId4" cstate="email">
            <a:extLst/>
          </a:blip>
          <a:srcRect/>
          <a:stretch>
            <a:fillRect/>
          </a:stretch>
        </p:blipFill>
        <p:spPr>
          <a:xfrm>
            <a:off x="6687466" y="3789039"/>
            <a:ext cx="2195513" cy="2789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6" descr="Учебник литературному чтению 5 кл.">
            <a:hlinkClick r:id="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email">
            <a:extLst/>
          </a:blip>
          <a:srcRect/>
          <a:stretch>
            <a:fillRect/>
          </a:stretch>
        </p:blipFill>
        <p:spPr>
          <a:xfrm>
            <a:off x="4644008" y="2132856"/>
            <a:ext cx="2952750" cy="3212976"/>
          </a:xfrm>
          <a:effectLst>
            <a:softEdge rad="112500"/>
          </a:effectLst>
          <a:ex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>Лучший способ изучить что-либо – это открыть самому…</a:t>
            </a:r>
          </a:p>
        </p:txBody>
      </p:sp>
      <p:sp>
        <p:nvSpPr>
          <p:cNvPr id="32771" name="Текст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sz="half" idx="2"/>
          </p:nvPr>
        </p:nvSpPr>
        <p:spPr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 eaLnBrk="1" hangingPunct="1"/>
            <a:r>
              <a:rPr lang="ru-RU" b="1" smtClean="0"/>
              <a:t> </a:t>
            </a:r>
            <a:r>
              <a:rPr lang="ru-RU" sz="2400" b="1" smtClean="0"/>
              <a:t>Текст – объект мыслительной деятельности обучающихся;</a:t>
            </a:r>
          </a:p>
          <a:p>
            <a:pPr eaLnBrk="1" hangingPunct="1"/>
            <a:r>
              <a:rPr lang="ru-RU" sz="2400" b="1" smtClean="0"/>
              <a:t>обучающийся оперирует содержанием текста;</a:t>
            </a:r>
          </a:p>
          <a:p>
            <a:pPr eaLnBrk="1" hangingPunct="1"/>
            <a:r>
              <a:rPr lang="ru-RU" sz="2400" b="1" smtClean="0"/>
              <a:t> смысл, вложенный в текст автором, адекватно понимается им;</a:t>
            </a:r>
          </a:p>
        </p:txBody>
      </p:sp>
      <p:pic>
        <p:nvPicPr>
          <p:cNvPr id="5" name="Рисунок 4" descr="Описание: C:\Users\Танюша\Desktop\Фото\7 апреля\102_234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700808"/>
            <a:ext cx="3672408" cy="43204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 </a:t>
            </a:r>
            <a:r>
              <a:rPr lang="ru-RU" sz="4000" smtClean="0">
                <a:solidFill>
                  <a:schemeClr val="tx1"/>
                </a:solidFill>
              </a:rPr>
              <a:t>Приемы, способствующие присвоению текста:</a:t>
            </a:r>
            <a:endParaRPr lang="ru-RU" sz="4000" smtClean="0">
              <a:solidFill>
                <a:srgbClr val="FFFF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Мысленное составление </a:t>
            </a:r>
            <a:r>
              <a:rPr lang="ru-RU" sz="2000" b="1" smtClean="0"/>
              <a:t>плана</a:t>
            </a:r>
            <a:r>
              <a:rPr lang="ru-RU" sz="2000" smtClean="0"/>
              <a:t> текста (его структурно-логический анализ);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Соотнесение</a:t>
            </a:r>
            <a:r>
              <a:rPr lang="ru-RU" sz="2000" smtClean="0"/>
              <a:t> содержания текста с теми знаниями, которыми уже владеет обучающийся;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Соотнесение</a:t>
            </a:r>
            <a:r>
              <a:rPr lang="ru-RU" sz="2000" smtClean="0"/>
              <a:t> разных частей текста: той, что читается, с теми, что уже прочитаны, но не по структуре, как при составлении плана, а по содержанию;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Использование </a:t>
            </a:r>
            <a:r>
              <a:rPr lang="ru-RU" sz="2000" b="1" smtClean="0"/>
              <a:t>наглядных представлений</a:t>
            </a:r>
            <a:r>
              <a:rPr lang="ru-RU" sz="2000" smtClean="0"/>
              <a:t>, образов описываемого в тексте;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Антиципация </a:t>
            </a:r>
            <a:r>
              <a:rPr lang="ru-RU" sz="2000" smtClean="0"/>
              <a:t>— предвосхищение, угадывание последующего изложения;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/>
              <a:t>Постановка</a:t>
            </a:r>
            <a:r>
              <a:rPr lang="ru-RU" sz="2000" smtClean="0"/>
              <a:t> предваряющих изложение </a:t>
            </a:r>
            <a:r>
              <a:rPr lang="ru-RU" sz="2000" b="1" smtClean="0"/>
              <a:t>вопросов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 </a:t>
            </a:r>
            <a:r>
              <a:rPr lang="ru-RU" sz="4000" smtClean="0">
                <a:solidFill>
                  <a:schemeClr val="tx1"/>
                </a:solidFill>
              </a:rPr>
              <a:t>Грамотность в чтении-это</a:t>
            </a:r>
            <a:endParaRPr lang="ru-RU" sz="4000" smtClean="0">
              <a:solidFill>
                <a:srgbClr val="FFFF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2"/>
          </p:nvPr>
        </p:nvSpPr>
        <p:spPr>
          <a:solidFill>
            <a:srgbClr val="CCFFCC"/>
          </a:solidFill>
          <a:ln>
            <a:solidFill>
              <a:srgbClr val="333300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способность индивида понимать, применять и критически осмысливать (рефлексировать) текстовую информацию в соответствии с имеющимися целями индивидуального развития, обновления и приобретения новых знаний и для полноценного участия в обществе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</p:txBody>
      </p:sp>
      <p:pic>
        <p:nvPicPr>
          <p:cNvPr id="5" name="Picture 23" descr="IMG_043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323528" y="1988840"/>
            <a:ext cx="3960440" cy="36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5844" name="Picture 4" descr="IMG_4010"/>
          <p:cNvPicPr>
            <a:picLocks noChangeAspect="1" noChangeArrowheads="1"/>
          </p:cNvPicPr>
          <p:nvPr/>
        </p:nvPicPr>
        <p:blipFill>
          <a:blip r:embed="rId3" cstate="email">
            <a:lum bright="2000" contrast="10000"/>
          </a:blip>
          <a:srcRect/>
          <a:stretch>
            <a:fillRect/>
          </a:stretch>
        </p:blipFill>
        <p:spPr bwMode="auto">
          <a:xfrm>
            <a:off x="0" y="25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558071" y="620688"/>
            <a:ext cx="7343775" cy="42116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52400" h="50800" prst="softRound"/>
            <a:bevelB w="152400" h="50800" prst="softRound"/>
          </a:sp3d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endParaRPr lang="ru-RU" sz="2800" dirty="0"/>
          </a:p>
          <a:p>
            <a:pPr marL="342900" indent="-342900" algn="ctr">
              <a:spcBef>
                <a:spcPct val="20000"/>
              </a:spcBef>
              <a:defRPr/>
            </a:pPr>
            <a:endParaRPr lang="ru-RU" sz="2800" dirty="0"/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dirty="0"/>
              <a:t>Еще земли </a:t>
            </a:r>
            <a:r>
              <a:rPr lang="ru-RU" sz="2800" dirty="0">
                <a:solidFill>
                  <a:srgbClr val="C00000"/>
                </a:solidFill>
              </a:rPr>
              <a:t>печален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7030A0"/>
                </a:solidFill>
              </a:rPr>
              <a:t>вид</a:t>
            </a:r>
            <a:r>
              <a:rPr lang="ru-RU" sz="2800" dirty="0"/>
              <a:t>,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dirty="0"/>
              <a:t> А </a:t>
            </a:r>
            <a:r>
              <a:rPr lang="ru-RU" sz="2800" dirty="0">
                <a:solidFill>
                  <a:srgbClr val="7030A0"/>
                </a:solidFill>
              </a:rPr>
              <a:t>воздух</a:t>
            </a:r>
            <a:r>
              <a:rPr lang="ru-RU" sz="2800" dirty="0"/>
              <a:t> уж </a:t>
            </a:r>
            <a:r>
              <a:rPr lang="ru-RU" sz="2800" dirty="0">
                <a:solidFill>
                  <a:srgbClr val="C00000"/>
                </a:solidFill>
              </a:rPr>
              <a:t>весною</a:t>
            </a:r>
            <a:r>
              <a:rPr lang="ru-RU" sz="2800" dirty="0"/>
              <a:t> дышит,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dirty="0"/>
              <a:t>И </a:t>
            </a:r>
            <a:r>
              <a:rPr lang="ru-RU" sz="2800" dirty="0">
                <a:solidFill>
                  <a:srgbClr val="C00000"/>
                </a:solidFill>
              </a:rPr>
              <a:t>мертвый</a:t>
            </a:r>
            <a:r>
              <a:rPr lang="ru-RU" sz="2800" dirty="0"/>
              <a:t> в поле </a:t>
            </a:r>
            <a:r>
              <a:rPr lang="ru-RU" sz="2800" dirty="0">
                <a:solidFill>
                  <a:srgbClr val="7030A0"/>
                </a:solidFill>
              </a:rPr>
              <a:t>стебль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C00000"/>
                </a:solidFill>
              </a:rPr>
              <a:t>колышет,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dirty="0"/>
              <a:t> И елей </a:t>
            </a:r>
            <a:r>
              <a:rPr lang="ru-RU" sz="2800" dirty="0">
                <a:solidFill>
                  <a:srgbClr val="7030A0"/>
                </a:solidFill>
              </a:rPr>
              <a:t>ветви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C00000"/>
                </a:solidFill>
              </a:rPr>
              <a:t>шевелит</a:t>
            </a:r>
            <a:r>
              <a:rPr lang="ru-RU" sz="2800" dirty="0"/>
              <a:t>…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tx1"/>
                </a:solidFill>
              </a:rPr>
              <a:t>Работа с текстом: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CCFFCC"/>
          </a:solidFill>
          <a:ln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О ком или о чем говорится в данном отрывке?</a:t>
            </a:r>
          </a:p>
          <a:p>
            <a:pPr eaLnBrk="1" hangingPunct="1"/>
            <a:r>
              <a:rPr lang="ru-RU" smtClean="0"/>
              <a:t>Что именно говорится?</a:t>
            </a:r>
          </a:p>
          <a:p>
            <a:pPr eaLnBrk="1" hangingPunct="1"/>
            <a:r>
              <a:rPr lang="ru-RU" smtClean="0"/>
              <a:t>Сколько микротем содержится?</a:t>
            </a:r>
          </a:p>
          <a:p>
            <a:pPr eaLnBrk="1" hangingPunct="1"/>
            <a:r>
              <a:rPr lang="ru-RU" smtClean="0"/>
              <a:t>Сколько пунктов плана    необходимо выделить?</a:t>
            </a:r>
          </a:p>
          <a:p>
            <a:pPr eaLnBrk="1" hangingPunct="1"/>
            <a:r>
              <a:rPr lang="ru-RU" smtClean="0"/>
              <a:t>Как можно озаглавить  данный текст?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008063"/>
          </a:xfrm>
        </p:spPr>
        <p:txBody>
          <a:bodyPr/>
          <a:lstStyle/>
          <a:p>
            <a:pPr eaLnBrk="1" hangingPunct="1"/>
            <a:endParaRPr lang="ru-RU" b="1" i="1" smtClean="0">
              <a:solidFill>
                <a:srgbClr val="FF330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113337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mtClean="0"/>
              <a:t>1 уровень – поверхностный: НЕТ проникновения в содержание </a:t>
            </a:r>
            <a:r>
              <a:rPr lang="ru-RU" b="1" smtClean="0">
                <a:solidFill>
                  <a:srgbClr val="FF3300"/>
                </a:solidFill>
              </a:rPr>
              <a:t>(о чем?)</a:t>
            </a:r>
          </a:p>
          <a:p>
            <a:pPr eaLnBrk="1" hangingPunct="1"/>
            <a:r>
              <a:rPr lang="ru-RU" smtClean="0"/>
              <a:t>2 уровень – фактуальный: понимание только тех ФАКТОВ, которые изложены в тексте </a:t>
            </a:r>
            <a:r>
              <a:rPr lang="ru-RU" b="1" smtClean="0">
                <a:solidFill>
                  <a:srgbClr val="FF3300"/>
                </a:solidFill>
              </a:rPr>
              <a:t>(что?)</a:t>
            </a:r>
          </a:p>
          <a:p>
            <a:pPr eaLnBrk="1" hangingPunct="1"/>
            <a:r>
              <a:rPr lang="ru-RU" smtClean="0"/>
              <a:t>3 уровень – содержательный: понимание позиции автора </a:t>
            </a:r>
            <a:r>
              <a:rPr lang="ru-RU" b="1" smtClean="0">
                <a:solidFill>
                  <a:srgbClr val="FF3300"/>
                </a:solidFill>
              </a:rPr>
              <a:t>(зачем?)</a:t>
            </a:r>
          </a:p>
          <a:p>
            <a:pPr eaLnBrk="1" hangingPunct="1"/>
            <a:r>
              <a:rPr lang="ru-RU" smtClean="0"/>
              <a:t>4 уровень – риторический: оценка средств выразительности </a:t>
            </a:r>
            <a:r>
              <a:rPr lang="ru-RU" b="1" smtClean="0">
                <a:solidFill>
                  <a:srgbClr val="FF3300"/>
                </a:solidFill>
              </a:rPr>
              <a:t>(как?)</a:t>
            </a:r>
          </a:p>
        </p:txBody>
      </p:sp>
      <p:sp>
        <p:nvSpPr>
          <p:cNvPr id="37892" name="Rectangle 2"/>
          <p:cNvSpPr txBox="1">
            <a:spLocks noChangeArrowheads="1"/>
          </p:cNvSpPr>
          <p:nvPr/>
        </p:nvSpPr>
        <p:spPr bwMode="auto">
          <a:xfrm>
            <a:off x="468313" y="303213"/>
            <a:ext cx="8229600" cy="8509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/>
              <a:t>Уровни понимания: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Этапы работы с текстом: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/>
              <a:t>ПРЕДТЕКСТОВЫЙ ЭТАП</a:t>
            </a:r>
          </a:p>
          <a:p>
            <a:pPr eaLnBrk="1" hangingPunct="1">
              <a:defRPr/>
            </a:pPr>
            <a:endParaRPr lang="ru-RU" sz="2000" dirty="0"/>
          </a:p>
          <a:p>
            <a:pPr marL="0" indent="0" eaLnBrk="1" hangingPunct="1">
              <a:buFontTx/>
              <a:buNone/>
              <a:defRPr/>
            </a:pPr>
            <a:endParaRPr lang="ru-RU" sz="2000" dirty="0" smtClean="0"/>
          </a:p>
        </p:txBody>
      </p:sp>
      <p:sp>
        <p:nvSpPr>
          <p:cNvPr id="38916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539750" y="1608138"/>
            <a:ext cx="413385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000" i="1"/>
          </a:p>
          <a:p>
            <a:endParaRPr lang="ru-RU" sz="2000" i="1"/>
          </a:p>
          <a:p>
            <a:r>
              <a:rPr lang="ru-RU" sz="2000" i="1"/>
              <a:t>Упражнения на узнавание слова.</a:t>
            </a:r>
          </a:p>
          <a:p>
            <a:r>
              <a:rPr lang="ru-RU" sz="2000" i="1"/>
              <a:t> темы, идеи, содержания </a:t>
            </a:r>
          </a:p>
          <a:p>
            <a:r>
              <a:rPr lang="ru-RU" sz="2000" i="1"/>
              <a:t>по заглавию, эпиграфу ;</a:t>
            </a:r>
          </a:p>
          <a:p>
            <a:endParaRPr lang="ru-RU" sz="2800" i="1"/>
          </a:p>
          <a:p>
            <a:endParaRPr lang="ru-RU" sz="2800" i="1"/>
          </a:p>
          <a:p>
            <a:r>
              <a:rPr lang="ru-RU" sz="2400" i="1"/>
              <a:t>Предтекстовые вопросы</a:t>
            </a:r>
          </a:p>
          <a:p>
            <a:r>
              <a:rPr lang="ru-RU" sz="2400" i="1"/>
              <a:t> («тонкие» и «толстые»)</a:t>
            </a:r>
          </a:p>
          <a:p>
            <a:endParaRPr lang="ru-RU" i="1"/>
          </a:p>
        </p:txBody>
      </p:sp>
      <p:pic>
        <p:nvPicPr>
          <p:cNvPr id="38918" name="Picture 6" descr="FD00779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9700" y="2636838"/>
            <a:ext cx="302418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формление по умолчанию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Шаблон схемы книгохранилища">
  <a:themeElements>
    <a:clrScheme name="Шаблон схемы книгохранилища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Шаблон схемы книгохранилища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схемы книгохранилища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схемы книгохранилища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схемы книгохранилища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1478</TotalTime>
  <Words>906</Words>
  <Application>Microsoft Office PowerPoint</Application>
  <PresentationFormat>Экран (4:3)</PresentationFormat>
  <Paragraphs>189</Paragraphs>
  <Slides>27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Calibri</vt:lpstr>
      <vt:lpstr>Century Gothic</vt:lpstr>
      <vt:lpstr>Elephant</vt:lpstr>
      <vt:lpstr>Times New Roman</vt:lpstr>
      <vt:lpstr>Wingdings</vt:lpstr>
      <vt:lpstr>Тема Office</vt:lpstr>
      <vt:lpstr>1_Оформление по умолчанию</vt:lpstr>
      <vt:lpstr>Шаблон схемы книгохранилища</vt:lpstr>
      <vt:lpstr>На пути к пониманию текста… (О некоторых приёмах работы по развитию навыков смыслового чтения)</vt:lpstr>
      <vt:lpstr>Что такое работа с текстом?</vt:lpstr>
      <vt:lpstr>Лучший способ изучить что-либо – это открыть самому…</vt:lpstr>
      <vt:lpstr> Приемы, способствующие присвоению текста:</vt:lpstr>
      <vt:lpstr> Грамотность в чтении-это</vt:lpstr>
      <vt:lpstr>Слайд 6</vt:lpstr>
      <vt:lpstr>Работа с текстом:</vt:lpstr>
      <vt:lpstr>Слайд 8</vt:lpstr>
      <vt:lpstr>Этапы работы с текстом:</vt:lpstr>
      <vt:lpstr> Текстовый этап: </vt:lpstr>
      <vt:lpstr>Послетекстовый этап:</vt:lpstr>
      <vt:lpstr>Приёмы работы с текстом:</vt:lpstr>
      <vt:lpstr>Концептуальная таблица «Виды сказуемых»</vt:lpstr>
      <vt:lpstr>Сводная таблица</vt:lpstr>
      <vt:lpstr>Таблица «Кто? Что? Где? Когда? Почему?»</vt:lpstr>
      <vt:lpstr> Инсерт                                                                                                (V) -известно;                                                                                                        (+) -новая информация;                                                                                                                       (?)-осталось непонятным</vt:lpstr>
      <vt:lpstr>Как присваивать текст?</vt:lpstr>
      <vt:lpstr>Приёмы смысловой рефлексии:</vt:lpstr>
      <vt:lpstr>  Приём «Ромашка Блума» - ромашка вопросов </vt:lpstr>
      <vt:lpstr>Задание:</vt:lpstr>
      <vt:lpstr>Ромашка Блума</vt:lpstr>
      <vt:lpstr>Слайд 22</vt:lpstr>
      <vt:lpstr>Слайд 23</vt:lpstr>
      <vt:lpstr>Создаём на уроке проблемную ситуацию:</vt:lpstr>
      <vt:lpstr>Итак, новый подход при анализе текста…</vt:lpstr>
      <vt:lpstr>Практическая значимость:</vt:lpstr>
      <vt:lpstr>Рефлексия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Поиск симметрии в художественном тексте как принцип его анализа</dc:title>
  <dc:creator>корбут</dc:creator>
  <cp:lastModifiedBy>re</cp:lastModifiedBy>
  <cp:revision>78</cp:revision>
  <dcterms:created xsi:type="dcterms:W3CDTF">2011-03-27T01:53:05Z</dcterms:created>
  <dcterms:modified xsi:type="dcterms:W3CDTF">2014-03-11T23:10:11Z</dcterms:modified>
</cp:coreProperties>
</file>