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9" r:id="rId10"/>
    <p:sldId id="264" r:id="rId11"/>
    <p:sldId id="265" r:id="rId12"/>
    <p:sldId id="266" r:id="rId13"/>
    <p:sldId id="267" r:id="rId14"/>
    <p:sldId id="268" r:id="rId15"/>
    <p:sldId id="270" r:id="rId16"/>
    <p:sldId id="271" r:id="rId17"/>
    <p:sldId id="294" r:id="rId18"/>
    <p:sldId id="278" r:id="rId19"/>
    <p:sldId id="277" r:id="rId20"/>
    <p:sldId id="276" r:id="rId21"/>
    <p:sldId id="275" r:id="rId22"/>
    <p:sldId id="274" r:id="rId23"/>
    <p:sldId id="273" r:id="rId24"/>
    <p:sldId id="281" r:id="rId25"/>
    <p:sldId id="280" r:id="rId26"/>
    <p:sldId id="279" r:id="rId27"/>
    <p:sldId id="292" r:id="rId28"/>
    <p:sldId id="293" r:id="rId29"/>
    <p:sldId id="291" r:id="rId30"/>
    <p:sldId id="290" r:id="rId31"/>
    <p:sldId id="289" r:id="rId32"/>
    <p:sldId id="288" r:id="rId33"/>
    <p:sldId id="287" r:id="rId34"/>
    <p:sldId id="286" r:id="rId35"/>
    <p:sldId id="285" r:id="rId36"/>
    <p:sldId id="295" r:id="rId37"/>
    <p:sldId id="296" r:id="rId38"/>
    <p:sldId id="282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F795"/>
    <a:srgbClr val="52E8F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05" autoAdjust="0"/>
  </p:normalViewPr>
  <p:slideViewPr>
    <p:cSldViewPr>
      <p:cViewPr varScale="1">
        <p:scale>
          <a:sx n="45" d="100"/>
          <a:sy n="45" d="100"/>
        </p:scale>
        <p:origin x="-10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12.03.2014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596\&#1055;&#1088;&#1077;&#1079;&#1077;&#1085;&#1090;&#1072;&#1094;&#1080;&#1103;\Organ_-_Sol_minornaya_fuga_Baha_dlya_sceny_pohoron_Emili_(get-tune.net).mp3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596\&#1055;&#1088;&#1077;&#1079;&#1077;&#1085;&#1090;&#1072;&#1094;&#1080;&#1103;\termenvoks-Rahmaninov-Vokaliz(muzofon.com).mp3" TargetMode="External"/><Relationship Id="rId4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596\&#1055;&#1088;&#1077;&#1079;&#1077;&#1085;&#1090;&#1072;&#1094;&#1080;&#1103;\UIL-031-Komp_yuternaya-elektronnaya-muzyka(muzofon.com).mp3" TargetMode="External"/><Relationship Id="rId5" Type="http://schemas.openxmlformats.org/officeDocument/2006/relationships/image" Target="../media/image37.jpeg"/><Relationship Id="rId4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470\644596\&#1055;&#1088;&#1077;&#1079;&#1077;&#1085;&#1090;&#1072;&#1094;&#1080;&#1103;\A.N.Skryabin_-_Prometej_Poema_ognya_(get-tune.net).mp3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43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latin typeface="Constantia" pitchFamily="18" charset="0"/>
              </a:rPr>
              <a:t>Художественное мышление в авангарде науки</a:t>
            </a:r>
            <a:endParaRPr lang="ru-RU" i="1" dirty="0">
              <a:latin typeface="Constantia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3400" y="4149080"/>
            <a:ext cx="7854696" cy="18002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автор: Финаенова Тамара Викторовна</a:t>
            </a:r>
          </a:p>
          <a:p>
            <a:r>
              <a:rPr lang="ru-RU" sz="2000" dirty="0" smtClean="0"/>
              <a:t>Должность: учитель музыки </a:t>
            </a:r>
          </a:p>
          <a:p>
            <a:r>
              <a:rPr lang="ru-RU" sz="2000" dirty="0" smtClean="0"/>
              <a:t>ГКОУ «Школа-интернат»</a:t>
            </a:r>
          </a:p>
          <a:p>
            <a:r>
              <a:rPr lang="ru-RU" sz="2000" dirty="0" smtClean="0"/>
              <a:t>г.Пугачев</a:t>
            </a:r>
            <a:endParaRPr lang="ru-RU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293096"/>
            <a:ext cx="8229600" cy="2564904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Альберт Эйнштейн</a:t>
            </a:r>
            <a:br>
              <a:rPr lang="ru-RU" sz="4000" dirty="0" smtClean="0"/>
            </a:br>
            <a:r>
              <a:rPr lang="ru-RU" sz="4000" dirty="0" smtClean="0"/>
              <a:t>      (1879-1955)</a:t>
            </a:r>
            <a:br>
              <a:rPr lang="ru-RU" sz="4000" dirty="0" smtClean="0"/>
            </a:br>
            <a:r>
              <a:rPr lang="ru-RU" sz="4000" dirty="0" smtClean="0"/>
              <a:t>                         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          </a:t>
            </a:r>
            <a:r>
              <a:rPr lang="ru-RU" sz="4000" dirty="0" smtClean="0"/>
              <a:t>Макс Планк</a:t>
            </a:r>
            <a:br>
              <a:rPr lang="ru-RU" sz="4000" dirty="0" smtClean="0"/>
            </a:br>
            <a:r>
              <a:rPr lang="ru-RU" sz="4000" dirty="0" smtClean="0"/>
              <a:t>                                                   (1858-1947)</a:t>
            </a:r>
            <a:br>
              <a:rPr lang="ru-RU" sz="4000" dirty="0" smtClean="0"/>
            </a:br>
            <a:endParaRPr lang="ru-RU" sz="4000" dirty="0"/>
          </a:p>
        </p:txBody>
      </p:sp>
      <p:pic>
        <p:nvPicPr>
          <p:cNvPr id="1026" name="Picture 2" descr="G:\работа в 1 сентября\рисунки фото и музыка\14.03 - Эйнште-йн, Альбе-рт. Виртуоз - скрипач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764704"/>
            <a:ext cx="4305300" cy="2468880"/>
          </a:xfrm>
          <a:prstGeom prst="rect">
            <a:avLst/>
          </a:prstGeom>
          <a:noFill/>
        </p:spPr>
      </p:pic>
      <p:pic>
        <p:nvPicPr>
          <p:cNvPr id="1027" name="Picture 3" descr="G:\работа в 1 сентября\рисунки фото и музыка\Max_Planck_(1858-1947)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20072" y="260648"/>
            <a:ext cx="3265413" cy="458611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Леонард Эйлер             Илья Пригожин </a:t>
            </a:r>
            <a:br>
              <a:rPr lang="ru-RU" sz="3600" dirty="0" smtClean="0"/>
            </a:br>
            <a:r>
              <a:rPr lang="ru-RU" sz="3600" dirty="0" smtClean="0"/>
              <a:t>   (1707-1783)                     (1917-2003)</a:t>
            </a:r>
            <a:endParaRPr lang="ru-RU" sz="3600" dirty="0"/>
          </a:p>
        </p:txBody>
      </p:sp>
      <p:pic>
        <p:nvPicPr>
          <p:cNvPr id="2050" name="Picture 2" descr="G:\работа в 1 сентября\рисунки фото и музыка\Леонард Эйлер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2204864"/>
            <a:ext cx="2849661" cy="4070944"/>
          </a:xfrm>
          <a:prstGeom prst="rect">
            <a:avLst/>
          </a:prstGeom>
          <a:noFill/>
        </p:spPr>
      </p:pic>
      <p:pic>
        <p:nvPicPr>
          <p:cNvPr id="2051" name="Picture 3" descr="G:\работа в 1 сентября\рисунки фото и музыка\Ilya-Prigogine синергетика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32040" y="2132856"/>
            <a:ext cx="3157726" cy="414451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Обобщение: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i="1" dirty="0" smtClean="0"/>
              <a:t>        И наука, и искусство обитают в общем культурном поле, имеют дело с одной и той же реальностью. В философской литературе даже высказывается точка зрения, что на самом деле не существует двух разных видов познания — художественного и научного, существует единое познание, базирующееся на единых фундаментальных законах человеческого разума.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C:\Documents and Settings\User\Рабочий стол\работа в 1 сентября\рисунки фото и музыка\Леонардо да винч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40152" y="116632"/>
            <a:ext cx="3019425" cy="3629025"/>
          </a:xfrm>
          <a:prstGeom prst="rect">
            <a:avLst/>
          </a:prstGeom>
          <a:noFill/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9512" y="1124744"/>
            <a:ext cx="2952328" cy="4291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   Леонардо да Винчи</a:t>
            </a:r>
            <a:br>
              <a:rPr lang="ru-RU" dirty="0" smtClean="0"/>
            </a:br>
            <a:r>
              <a:rPr lang="ru-RU" dirty="0" smtClean="0"/>
              <a:t>                    (1452-1519)</a:t>
            </a:r>
            <a:endParaRPr lang="ru-RU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43808" y="2924944"/>
            <a:ext cx="322897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content.foto.mail.ru/mail/tanyazrelova/_answers/i-2495.jpg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99592" y="4725144"/>
            <a:ext cx="1652905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content.foto.mail.ru/mail/tanyazrelova/_answers/i-2498.jp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732240" y="4077072"/>
            <a:ext cx="190817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content.foto.mail.ru/mail/tanyazrelova/_answers/i-2496.jpg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364088" y="5373216"/>
            <a:ext cx="1908175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content.foto.mail.ru/mail/tanyazrelova/_answers/i-2497.jpg"/>
          <p:cNvPicPr/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843808" y="5445224"/>
            <a:ext cx="1908175" cy="1283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Иоганн Вольфганг Гёте(1749-1832)</a:t>
            </a:r>
            <a:endParaRPr lang="ru-RU" sz="4400" dirty="0"/>
          </a:p>
        </p:txBody>
      </p:sp>
      <p:pic>
        <p:nvPicPr>
          <p:cNvPr id="14337" name="Picture 1" descr="C:\Documents and Settings\User\Рабочий стол\работа в 1 сентября\рисунки фото и музыка\гёт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2060848"/>
            <a:ext cx="3481239" cy="425294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72000" y="2204864"/>
            <a:ext cx="367240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Создатель сравнительной анатомии, современной морфологии растений, физиологической оптики, понятия гомологии, морфологического типа, метаморфоза, идеи ледникового периода.</a:t>
            </a:r>
            <a:endParaRPr lang="ru-RU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Жюль</a:t>
            </a:r>
            <a:r>
              <a:rPr lang="ru-RU" dirty="0" smtClean="0"/>
              <a:t> Верн(1828—1905)</a:t>
            </a:r>
            <a:endParaRPr lang="ru-RU" dirty="0"/>
          </a:p>
        </p:txBody>
      </p:sp>
      <p:pic>
        <p:nvPicPr>
          <p:cNvPr id="12289" name="Picture 1" descr="C:\Documents and Settings\User\Рабочий стол\работа в 1 сентября\рисунки фото и музыка\жюль вер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1916832"/>
            <a:ext cx="3653403" cy="438943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76056" y="2564904"/>
            <a:ext cx="34198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Французский географ и писатель предсказал научные открытия и изобретения в самых разных областях, в том числе появление акваланга, телевидения, видеосвязи.</a:t>
            </a:r>
            <a:endParaRPr lang="ru-RU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5088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Винсент </a:t>
            </a:r>
            <a:r>
              <a:rPr lang="ru-RU" dirty="0" err="1" smtClean="0"/>
              <a:t>ван</a:t>
            </a:r>
            <a:r>
              <a:rPr lang="ru-RU" dirty="0" smtClean="0"/>
              <a:t> </a:t>
            </a:r>
            <a:r>
              <a:rPr lang="ru-RU" dirty="0" err="1" smtClean="0"/>
              <a:t>Гог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(1853-1890)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Вороны над пшеничным полем </a:t>
            </a:r>
            <a:endParaRPr lang="ru-RU" sz="2700" dirty="0"/>
          </a:p>
        </p:txBody>
      </p:sp>
      <p:pic>
        <p:nvPicPr>
          <p:cNvPr id="1026" name="Picture 2" descr="C:\Documents and Settings\User\Рабочий стол\работа в 1 сентября\рисунки фото и музыка\van-gog-v-shliape+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52120" y="332656"/>
            <a:ext cx="2909149" cy="3663916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1543" y="3308166"/>
            <a:ext cx="8690937" cy="3289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Documents and Settings\User\Рабочий стол\работа в 1 сентября\рисунки фото и музыка\колмогоров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6016" y="1772816"/>
            <a:ext cx="3409129" cy="438943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6691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Андрей Колмогоров</a:t>
            </a:r>
            <a:br>
              <a:rPr lang="ru-RU" dirty="0" smtClean="0"/>
            </a:br>
            <a:r>
              <a:rPr lang="ru-RU" dirty="0" smtClean="0"/>
              <a:t>(1903-1987)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Создал теорию </a:t>
            </a:r>
            <a:br>
              <a:rPr lang="ru-RU" sz="3600" dirty="0" smtClean="0"/>
            </a:br>
            <a:r>
              <a:rPr lang="ru-RU" sz="3600" dirty="0" smtClean="0"/>
              <a:t>турбулентного потока</a:t>
            </a:r>
            <a:endParaRPr lang="ru-RU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/>
              <a:t>    А.Эйнштейн                   И.С.Бах</a:t>
            </a:r>
            <a:br>
              <a:rPr lang="ru-RU" sz="4400" dirty="0" smtClean="0"/>
            </a:br>
            <a:r>
              <a:rPr lang="ru-RU" sz="4400" dirty="0" smtClean="0"/>
              <a:t>    (1879-1955)                 (1685-1750) </a:t>
            </a:r>
            <a:endParaRPr lang="ru-RU" sz="4400" dirty="0"/>
          </a:p>
        </p:txBody>
      </p:sp>
      <p:pic>
        <p:nvPicPr>
          <p:cNvPr id="2050" name="Picture 2" descr="C:\Documents and Settings\User\Рабочий стол\работа в 1 сентября\рисунки фото и музыка\Эйнштейн.g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971600" y="2276872"/>
            <a:ext cx="2857500" cy="3609975"/>
          </a:xfrm>
          <a:prstGeom prst="rect">
            <a:avLst/>
          </a:prstGeom>
          <a:noFill/>
        </p:spPr>
      </p:pic>
      <p:pic>
        <p:nvPicPr>
          <p:cNvPr id="2051" name="Picture 3" descr="C:\Documents and Settings\User\Рабочий стол\работа в 1 сентября\рисунки фото и музыка\Бах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4048" y="1844824"/>
            <a:ext cx="3619250" cy="4608512"/>
          </a:xfrm>
          <a:prstGeom prst="rect">
            <a:avLst/>
          </a:prstGeom>
          <a:noFill/>
        </p:spPr>
      </p:pic>
      <p:pic>
        <p:nvPicPr>
          <p:cNvPr id="10" name="Organ_-_Sol_minornaya_fuga_Baha_dlya_sceny_pohoron_Emili_(get-tune.net).mp3">
            <a:hlinkClick r:id="" action="ppaction://media"/>
          </p:cNvPr>
          <p:cNvPicPr>
            <a:picLocks noGrp="1" noRot="1" noChangeAspect="1"/>
          </p:cNvPicPr>
          <p:nvPr>
            <p:ph sz="half" idx="2"/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4860032" y="134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Оноре де Бальзак(1799—1850) </a:t>
            </a:r>
            <a:endParaRPr lang="ru-RU" dirty="0"/>
          </a:p>
        </p:txBody>
      </p:sp>
      <p:pic>
        <p:nvPicPr>
          <p:cNvPr id="3074" name="Picture 2" descr="C:\Documents and Settings\User\Рабочий стол\работа в 1 сентября\рисунки фото и музыка\Бальза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600" y="1916832"/>
            <a:ext cx="3423761" cy="4389437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5076056" y="2380532"/>
            <a:ext cx="345638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аньше ученых сделал отдельные наблюдения, связанные с биологической природой человека, исследовал психологию душевной деформации личности.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Цель: </a:t>
            </a:r>
          </a:p>
          <a:p>
            <a:r>
              <a:rPr lang="ru-RU" dirty="0" smtClean="0"/>
              <a:t> - совершенствование знаний  о   значимости культуры в художественной картине мира</a:t>
            </a:r>
          </a:p>
          <a:p>
            <a:pPr>
              <a:buNone/>
            </a:pPr>
            <a:r>
              <a:rPr lang="ru-RU" dirty="0" smtClean="0"/>
              <a:t>Задачи:</a:t>
            </a:r>
          </a:p>
          <a:p>
            <a:pPr lvl="0"/>
            <a:r>
              <a:rPr lang="ru-RU" dirty="0" smtClean="0"/>
              <a:t>учить размышлять о соотношении и взаимосвязи науки и искусства в современном мире; приводить примеры научного значения художественного знания</a:t>
            </a:r>
          </a:p>
          <a:p>
            <a:pPr lvl="0"/>
            <a:r>
              <a:rPr lang="ru-RU" dirty="0" smtClean="0"/>
              <a:t>раскрыть целостный образ эпохи </a:t>
            </a:r>
            <a:r>
              <a:rPr lang="en-US" dirty="0" smtClean="0"/>
              <a:t>XX </a:t>
            </a:r>
            <a:r>
              <a:rPr lang="ru-RU" dirty="0" smtClean="0"/>
              <a:t>века по произведениям различных видов искусств</a:t>
            </a:r>
          </a:p>
          <a:p>
            <a:pPr lvl="0"/>
            <a:r>
              <a:rPr lang="ru-RU" dirty="0" smtClean="0"/>
              <a:t>уметь создать цветовую палитру музыкального фрагмента</a:t>
            </a:r>
          </a:p>
          <a:p>
            <a:pPr lvl="0"/>
            <a:r>
              <a:rPr lang="ru-RU" dirty="0" smtClean="0"/>
              <a:t>формирование духовной культуры учащихся</a:t>
            </a:r>
          </a:p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граф Алексей Николаевич Толстой (1882—1945)</a:t>
            </a:r>
            <a:endParaRPr lang="ru-RU" dirty="0"/>
          </a:p>
        </p:txBody>
      </p:sp>
      <p:pic>
        <p:nvPicPr>
          <p:cNvPr id="7169" name="Picture 1" descr="C:\Documents and Settings\User\Рабочий стол\работа в 1 сентября\рисунки фото и музыка\Лев Толсто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2060848"/>
            <a:ext cx="5080000" cy="3771900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228184" y="3078832"/>
            <a:ext cx="216024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редсказал появление лазера и космических кораблей.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Экспрессионизм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                </a:t>
            </a:r>
            <a:r>
              <a:rPr lang="ru-RU" sz="2800" b="1" dirty="0" smtClean="0"/>
              <a:t>-  </a:t>
            </a:r>
            <a:r>
              <a:rPr lang="ru-RU" sz="2800" dirty="0" smtClean="0"/>
              <a:t> (от лат. </a:t>
            </a:r>
            <a:r>
              <a:rPr lang="ru-RU" sz="2800" i="1" dirty="0" err="1" smtClean="0"/>
              <a:t>expressio</a:t>
            </a:r>
            <a:r>
              <a:rPr lang="ru-RU" sz="2800" dirty="0" smtClean="0"/>
              <a:t>, «выражение») — течение в европейском искусстве эпохи </a:t>
            </a:r>
            <a:r>
              <a:rPr lang="ru-RU" sz="2800" u="sng" dirty="0" smtClean="0"/>
              <a:t>модернизма</a:t>
            </a:r>
            <a:r>
              <a:rPr lang="ru-RU" sz="2800" dirty="0" smtClean="0"/>
              <a:t>, получившее наибольшее развитие в первые десятилетия XX века, преимущественно в Германии и Австрии. Экспрессионизм стремится не столько к воспроизведению действительности, сколько к выражению эмоционального состояния автора.</a:t>
            </a:r>
            <a:endParaRPr lang="ru-RU" sz="2800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Авангард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Авангардизм</a:t>
            </a:r>
            <a:r>
              <a:rPr lang="ru-RU" dirty="0" smtClean="0"/>
              <a:t> (от франц. </a:t>
            </a:r>
            <a:r>
              <a:rPr lang="en-US" dirty="0" err="1" smtClean="0"/>
              <a:t>Avant</a:t>
            </a:r>
            <a:r>
              <a:rPr lang="ru-RU" dirty="0" smtClean="0"/>
              <a:t>-</a:t>
            </a:r>
            <a:r>
              <a:rPr lang="en-US" dirty="0" err="1" smtClean="0"/>
              <a:t>garde</a:t>
            </a:r>
            <a:r>
              <a:rPr lang="ru-RU" dirty="0" smtClean="0"/>
              <a:t> – «передовой отряд») – условное наименование различных течений современного искусства, возникшего на рубеже </a:t>
            </a:r>
            <a:r>
              <a:rPr lang="en-US" dirty="0" smtClean="0"/>
              <a:t>XIX</a:t>
            </a:r>
            <a:r>
              <a:rPr lang="ru-RU" dirty="0" smtClean="0"/>
              <a:t>-</a:t>
            </a:r>
            <a:r>
              <a:rPr lang="en-US" dirty="0" smtClean="0"/>
              <a:t>XX</a:t>
            </a:r>
            <a:r>
              <a:rPr lang="ru-RU" dirty="0" smtClean="0"/>
              <a:t> веков.</a:t>
            </a:r>
          </a:p>
          <a:p>
            <a:r>
              <a:rPr lang="ru-RU" b="1" dirty="0" smtClean="0"/>
              <a:t>Авангардизм</a:t>
            </a:r>
            <a:r>
              <a:rPr lang="ru-RU" dirty="0" smtClean="0"/>
              <a:t> характеризуется разрывом с традициями реалистического искусства прошлого, поисками новых выразительных средств и форм. Авангард – это поиск некоего «нового </a:t>
            </a:r>
            <a:r>
              <a:rPr lang="ru-RU" dirty="0" err="1" smtClean="0"/>
              <a:t>мирослышания</a:t>
            </a:r>
            <a:r>
              <a:rPr lang="ru-RU" dirty="0" smtClean="0"/>
              <a:t>», «звукового миросозерцания».</a:t>
            </a:r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>
            <a:normAutofit/>
          </a:bodyPr>
          <a:lstStyle/>
          <a:p>
            <a:r>
              <a:rPr lang="ru-RU" dirty="0" smtClean="0"/>
              <a:t>   Авангард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118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smtClean="0"/>
              <a:t>    Направления авангардной музыки:</a:t>
            </a:r>
          </a:p>
          <a:p>
            <a:pPr lvl="0"/>
            <a:r>
              <a:rPr lang="ru-RU" sz="2800" dirty="0" smtClean="0"/>
              <a:t>Додекафония</a:t>
            </a:r>
          </a:p>
          <a:p>
            <a:pPr lvl="0"/>
            <a:r>
              <a:rPr lang="ru-RU" sz="2800" dirty="0" smtClean="0"/>
              <a:t> Серийная музыка </a:t>
            </a:r>
          </a:p>
          <a:p>
            <a:pPr lvl="0"/>
            <a:r>
              <a:rPr lang="ru-RU" sz="2800" dirty="0" smtClean="0"/>
              <a:t>Алеаторика</a:t>
            </a:r>
          </a:p>
          <a:p>
            <a:pPr lvl="0"/>
            <a:r>
              <a:rPr lang="ru-RU" sz="2800" dirty="0" smtClean="0"/>
              <a:t>Конкретная музыка </a:t>
            </a:r>
          </a:p>
          <a:p>
            <a:pPr lvl="0"/>
            <a:r>
              <a:rPr lang="ru-RU" sz="2800" dirty="0" err="1" smtClean="0"/>
              <a:t>Сонористика</a:t>
            </a:r>
            <a:endParaRPr lang="ru-RU" sz="2800" dirty="0" smtClean="0"/>
          </a:p>
          <a:p>
            <a:pPr lvl="0"/>
            <a:r>
              <a:rPr lang="ru-RU" sz="2800" dirty="0" err="1" smtClean="0"/>
              <a:t>Стехастическая</a:t>
            </a:r>
            <a:r>
              <a:rPr lang="ru-RU" sz="2800" dirty="0" smtClean="0"/>
              <a:t> музыка</a:t>
            </a:r>
          </a:p>
          <a:p>
            <a:pPr lvl="0"/>
            <a:r>
              <a:rPr lang="ru-RU" sz="2800" dirty="0" smtClean="0"/>
              <a:t>Пуантилизм</a:t>
            </a:r>
          </a:p>
          <a:p>
            <a:pPr lvl="0"/>
            <a:r>
              <a:rPr lang="ru-RU" sz="2800" dirty="0" smtClean="0"/>
              <a:t>Коллаж </a:t>
            </a:r>
          </a:p>
          <a:p>
            <a:pPr lvl="0"/>
            <a:r>
              <a:rPr lang="ru-RU" sz="2800" dirty="0" smtClean="0"/>
              <a:t>Электронная музыка  Рок-музыка</a:t>
            </a:r>
            <a:endParaRPr lang="ru-RU" sz="2800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584176"/>
          </a:xfrm>
        </p:spPr>
        <p:txBody>
          <a:bodyPr>
            <a:normAutofit/>
          </a:bodyPr>
          <a:lstStyle/>
          <a:p>
            <a:r>
              <a:rPr lang="ru-RU" dirty="0" smtClean="0"/>
              <a:t>   Авангард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/>
              <a:t>     Направления авангарда в изобразительном искусстве:</a:t>
            </a:r>
            <a:r>
              <a:rPr lang="ru-RU" sz="2800" dirty="0" smtClean="0"/>
              <a:t> </a:t>
            </a:r>
          </a:p>
          <a:p>
            <a:pPr lvl="0"/>
            <a:r>
              <a:rPr lang="ru-RU" sz="2800" dirty="0" smtClean="0"/>
              <a:t>Абстракционизм      </a:t>
            </a:r>
          </a:p>
          <a:p>
            <a:pPr lvl="0"/>
            <a:r>
              <a:rPr lang="ru-RU" sz="2800" dirty="0" err="1" smtClean="0"/>
              <a:t>Лучизм</a:t>
            </a:r>
            <a:r>
              <a:rPr lang="ru-RU" sz="2800" dirty="0" smtClean="0"/>
              <a:t>                    </a:t>
            </a:r>
          </a:p>
          <a:p>
            <a:pPr lvl="0"/>
            <a:r>
              <a:rPr lang="ru-RU" sz="2800" dirty="0" smtClean="0"/>
              <a:t>Конструктивизм   </a:t>
            </a:r>
          </a:p>
          <a:p>
            <a:pPr lvl="0"/>
            <a:r>
              <a:rPr lang="ru-RU" sz="2800" dirty="0" err="1" smtClean="0"/>
              <a:t>Кубофутуризм</a:t>
            </a:r>
            <a:r>
              <a:rPr lang="ru-RU" sz="2800" dirty="0" smtClean="0"/>
              <a:t>      </a:t>
            </a:r>
          </a:p>
          <a:p>
            <a:pPr lvl="0"/>
            <a:r>
              <a:rPr lang="ru-RU" sz="2800" dirty="0" smtClean="0"/>
              <a:t>Супрематизм           </a:t>
            </a:r>
          </a:p>
          <a:p>
            <a:pPr lvl="0"/>
            <a:r>
              <a:rPr lang="ru-RU" sz="2800" dirty="0" smtClean="0"/>
              <a:t>Футуризм   </a:t>
            </a:r>
            <a:r>
              <a:rPr lang="ru-RU" dirty="0" smtClean="0"/>
              <a:t>             </a:t>
            </a:r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3567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Василий Кандинский (1866-1944)</a:t>
            </a:r>
            <a:br>
              <a:rPr lang="ru-RU" dirty="0" smtClean="0"/>
            </a:br>
            <a:r>
              <a:rPr lang="ru-RU" dirty="0" smtClean="0"/>
              <a:t>                               </a:t>
            </a:r>
            <a:r>
              <a:rPr lang="ru-RU" sz="2700" dirty="0" smtClean="0"/>
              <a:t>композиция №217 Серый овал</a:t>
            </a:r>
            <a:endParaRPr lang="ru-RU" sz="2700" dirty="0"/>
          </a:p>
        </p:txBody>
      </p:sp>
      <p:pic>
        <p:nvPicPr>
          <p:cNvPr id="5121" name="Picture 1" descr="C:\Documents and Settings\User\Рабочий стол\работа в 1 сентября\рисунки фото и музыка\kandinsky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1988840"/>
            <a:ext cx="2903481" cy="4389437"/>
          </a:xfrm>
          <a:prstGeom prst="rect">
            <a:avLst/>
          </a:prstGeom>
          <a:noFill/>
        </p:spPr>
      </p:pic>
      <p:pic>
        <p:nvPicPr>
          <p:cNvPr id="5122" name="Picture 2" descr="C:\Documents and Settings\User\Рабочий стол\работа в 1 сентября\рисунки фото и музыка\Кандинский композиция №217 Серый овал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39952" y="2256297"/>
            <a:ext cx="4826279" cy="379207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User\Рабочий стол\работа в 1 сентября\рисунки фото и музыка\0008-008-Kompozitsija-8 кандинский №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15816" y="3717032"/>
            <a:ext cx="3491880" cy="261891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15391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     композиция №7                                 «Москва», 1916 г 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                             </a:t>
            </a:r>
            <a:br>
              <a:rPr lang="ru-RU" sz="2800" dirty="0" smtClean="0"/>
            </a:br>
            <a:r>
              <a:rPr lang="ru-RU" sz="2800" dirty="0" smtClean="0"/>
              <a:t>                                 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       </a:t>
            </a:r>
            <a:br>
              <a:rPr lang="ru-RU" sz="2800" dirty="0" smtClean="0"/>
            </a:br>
            <a:r>
              <a:rPr lang="ru-RU" sz="2800" dirty="0" smtClean="0"/>
              <a:t>                                    композиция №8 </a:t>
            </a:r>
            <a:endParaRPr lang="ru-RU" sz="2800" dirty="0"/>
          </a:p>
        </p:txBody>
      </p:sp>
      <p:pic>
        <p:nvPicPr>
          <p:cNvPr id="6145" name="Picture 1" descr="C:\Documents and Settings\User\Рабочий стол\работа в 1 сентября\рисунки фото и музыка\кандинский композиция №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7" y="332656"/>
            <a:ext cx="4099331" cy="2736304"/>
          </a:xfrm>
          <a:prstGeom prst="rect">
            <a:avLst/>
          </a:prstGeom>
          <a:noFill/>
        </p:spPr>
      </p:pic>
      <p:pic>
        <p:nvPicPr>
          <p:cNvPr id="6147" name="Picture 3" descr="C:\Documents and Settings\User\Рабочий стол\работа в 1 сентября\рисунки фото и музыка\kandinsky3 Москва 1 191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84168" y="188640"/>
            <a:ext cx="2786633" cy="293329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Михаил Ларионов (1881 — 1964) </a:t>
            </a:r>
            <a:br>
              <a:rPr lang="ru-RU" dirty="0" smtClean="0"/>
            </a:br>
            <a:r>
              <a:rPr lang="ru-RU" sz="2700" dirty="0" smtClean="0"/>
              <a:t>                                                                  </a:t>
            </a:r>
            <a:r>
              <a:rPr lang="ru-RU" sz="2700" i="1" dirty="0" smtClean="0"/>
              <a:t>Петух (Лучистый этюд)</a:t>
            </a:r>
            <a:endParaRPr lang="ru-RU" sz="2700" dirty="0"/>
          </a:p>
        </p:txBody>
      </p:sp>
      <p:pic>
        <p:nvPicPr>
          <p:cNvPr id="39938" name="Picture 2" descr="C:\Documents and Settings\User\Рабочий стол\работа в 1 сентября\рисунки фото и музыка\Larionov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1916832"/>
            <a:ext cx="3665180" cy="4389437"/>
          </a:xfrm>
          <a:prstGeom prst="rect">
            <a:avLst/>
          </a:prstGeom>
          <a:noFill/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4008" y="2348880"/>
            <a:ext cx="3805039" cy="3692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Лучистый пейзаж</a:t>
            </a:r>
            <a:endParaRPr lang="ru-RU" sz="3200" dirty="0"/>
          </a:p>
        </p:txBody>
      </p:sp>
      <p:pic>
        <p:nvPicPr>
          <p:cNvPr id="40963" name="Picture 3" descr="C:\Documents and Settings\User\Рабочий стол\работа в 1 сентября\рисунки фото и музыка\ларионов лУЧИСТЫЙ ПЕЙЗАЖ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50118" y="1556792"/>
            <a:ext cx="4051264" cy="5184576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err="1" smtClean="0"/>
              <a:t>Мауриц</a:t>
            </a:r>
            <a:r>
              <a:rPr lang="ru-RU" i="1" dirty="0" smtClean="0"/>
              <a:t> </a:t>
            </a:r>
            <a:r>
              <a:rPr lang="ru-RU" i="1" dirty="0" err="1" smtClean="0"/>
              <a:t>Эшер</a:t>
            </a:r>
            <a:r>
              <a:rPr lang="ru-RU" dirty="0" smtClean="0"/>
              <a:t> (1898—1972) </a:t>
            </a:r>
            <a:endParaRPr lang="ru-RU" dirty="0"/>
          </a:p>
        </p:txBody>
      </p:sp>
      <p:pic>
        <p:nvPicPr>
          <p:cNvPr id="41986" name="Picture 2" descr="C:\Documents and Settings\User\Рабочий стол\работа в 1 сентября\рисунки фото и музыка\Эшер День и ночь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03848" y="1844824"/>
            <a:ext cx="5792759" cy="3517032"/>
          </a:xfrm>
          <a:prstGeom prst="rect">
            <a:avLst/>
          </a:prstGeom>
          <a:noFill/>
        </p:spPr>
      </p:pic>
      <p:pic>
        <p:nvPicPr>
          <p:cNvPr id="41987" name="Picture 3" descr="C:\Documents and Settings\User\Рабочий стол\работа в 1 сентября\рисунки фото и музыка\Эшер Морс Корнелис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1520" y="2996952"/>
            <a:ext cx="2989913" cy="353454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683568" y="620688"/>
            <a:ext cx="7772400" cy="54006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         ИСКУССТВО:                        НАУКА: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       чувственное                         рациональное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        конкретное                         абстрактное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        </a:t>
            </a:r>
            <a:r>
              <a:rPr lang="ru-RU" sz="3200" dirty="0" err="1" smtClean="0"/>
              <a:t>ценностно</a:t>
            </a:r>
            <a:r>
              <a:rPr lang="ru-RU" sz="3200" dirty="0" smtClean="0"/>
              <a:t>                        познавательно-   </a:t>
            </a:r>
            <a:br>
              <a:rPr lang="ru-RU" sz="3200" dirty="0" smtClean="0"/>
            </a:br>
            <a:r>
              <a:rPr lang="ru-RU" sz="3200" dirty="0" smtClean="0"/>
              <a:t>         эмоциональное               теоретическое</a:t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Павел Филонов</a:t>
            </a:r>
            <a:r>
              <a:rPr lang="ru-RU" dirty="0" smtClean="0"/>
              <a:t> (1882—1941) </a:t>
            </a:r>
            <a:br>
              <a:rPr lang="ru-RU" dirty="0" smtClean="0"/>
            </a:br>
            <a:r>
              <a:rPr lang="ru-RU" sz="3100" dirty="0" smtClean="0"/>
              <a:t>                                                   Формула Вселенной</a:t>
            </a:r>
            <a:endParaRPr lang="ru-RU" sz="3100" dirty="0"/>
          </a:p>
        </p:txBody>
      </p:sp>
      <p:pic>
        <p:nvPicPr>
          <p:cNvPr id="43011" name="Picture 3" descr="C:\Documents and Settings\User\Рабочий стол\работа в 1 сентября\рисунки фото и музыка\Павел-Филонов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2492896"/>
            <a:ext cx="4067944" cy="3050958"/>
          </a:xfrm>
          <a:prstGeom prst="rect">
            <a:avLst/>
          </a:prstGeom>
          <a:noFill/>
        </p:spPr>
      </p:pic>
      <p:pic>
        <p:nvPicPr>
          <p:cNvPr id="43010" name="Picture 2" descr="C:\Documents and Settings\User\Рабочий стол\работа в 1 сентября\рисунки фото и музыка\Формула вселенной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85938" y="1988841"/>
            <a:ext cx="4874738" cy="424847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Русский инженер </a:t>
            </a:r>
            <a:r>
              <a:rPr lang="ru-RU" i="1" dirty="0" smtClean="0"/>
              <a:t>Лев Сергеевич </a:t>
            </a:r>
            <a:r>
              <a:rPr lang="ru-RU" i="1" dirty="0" err="1" smtClean="0"/>
              <a:t>Термен</a:t>
            </a:r>
            <a:r>
              <a:rPr lang="ru-RU" dirty="0" smtClean="0"/>
              <a:t>(1896—1993) </a:t>
            </a:r>
            <a:endParaRPr lang="ru-RU" dirty="0"/>
          </a:p>
        </p:txBody>
      </p:sp>
      <p:pic>
        <p:nvPicPr>
          <p:cNvPr id="45058" name="Picture 2" descr="C:\Documents and Settings\User\Рабочий стол\работа в 1 сентября\рисунки фото и музыка\10utyyzg enywscphtrhcsxuocg jvcrodljxkiw qm 1970 jp.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1835696" y="1988840"/>
            <a:ext cx="5046712" cy="4475014"/>
          </a:xfrm>
          <a:prstGeom prst="rect">
            <a:avLst/>
          </a:prstGeom>
          <a:noFill/>
        </p:spPr>
      </p:pic>
      <p:pic>
        <p:nvPicPr>
          <p:cNvPr id="7" name="termenvoks-Rahmaninov-Vokaliz(muzofon.com).mp3">
            <a:hlinkClick r:id="" action="ppaction://media"/>
          </p:cNvPr>
          <p:cNvPicPr>
            <a:picLocks noGrp="1" noRot="1" noChangeAspect="1"/>
          </p:cNvPicPr>
          <p:nvPr>
            <p:ph sz="half" idx="2"/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1115616" y="256490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79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«Цветомузыка», компьютерная музыка, З</a:t>
            </a:r>
            <a:r>
              <a:rPr lang="en-US" dirty="0" smtClean="0"/>
              <a:t>D </a:t>
            </a:r>
            <a:r>
              <a:rPr lang="ru-RU" dirty="0" smtClean="0"/>
              <a:t>картины</a:t>
            </a:r>
            <a:endParaRPr lang="ru-RU" dirty="0"/>
          </a:p>
        </p:txBody>
      </p:sp>
      <p:pic>
        <p:nvPicPr>
          <p:cNvPr id="46082" name="Picture 2" descr="C:\Documents and Settings\User\Рабочий стол\работа в 1 сентября\рисунки фото и музыка\загруженное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2708920"/>
            <a:ext cx="4422182" cy="3312368"/>
          </a:xfrm>
          <a:prstGeom prst="rect">
            <a:avLst/>
          </a:prstGeom>
          <a:noFill/>
        </p:spPr>
      </p:pic>
      <p:pic>
        <p:nvPicPr>
          <p:cNvPr id="8" name="UIL-031-Komp_yuternaya-elektronnaya-muzyka(muzofon.com).mp3">
            <a:hlinkClick r:id="" action="ppaction://media"/>
          </p:cNvPr>
          <p:cNvPicPr>
            <a:picLocks noGrp="1" noRot="1" noChangeAspect="1"/>
          </p:cNvPicPr>
          <p:nvPr>
            <p:ph sz="half" idx="2"/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971600" y="2132856"/>
            <a:ext cx="304800" cy="304800"/>
          </a:xfrm>
          <a:prstGeom prst="rect">
            <a:avLst/>
          </a:prstGeom>
        </p:spPr>
      </p:pic>
      <p:pic>
        <p:nvPicPr>
          <p:cNvPr id="46083" name="Picture 3" descr="C:\Documents and Settings\User\Рабочий стол\работа в 1 сентября\рисунки фото и музыка\img_lazer_show_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64088" y="1700808"/>
            <a:ext cx="3312368" cy="4968552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18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 descr="C:\Documents and Settings\User\Рабочий стол\работа в 1 сентября\рисунки фото и музыка\3д рис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762001"/>
            <a:ext cx="9144000" cy="6095999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C:\Documents and Settings\User\Рабочий стол\работа в 1 сентября\рисунки фото и музыка\3д рис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3F795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40968"/>
            <a:ext cx="8229600" cy="2736304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Constantia" pitchFamily="18" charset="0"/>
              </a:rPr>
              <a:t>      Искусство должно идти впереди жизни, должно давать направление ей, должно давать людям духовную пищу, без которой жизнь немыслима, которая в переживаемое нами время всевозможных кризисов более необходима, чем в какое-нибудь другое время</a:t>
            </a:r>
            <a:endParaRPr lang="ru-RU" sz="3600" dirty="0"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3F79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М.Эшер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«Солнце и луна»      «Змеи»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2012" y="2542381"/>
            <a:ext cx="3228975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Documents and Settings\User\Рабочий стол\работа в 1 сентября\рисунки фото и музыка\Змеи Последняя картина Эшер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6056" y="2492896"/>
            <a:ext cx="2935610" cy="32501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3F795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User\Рабочий стол\работа в 1 сентября\рисунки фото и музыка\Скрябин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600" y="2132856"/>
            <a:ext cx="3060615" cy="41764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Александр Скрябин </a:t>
            </a:r>
            <a:br>
              <a:rPr lang="ru-RU" sz="3600" dirty="0" smtClean="0"/>
            </a:br>
            <a:r>
              <a:rPr lang="ru-RU" sz="3600" dirty="0" smtClean="0"/>
              <a:t>«Прометей»(Поэма огня)</a:t>
            </a:r>
            <a:endParaRPr lang="ru-RU" sz="3600" dirty="0"/>
          </a:p>
        </p:txBody>
      </p:sp>
      <p:pic>
        <p:nvPicPr>
          <p:cNvPr id="2050" name="Picture 2" descr="C:\Documents and Settings\User\Рабочий стол\работа в 1 сентября\рисунки фото и музыка\Скрябин прометей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/>
          <a:stretch>
            <a:fillRect/>
          </a:stretch>
        </p:blipFill>
        <p:spPr bwMode="auto">
          <a:xfrm>
            <a:off x="5436096" y="1916832"/>
            <a:ext cx="3382765" cy="4485544"/>
          </a:xfrm>
          <a:prstGeom prst="rect">
            <a:avLst/>
          </a:prstGeom>
          <a:noFill/>
        </p:spPr>
      </p:pic>
      <p:pic>
        <p:nvPicPr>
          <p:cNvPr id="6" name="A.N.Skryabin_-_Prometej_Poema_ognya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72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91680" y="2420888"/>
            <a:ext cx="6192688" cy="108012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52E8F8"/>
                </a:solidFill>
              </a:rPr>
              <a:t>Спасибо за внимание!</a:t>
            </a:r>
            <a:endParaRPr lang="ru-RU" dirty="0">
              <a:solidFill>
                <a:srgbClr val="52E8F8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11824"/>
          </a:xfrm>
        </p:spPr>
        <p:txBody>
          <a:bodyPr/>
          <a:lstStyle/>
          <a:p>
            <a:r>
              <a:rPr lang="ru-RU" b="1" dirty="0" smtClean="0"/>
              <a:t>Научное мышление</a:t>
            </a:r>
            <a:r>
              <a:rPr lang="ru-RU" dirty="0" smtClean="0"/>
              <a:t> – особый вид познавательной деятельности, направленный на выработку объективных, системно организованных и обоснованных знаний о природе, человеке и обществе.</a:t>
            </a:r>
          </a:p>
          <a:p>
            <a:endParaRPr lang="ru-RU" dirty="0" smtClean="0"/>
          </a:p>
          <a:p>
            <a:r>
              <a:rPr lang="ru-RU" b="1" dirty="0" smtClean="0"/>
              <a:t>Творчество</a:t>
            </a:r>
            <a:r>
              <a:rPr lang="ru-RU" dirty="0" smtClean="0"/>
              <a:t> – деятельность, результатом которой является создание новых материальных и духовных ценностей, отличающихся новизной и оригинальностью, уникальностью.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48788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/>
              <a:t>Особенности научного мышления(познания):</a:t>
            </a:r>
            <a:endParaRPr lang="ru-RU" sz="1800" dirty="0" smtClean="0"/>
          </a:p>
          <a:p>
            <a:pPr lvl="0"/>
            <a:r>
              <a:rPr lang="ru-RU" sz="1800" dirty="0" smtClean="0"/>
              <a:t>объективность;</a:t>
            </a:r>
          </a:p>
          <a:p>
            <a:pPr lvl="0"/>
            <a:r>
              <a:rPr lang="ru-RU" sz="1800" dirty="0" smtClean="0"/>
              <a:t>развитость понятийного аппарата (</a:t>
            </a:r>
            <a:r>
              <a:rPr lang="ru-RU" sz="1800" dirty="0" err="1" smtClean="0"/>
              <a:t>категориальность</a:t>
            </a:r>
            <a:r>
              <a:rPr lang="ru-RU" sz="1800" dirty="0" smtClean="0"/>
              <a:t>);</a:t>
            </a:r>
          </a:p>
          <a:p>
            <a:pPr lvl="0"/>
            <a:r>
              <a:rPr lang="ru-RU" sz="1800" dirty="0" smtClean="0"/>
              <a:t>рациональность (непротиворечивость, доказательность, системность);</a:t>
            </a:r>
          </a:p>
          <a:p>
            <a:pPr lvl="0"/>
            <a:r>
              <a:rPr lang="ru-RU" sz="1800" dirty="0" err="1" smtClean="0"/>
              <a:t>проверяемость</a:t>
            </a:r>
            <a:r>
              <a:rPr lang="ru-RU" sz="1800" dirty="0" smtClean="0"/>
              <a:t>;</a:t>
            </a:r>
          </a:p>
          <a:p>
            <a:pPr lvl="0"/>
            <a:r>
              <a:rPr lang="ru-RU" sz="1800" dirty="0" smtClean="0"/>
              <a:t>высокий уровень обобщения;</a:t>
            </a:r>
          </a:p>
          <a:p>
            <a:pPr lvl="0"/>
            <a:r>
              <a:rPr lang="ru-RU" sz="1800" dirty="0" smtClean="0"/>
              <a:t>универсальность (исследует любой феномен со стороны закономерностей и причин);</a:t>
            </a:r>
          </a:p>
          <a:p>
            <a:pPr lvl="0"/>
            <a:r>
              <a:rPr lang="ru-RU" sz="1800" dirty="0" smtClean="0"/>
              <a:t>использование специальных способов и методов познавательной деятельности.</a:t>
            </a:r>
          </a:p>
          <a:p>
            <a:pPr>
              <a:buNone/>
            </a:pPr>
            <a:r>
              <a:rPr lang="ru-RU" sz="1800" b="1" dirty="0" smtClean="0"/>
              <a:t>Особенности творческого мышления(познания):</a:t>
            </a:r>
            <a:endParaRPr lang="ru-RU" sz="1800" dirty="0" smtClean="0"/>
          </a:p>
          <a:p>
            <a:pPr lvl="0"/>
            <a:r>
              <a:rPr lang="ru-RU" sz="1800" dirty="0" smtClean="0"/>
              <a:t>Оригинальность, необычность идей.</a:t>
            </a:r>
          </a:p>
          <a:p>
            <a:pPr lvl="0"/>
            <a:r>
              <a:rPr lang="ru-RU" sz="1800" dirty="0" smtClean="0"/>
              <a:t>Семантическая гибкость – способность видеть объект под разными углами зрения.</a:t>
            </a:r>
          </a:p>
          <a:p>
            <a:pPr lvl="0"/>
            <a:r>
              <a:rPr lang="ru-RU" sz="1800" dirty="0" smtClean="0"/>
              <a:t>Образная гибкость – способность изменять восприятие объекта, чтобы увидеть скрытые его стороны.</a:t>
            </a:r>
          </a:p>
          <a:p>
            <a:pPr lvl="0"/>
            <a:r>
              <a:rPr lang="ru-RU" sz="1800" dirty="0" smtClean="0"/>
              <a:t>Способность использовать разные идеи в неопределённой ситуации.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4038600" cy="5230181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/>
              <a:t>Универсальные методы научного мышления(познания):</a:t>
            </a:r>
          </a:p>
          <a:p>
            <a:pPr>
              <a:buNone/>
            </a:pPr>
            <a:endParaRPr lang="ru-RU" dirty="0" smtClean="0"/>
          </a:p>
          <a:p>
            <a:pPr lvl="0"/>
            <a:r>
              <a:rPr lang="ru-RU" dirty="0" smtClean="0"/>
              <a:t> </a:t>
            </a:r>
            <a:r>
              <a:rPr lang="ru-RU" b="1" dirty="0" smtClean="0"/>
              <a:t>анализ</a:t>
            </a:r>
            <a:r>
              <a:rPr lang="ru-RU" dirty="0" smtClean="0"/>
              <a:t> </a:t>
            </a:r>
          </a:p>
          <a:p>
            <a:pPr lvl="0"/>
            <a:r>
              <a:rPr lang="ru-RU" dirty="0" smtClean="0"/>
              <a:t> </a:t>
            </a:r>
            <a:r>
              <a:rPr lang="ru-RU" b="1" dirty="0" smtClean="0"/>
              <a:t>синтез</a:t>
            </a:r>
            <a:endParaRPr lang="ru-RU" dirty="0" smtClean="0"/>
          </a:p>
          <a:p>
            <a:pPr lvl="0"/>
            <a:r>
              <a:rPr lang="ru-RU" dirty="0" smtClean="0"/>
              <a:t> </a:t>
            </a:r>
            <a:r>
              <a:rPr lang="ru-RU" b="1" dirty="0" smtClean="0"/>
              <a:t>дедукция</a:t>
            </a:r>
            <a:endParaRPr lang="ru-RU" dirty="0" smtClean="0"/>
          </a:p>
          <a:p>
            <a:pPr lvl="0"/>
            <a:r>
              <a:rPr lang="ru-RU" b="1" dirty="0" smtClean="0"/>
              <a:t> аналогия</a:t>
            </a:r>
            <a:endParaRPr lang="ru-RU" dirty="0" smtClean="0"/>
          </a:p>
          <a:p>
            <a:pPr lvl="0"/>
            <a:r>
              <a:rPr lang="ru-RU" b="1" dirty="0" smtClean="0"/>
              <a:t> моделирование</a:t>
            </a:r>
            <a:endParaRPr lang="ru-RU" dirty="0" smtClean="0"/>
          </a:p>
          <a:p>
            <a:pPr lvl="0"/>
            <a:r>
              <a:rPr lang="ru-RU" b="1" dirty="0" smtClean="0"/>
              <a:t> абстрагирование</a:t>
            </a:r>
            <a:r>
              <a:rPr lang="ru-RU" dirty="0" smtClean="0"/>
              <a:t>;</a:t>
            </a:r>
          </a:p>
          <a:p>
            <a:pPr lvl="0"/>
            <a:r>
              <a:rPr lang="ru-RU" b="1" dirty="0" smtClean="0"/>
              <a:t> идеализация</a:t>
            </a:r>
            <a:r>
              <a:rPr lang="ru-RU" dirty="0" smtClean="0"/>
              <a:t> </a:t>
            </a:r>
          </a:p>
          <a:p>
            <a:pPr lvl="0"/>
            <a:r>
              <a:rPr lang="ru-RU" b="1" dirty="0" smtClean="0"/>
              <a:t>Экспериментирование</a:t>
            </a:r>
            <a:endParaRPr lang="ru-RU" dirty="0" smtClean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038600" cy="515817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/>
              <a:t>    Универсальные методы творческого мышления(познания):</a:t>
            </a:r>
          </a:p>
          <a:p>
            <a:endParaRPr lang="ru-RU" dirty="0" smtClean="0"/>
          </a:p>
          <a:p>
            <a:pPr lvl="0"/>
            <a:r>
              <a:rPr lang="ru-RU" b="1" dirty="0" smtClean="0"/>
              <a:t>синтез логического мышления и воображения</a:t>
            </a:r>
            <a:endParaRPr lang="ru-RU" dirty="0" smtClean="0"/>
          </a:p>
          <a:p>
            <a:pPr lvl="0"/>
            <a:r>
              <a:rPr lang="ru-RU" b="1" dirty="0" smtClean="0"/>
              <a:t>Аналогия</a:t>
            </a:r>
            <a:endParaRPr lang="ru-RU" dirty="0" smtClean="0"/>
          </a:p>
          <a:p>
            <a:pPr lvl="0"/>
            <a:r>
              <a:rPr lang="ru-RU" b="1" dirty="0" smtClean="0"/>
              <a:t>Моделирование </a:t>
            </a:r>
            <a:endParaRPr lang="ru-RU" dirty="0" smtClean="0"/>
          </a:p>
          <a:p>
            <a:pPr lvl="0"/>
            <a:r>
              <a:rPr lang="ru-RU" b="1" dirty="0" smtClean="0"/>
              <a:t>Абстрагирование</a:t>
            </a:r>
            <a:endParaRPr lang="ru-RU" dirty="0" smtClean="0"/>
          </a:p>
          <a:p>
            <a:pPr lvl="0"/>
            <a:r>
              <a:rPr lang="ru-RU" b="1" dirty="0" smtClean="0"/>
              <a:t>Идеализация</a:t>
            </a:r>
            <a:endParaRPr lang="ru-RU" dirty="0" smtClean="0"/>
          </a:p>
          <a:p>
            <a:pPr lvl="0"/>
            <a:r>
              <a:rPr lang="ru-RU" b="1" dirty="0" smtClean="0"/>
              <a:t>Экспериментирование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spcAft>
                <a:spcPts val="0"/>
              </a:spcAft>
              <a:buNone/>
            </a:pPr>
            <a:r>
              <a:rPr lang="ru-RU" sz="2800" b="1" dirty="0" smtClean="0">
                <a:latin typeface="Times New Roman"/>
                <a:ea typeface="Times New Roman"/>
              </a:rPr>
              <a:t>Общие функции научной  и художественной деятельности:</a:t>
            </a:r>
            <a:endParaRPr lang="ru-RU" sz="2800" dirty="0" smtClean="0">
              <a:latin typeface="Times New Roman"/>
              <a:ea typeface="Times New Roman"/>
            </a:endParaRPr>
          </a:p>
          <a:p>
            <a:pPr marL="1600200" lvl="3" indent="-228600">
              <a:spcAft>
                <a:spcPts val="0"/>
              </a:spcAft>
              <a:buNone/>
              <a:tabLst>
                <a:tab pos="1828800" algn="l"/>
              </a:tabLst>
            </a:pPr>
            <a:r>
              <a:rPr lang="ru-RU" sz="2800" dirty="0" smtClean="0">
                <a:latin typeface="Times New Roman"/>
                <a:ea typeface="Times New Roman"/>
              </a:rPr>
              <a:t> упорядочивающая (коммуникативная)</a:t>
            </a:r>
          </a:p>
          <a:p>
            <a:pPr marL="1600200" lvl="3" indent="-228600">
              <a:spcAft>
                <a:spcPts val="0"/>
              </a:spcAft>
              <a:buNone/>
              <a:tabLst>
                <a:tab pos="1828800" algn="l"/>
              </a:tabLst>
            </a:pPr>
            <a:endParaRPr lang="ru-RU" sz="2800" dirty="0" smtClean="0">
              <a:latin typeface="Times New Roman"/>
              <a:ea typeface="Times New Roman"/>
            </a:endParaRPr>
          </a:p>
          <a:p>
            <a:pPr marL="1600200" lvl="3" indent="-228600">
              <a:spcAft>
                <a:spcPts val="0"/>
              </a:spcAft>
              <a:buNone/>
              <a:tabLst>
                <a:tab pos="1828800" algn="l"/>
              </a:tabLst>
            </a:pPr>
            <a:r>
              <a:rPr lang="ru-RU" sz="2800" dirty="0" smtClean="0">
                <a:latin typeface="Times New Roman"/>
                <a:ea typeface="Times New Roman"/>
              </a:rPr>
              <a:t> воспитательная (ценностно-ориентирующая, эстетическая)</a:t>
            </a:r>
          </a:p>
          <a:p>
            <a:pPr marL="1600200" lvl="3" indent="-228600">
              <a:spcAft>
                <a:spcPts val="0"/>
              </a:spcAft>
              <a:buNone/>
              <a:tabLst>
                <a:tab pos="1828800" algn="l"/>
              </a:tabLst>
            </a:pPr>
            <a:endParaRPr lang="ru-RU" sz="2800" dirty="0" smtClean="0">
              <a:latin typeface="Times New Roman"/>
              <a:ea typeface="Times New Roman"/>
            </a:endParaRPr>
          </a:p>
          <a:p>
            <a:pPr>
              <a:buNone/>
            </a:pPr>
            <a:r>
              <a:rPr lang="ru-RU" sz="2800" dirty="0" smtClean="0">
                <a:latin typeface="Times New Roman"/>
                <a:ea typeface="Times New Roman"/>
              </a:rPr>
              <a:t>                 инновационная (познавательная)</a:t>
            </a:r>
            <a:endParaRPr lang="ru-RU" sz="28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          Научное познание включает в себя и определенные моменты художественного восприятия. Искусство дарит ученому плодотворные интуиции, обогащает его тонкими смыслами, развивает его чувствительность, способность понимания и умственного созерцания.</a:t>
            </a: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552" y="1916832"/>
            <a:ext cx="8229600" cy="4248398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latin typeface="Constantia" pitchFamily="18" charset="0"/>
              </a:rPr>
              <a:t>     Творческое мышление</a:t>
            </a:r>
            <a:r>
              <a:rPr lang="ru-RU" sz="3600" b="1" dirty="0" smtClean="0">
                <a:latin typeface="Constantia" pitchFamily="18" charset="0"/>
              </a:rPr>
              <a:t> </a:t>
            </a:r>
            <a:r>
              <a:rPr lang="ru-RU" sz="3600" dirty="0" smtClean="0">
                <a:latin typeface="Constantia" pitchFamily="18" charset="0"/>
              </a:rPr>
              <a:t>– это мышление, результатом которого является открытие принципиально нового или усовершенствованного решения той или иной задачи. Творческое мышление направлено на создание новых идей.</a:t>
            </a:r>
            <a:br>
              <a:rPr lang="ru-RU" sz="3600" dirty="0" smtClean="0">
                <a:latin typeface="Constantia" pitchFamily="18" charset="0"/>
              </a:rPr>
            </a:br>
            <a:r>
              <a:rPr lang="ru-RU" sz="3600" dirty="0" smtClean="0">
                <a:latin typeface="Constantia" pitchFamily="18" charset="0"/>
              </a:rPr>
              <a:t>                                     (Я. А. Пономарёв).</a:t>
            </a:r>
            <a:endParaRPr lang="ru-RU" sz="3600" dirty="0">
              <a:latin typeface="Constantia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258</TotalTime>
  <Words>597</Words>
  <Application>Microsoft Office PowerPoint</Application>
  <PresentationFormat>Экран (4:3)</PresentationFormat>
  <Paragraphs>108</Paragraphs>
  <Slides>38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Поток</vt:lpstr>
      <vt:lpstr>Художественное мышление в авангарде науки</vt:lpstr>
      <vt:lpstr>Слайд 2</vt:lpstr>
      <vt:lpstr>          ИСКУССТВО:                        НАУКА:          чувственное                         рациональное           конкретное                         абстрактное           ценностно                        познавательно-             эмоциональное               теоретическое </vt:lpstr>
      <vt:lpstr>Слайд 4</vt:lpstr>
      <vt:lpstr>Слайд 5</vt:lpstr>
      <vt:lpstr>Слайд 6</vt:lpstr>
      <vt:lpstr>Слайд 7</vt:lpstr>
      <vt:lpstr>Вывод:</vt:lpstr>
      <vt:lpstr>     Творческое мышление – это мышление, результатом которого является открытие принципиально нового или усовершенствованного решения той или иной задачи. Творческое мышление направлено на создание новых идей.                                      (Я. А. Пономарёв).</vt:lpstr>
      <vt:lpstr>Альберт Эйнштейн       (1879-1955)                                                                     Макс Планк                                                    (1858-1947) </vt:lpstr>
      <vt:lpstr>Леонард Эйлер             Илья Пригожин     (1707-1783)                     (1917-2003)</vt:lpstr>
      <vt:lpstr>Обобщение:</vt:lpstr>
      <vt:lpstr>         Леонардо да Винчи                     (1452-1519)</vt:lpstr>
      <vt:lpstr>Иоганн Вольфганг Гёте(1749-1832)</vt:lpstr>
      <vt:lpstr>Жюль Верн(1828—1905)</vt:lpstr>
      <vt:lpstr>Винсент ван Гог     (1853-1890)  Вороны над пшеничным полем </vt:lpstr>
      <vt:lpstr>Андрей Колмогоров (1903-1987)    Создал теорию  турбулентного потока</vt:lpstr>
      <vt:lpstr>    А.Эйнштейн                   И.С.Бах     (1879-1955)                 (1685-1750) </vt:lpstr>
      <vt:lpstr>Оноре де Бальзак(1799—1850) </vt:lpstr>
      <vt:lpstr>граф Алексей Николаевич Толстой (1882—1945)</vt:lpstr>
      <vt:lpstr>Экспрессионизм</vt:lpstr>
      <vt:lpstr>Авангард</vt:lpstr>
      <vt:lpstr>   Авангард</vt:lpstr>
      <vt:lpstr>   Авангард</vt:lpstr>
      <vt:lpstr>Василий Кандинский (1866-1944)                                композиция №217 Серый овал</vt:lpstr>
      <vt:lpstr>     композиция №7                                 «Москва», 1916 г                                                                                                                    композиция №8 </vt:lpstr>
      <vt:lpstr>Михаил Ларионов (1881 — 1964)                                                                    Петух (Лучистый этюд)</vt:lpstr>
      <vt:lpstr>Лучистый пейзаж</vt:lpstr>
      <vt:lpstr>Мауриц Эшер (1898—1972) </vt:lpstr>
      <vt:lpstr>Павел Филонов (1882—1941)                                                     Формула Вселенной</vt:lpstr>
      <vt:lpstr>Русский инженер Лев Сергеевич Термен(1896—1993) </vt:lpstr>
      <vt:lpstr>«Цветомузыка», компьютерная музыка, ЗD картины</vt:lpstr>
      <vt:lpstr>Слайд 33</vt:lpstr>
      <vt:lpstr>Слайд 34</vt:lpstr>
      <vt:lpstr>      Искусство должно идти впереди жизни, должно давать направление ей, должно давать людям духовную пищу, без которой жизнь немыслима, которая в переживаемое нами время всевозможных кризисов более необходима, чем в какое-нибудь другое время</vt:lpstr>
      <vt:lpstr>М.Эшер  «Солнце и луна»      «Змеи»</vt:lpstr>
      <vt:lpstr>Александр Скрябин  «Прометей»(Поэма огня)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revaz</dc:creator>
  <cp:lastModifiedBy>re</cp:lastModifiedBy>
  <cp:revision>28</cp:revision>
  <dcterms:modified xsi:type="dcterms:W3CDTF">2014-03-11T22:07:42Z</dcterms:modified>
</cp:coreProperties>
</file>