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6" r:id="rId2"/>
    <p:sldId id="257" r:id="rId3"/>
    <p:sldId id="258" r:id="rId4"/>
    <p:sldId id="273" r:id="rId5"/>
    <p:sldId id="259" r:id="rId6"/>
    <p:sldId id="260" r:id="rId7"/>
    <p:sldId id="261" r:id="rId8"/>
    <p:sldId id="272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2531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2253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22534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2535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2536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2537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2538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2539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2540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2541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2542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2543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2544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2545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2546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B80D7F5-7C9E-4B69-A08B-EFDA2F1EE58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2254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254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BB2ABE-26F1-4654-AAAD-F1FA6BE0A2E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D5ED59-76E9-4121-B5F9-042AD199738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37677AE-6F68-4A15-8E32-C3D3B69AB52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A4974B3-47CE-467A-BD3D-0C0AB40E011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6AB1920-14EA-4314-907B-96C8FE4A79C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AD746F-A182-42DC-9D11-0F7B9E4FA89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A7A978-4B69-40B7-A26F-89939C509FD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31A7C7-FD4B-405D-A545-E4E36528D96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3F4624F-6DB2-4897-BFA9-23645BA0AA5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31A4251-CCF7-4148-A175-FDEDFCE578B8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6BA1A7AD-894F-4BD1-85CD-C6C37A9C6FCB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2150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150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</p:grpSp>
      <p:sp>
        <p:nvSpPr>
          <p:cNvPr id="21518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151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152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lish-hilfen.de/en/exercises/countries/geography_grest_britain.htm" TargetMode="External"/><Relationship Id="rId2" Type="http://schemas.openxmlformats.org/officeDocument/2006/relationships/hyperlink" Target="http://www.cdiscoveric.ru/velicobritanya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historic.com/" TargetMode="External"/><Relationship Id="rId4" Type="http://schemas.openxmlformats.org/officeDocument/2006/relationships/hyperlink" Target="http://www.pedsovet.ru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33375"/>
            <a:ext cx="7918450" cy="1295400"/>
          </a:xfrm>
        </p:spPr>
        <p:txBody>
          <a:bodyPr/>
          <a:lstStyle/>
          <a:p>
            <a:pPr algn="ctr"/>
            <a:r>
              <a:rPr lang="en-US" sz="3200" b="1">
                <a:solidFill>
                  <a:schemeClr val="bg2"/>
                </a:solidFill>
              </a:rPr>
              <a:t>The United Kingdom of Great Britain and Northern Ireland</a:t>
            </a:r>
            <a:r>
              <a:rPr lang="ru-RU" sz="460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4292600"/>
            <a:ext cx="6019800" cy="1752600"/>
          </a:xfrm>
        </p:spPr>
        <p:txBody>
          <a:bodyPr/>
          <a:lstStyle/>
          <a:p>
            <a:r>
              <a:rPr lang="ru-RU"/>
              <a:t>  </a:t>
            </a:r>
          </a:p>
        </p:txBody>
      </p:sp>
      <p:pic>
        <p:nvPicPr>
          <p:cNvPr id="2054" name="Picture 6" descr="2763146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140200" y="3849688"/>
            <a:ext cx="4513263" cy="27733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8229600" cy="1371600"/>
          </a:xfrm>
        </p:spPr>
        <p:txBody>
          <a:bodyPr/>
          <a:lstStyle/>
          <a:p>
            <a:r>
              <a:rPr lang="en-US" sz="3200" b="1">
                <a:solidFill>
                  <a:schemeClr val="bg2"/>
                </a:solidFill>
              </a:rPr>
              <a:t>Name these places</a:t>
            </a:r>
            <a:endParaRPr lang="ru-RU" sz="3200" b="1">
              <a:solidFill>
                <a:schemeClr val="bg2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268413"/>
            <a:ext cx="8229600" cy="3886200"/>
          </a:xfrm>
        </p:spPr>
        <p:txBody>
          <a:bodyPr/>
          <a:lstStyle/>
          <a:p>
            <a:r>
              <a:rPr lang="en-US"/>
              <a:t>Stonehenge</a:t>
            </a:r>
          </a:p>
          <a:p>
            <a:r>
              <a:rPr lang="en-US"/>
              <a:t>Big Ben</a:t>
            </a:r>
          </a:p>
          <a:p>
            <a:r>
              <a:rPr lang="en-US"/>
              <a:t>Loch Ness</a:t>
            </a:r>
            <a:endParaRPr lang="ru-RU"/>
          </a:p>
        </p:txBody>
      </p:sp>
      <p:pic>
        <p:nvPicPr>
          <p:cNvPr id="30724" name="Picture 4" descr="big-ben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67400" y="549275"/>
            <a:ext cx="3159125" cy="4951413"/>
          </a:xfrm>
          <a:prstGeom prst="rect">
            <a:avLst/>
          </a:prstGeom>
          <a:noFill/>
        </p:spPr>
      </p:pic>
      <p:pic>
        <p:nvPicPr>
          <p:cNvPr id="30725" name="Picture 5" descr="i1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419475" y="4195763"/>
            <a:ext cx="3995738" cy="2662237"/>
          </a:xfrm>
          <a:prstGeom prst="rect">
            <a:avLst/>
          </a:prstGeom>
          <a:noFill/>
        </p:spPr>
      </p:pic>
      <p:pic>
        <p:nvPicPr>
          <p:cNvPr id="30726" name="Picture 6" descr="08[2]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07950" y="3068638"/>
            <a:ext cx="3455988" cy="25923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>
                <a:solidFill>
                  <a:schemeClr val="bg2"/>
                </a:solidFill>
              </a:rPr>
              <a:t>Answer the questions</a:t>
            </a:r>
            <a:r>
              <a:rPr lang="ru-RU"/>
              <a:t> 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79388" y="1700213"/>
            <a:ext cx="8229600" cy="38862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1.Where is the most </a:t>
            </a:r>
          </a:p>
          <a:p>
            <a:pPr>
              <a:buFont typeface="Wingdings" pitchFamily="2" charset="2"/>
              <a:buNone/>
            </a:pPr>
            <a:r>
              <a:rPr lang="en-US">
                <a:solidFill>
                  <a:schemeClr val="bg2"/>
                </a:solidFill>
              </a:rPr>
              <a:t>                     population?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 a. Scotland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 b. England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 c. Ireland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 d. Wales </a:t>
            </a:r>
            <a:endParaRPr lang="ru-RU"/>
          </a:p>
        </p:txBody>
      </p:sp>
      <p:pic>
        <p:nvPicPr>
          <p:cNvPr id="31751" name="Picture 7" descr="1317296540_lon-44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59338" y="954088"/>
            <a:ext cx="4129087" cy="59039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531813"/>
            <a:ext cx="8229600" cy="1371601"/>
          </a:xfrm>
        </p:spPr>
        <p:txBody>
          <a:bodyPr/>
          <a:lstStyle/>
          <a:p>
            <a:r>
              <a:rPr lang="ru-RU"/>
              <a:t> 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765175"/>
            <a:ext cx="8229600" cy="38862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2.What is the capital of Wales?</a:t>
            </a:r>
          </a:p>
          <a:p>
            <a:pPr>
              <a:buFont typeface="Wingdings" pitchFamily="2" charset="2"/>
              <a:buNone/>
            </a:pPr>
            <a:endParaRPr lang="en-US">
              <a:solidFill>
                <a:schemeClr val="bg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/>
              <a:t>      a. London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b. Belfast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c.  Edinburgh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d.  Cardiff</a:t>
            </a:r>
            <a:endParaRPr lang="ru-RU"/>
          </a:p>
        </p:txBody>
      </p:sp>
      <p:pic>
        <p:nvPicPr>
          <p:cNvPr id="34820" name="Picture 4" descr="VmZS00NTJ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63938" y="2133600"/>
            <a:ext cx="5184775" cy="3940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7" name="Rectangle 7"/>
          <p:cNvSpPr>
            <a:spLocks noGrp="1" noChangeArrowheads="1"/>
          </p:cNvSpPr>
          <p:nvPr>
            <p:ph type="title"/>
          </p:nvPr>
        </p:nvSpPr>
        <p:spPr>
          <a:xfrm>
            <a:off x="539750" y="-387350"/>
            <a:ext cx="8229600" cy="1371600"/>
          </a:xfrm>
        </p:spPr>
        <p:txBody>
          <a:bodyPr/>
          <a:lstStyle/>
          <a:p>
            <a:r>
              <a:rPr lang="ru-RU"/>
              <a:t>  </a:t>
            </a: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68313" y="549275"/>
            <a:ext cx="8229600" cy="38862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3.What is the capital of Northern Ireland?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      a. London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b. Belfast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c.  Edinburgh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d.  Cardiff</a:t>
            </a:r>
            <a:endParaRPr lang="ru-RU"/>
          </a:p>
        </p:txBody>
      </p:sp>
      <p:pic>
        <p:nvPicPr>
          <p:cNvPr id="35849" name="Picture 9" descr="City-Hall-Belfast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24300" y="1557338"/>
            <a:ext cx="3814763" cy="50847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-531813"/>
            <a:ext cx="8229600" cy="1371601"/>
          </a:xfrm>
        </p:spPr>
        <p:txBody>
          <a:bodyPr/>
          <a:lstStyle/>
          <a:p>
            <a:r>
              <a:rPr lang="ru-RU"/>
              <a:t>  </a:t>
            </a: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549275"/>
            <a:ext cx="4038600" cy="38862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4.What is the symbol of</a:t>
            </a:r>
            <a:r>
              <a:rPr lang="en-US"/>
              <a:t> </a:t>
            </a:r>
            <a:r>
              <a:rPr lang="en-US">
                <a:solidFill>
                  <a:schemeClr val="bg2"/>
                </a:solidFill>
              </a:rPr>
              <a:t>Scotland?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a. Rose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b. Shamrock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c.  Daffodil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d.  Thistle</a:t>
            </a:r>
            <a:endParaRPr lang="ru-RU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003800" y="2971800"/>
            <a:ext cx="4038600" cy="38862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5.What is the symbol of England?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a. Rose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b. Shamrock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c.  Daffodil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d.  Thistle</a:t>
            </a:r>
            <a:endParaRPr lang="ru-RU"/>
          </a:p>
        </p:txBody>
      </p:sp>
      <p:pic>
        <p:nvPicPr>
          <p:cNvPr id="38919" name="Picture 7" descr="22313_0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4005263"/>
            <a:ext cx="4103687" cy="2736850"/>
          </a:xfrm>
          <a:prstGeom prst="rect">
            <a:avLst/>
          </a:prstGeom>
          <a:noFill/>
        </p:spPr>
      </p:pic>
      <p:pic>
        <p:nvPicPr>
          <p:cNvPr id="38920" name="Picture 8" descr="37616456_London_Tower[1]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64163" y="333375"/>
            <a:ext cx="3492500" cy="2619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685800"/>
            <a:ext cx="8229600" cy="1371600"/>
          </a:xfrm>
        </p:spPr>
        <p:txBody>
          <a:bodyPr/>
          <a:lstStyle/>
          <a:p>
            <a:r>
              <a:rPr lang="ru-RU"/>
              <a:t> 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04813"/>
            <a:ext cx="8229600" cy="3886200"/>
          </a:xfrm>
        </p:spPr>
        <p:txBody>
          <a:bodyPr/>
          <a:lstStyle/>
          <a:p>
            <a:r>
              <a:rPr lang="en-US"/>
              <a:t>6.  </a:t>
            </a:r>
            <a:r>
              <a:rPr lang="en-US">
                <a:solidFill>
                  <a:schemeClr val="bg2"/>
                </a:solidFill>
              </a:rPr>
              <a:t>Where is the London home of Queen Elizabeth II, the British queen?</a:t>
            </a:r>
          </a:p>
          <a:p>
            <a:pPr>
              <a:buFont typeface="Wingdings" pitchFamily="2" charset="2"/>
              <a:buNone/>
            </a:pPr>
            <a:r>
              <a:rPr lang="en-US"/>
              <a:t>     a.</a:t>
            </a:r>
            <a:r>
              <a:rPr lang="ru-RU"/>
              <a:t> Kensington Palace</a:t>
            </a: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     b. Windsor Palace</a:t>
            </a:r>
          </a:p>
          <a:p>
            <a:pPr>
              <a:buFont typeface="Wingdings" pitchFamily="2" charset="2"/>
              <a:buNone/>
            </a:pPr>
            <a:r>
              <a:rPr lang="en-US"/>
              <a:t>     c. Buckingham Palace</a:t>
            </a:r>
            <a:endParaRPr lang="ru-RU"/>
          </a:p>
        </p:txBody>
      </p:sp>
      <p:pic>
        <p:nvPicPr>
          <p:cNvPr id="40965" name="Picture 5" descr="0f26d122a4ed71ce529d2248e82029b8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92725" y="2133600"/>
            <a:ext cx="3598863" cy="2700338"/>
          </a:xfrm>
          <a:prstGeom prst="rect">
            <a:avLst/>
          </a:prstGeom>
          <a:noFill/>
        </p:spPr>
      </p:pic>
      <p:pic>
        <p:nvPicPr>
          <p:cNvPr id="40966" name="Picture 6" descr="0a699bad9f2c5f5203f7b164b1c3c528b71b7b29_show[1]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850" y="3644900"/>
            <a:ext cx="4608513" cy="3062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-685800"/>
            <a:ext cx="8229600" cy="1371600"/>
          </a:xfrm>
        </p:spPr>
        <p:txBody>
          <a:bodyPr/>
          <a:lstStyle/>
          <a:p>
            <a:r>
              <a:rPr lang="ru-RU"/>
              <a:t>  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620713"/>
            <a:ext cx="4038600" cy="38862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7.What is Big Ben?</a:t>
            </a:r>
            <a:r>
              <a:rPr lang="en-US"/>
              <a:t>          a. The clock tower of the Houses of     Parliament</a:t>
            </a:r>
          </a:p>
          <a:p>
            <a:pPr>
              <a:buFont typeface="Wingdings" pitchFamily="2" charset="2"/>
              <a:buNone/>
            </a:pPr>
            <a:r>
              <a:rPr lang="en-US"/>
              <a:t>    b. The clock</a:t>
            </a:r>
          </a:p>
          <a:p>
            <a:pPr>
              <a:buFont typeface="Wingdings" pitchFamily="2" charset="2"/>
              <a:buNone/>
            </a:pPr>
            <a:r>
              <a:rPr lang="en-US"/>
              <a:t>    c. The largest bell at the top of the tower</a:t>
            </a:r>
            <a:endParaRPr lang="ru-RU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859338" y="1916113"/>
            <a:ext cx="4038600" cy="38862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8.Which capital is the newest capital in the world?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    a. London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    b. Belfast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    c.  Edinburgh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    e.  Cardiff</a:t>
            </a:r>
            <a:endParaRPr lang="ru-RU"/>
          </a:p>
        </p:txBody>
      </p:sp>
      <p:pic>
        <p:nvPicPr>
          <p:cNvPr id="41991" name="Picture 7" descr="St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47813" y="4076700"/>
            <a:ext cx="3959225" cy="264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531813"/>
            <a:ext cx="8229600" cy="1371601"/>
          </a:xfrm>
        </p:spPr>
        <p:txBody>
          <a:bodyPr/>
          <a:lstStyle/>
          <a:p>
            <a:r>
              <a:rPr lang="ru-RU"/>
              <a:t> 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620713"/>
            <a:ext cx="8291513" cy="5030787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9.What country is the country of music and</a:t>
            </a:r>
            <a:r>
              <a:rPr lang="en-US"/>
              <a:t> </a:t>
            </a:r>
            <a:r>
              <a:rPr lang="en-US">
                <a:solidFill>
                  <a:schemeClr val="bg2"/>
                </a:solidFill>
              </a:rPr>
              <a:t>songs?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a. Scotland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b. Ireland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c. Wales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d.  England</a:t>
            </a:r>
            <a:endParaRPr lang="ru-RU"/>
          </a:p>
        </p:txBody>
      </p:sp>
      <p:pic>
        <p:nvPicPr>
          <p:cNvPr id="44036" name="Picture 4" descr="1322578307_002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3438" y="3716338"/>
            <a:ext cx="3455987" cy="2592387"/>
          </a:xfrm>
          <a:prstGeom prst="rect">
            <a:avLst/>
          </a:prstGeom>
          <a:noFill/>
        </p:spPr>
      </p:pic>
      <p:pic>
        <p:nvPicPr>
          <p:cNvPr id="44037" name="Picture 5" descr="burgenfest1[1]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55650" y="4292600"/>
            <a:ext cx="3673475" cy="2449513"/>
          </a:xfrm>
          <a:prstGeom prst="rect">
            <a:avLst/>
          </a:prstGeom>
          <a:noFill/>
        </p:spPr>
      </p:pic>
      <p:pic>
        <p:nvPicPr>
          <p:cNvPr id="44038" name="Picture 6" descr="5754-original[1]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364163" y="1412875"/>
            <a:ext cx="3600450" cy="2698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685800"/>
            <a:ext cx="8229600" cy="1371600"/>
          </a:xfrm>
        </p:spPr>
        <p:txBody>
          <a:bodyPr/>
          <a:lstStyle/>
          <a:p>
            <a:r>
              <a:rPr lang="ru-RU"/>
              <a:t> 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549275"/>
            <a:ext cx="8229600" cy="38862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10.What is kilt?</a:t>
            </a:r>
          </a:p>
          <a:p>
            <a:pPr>
              <a:buFont typeface="Wingdings" pitchFamily="2" charset="2"/>
              <a:buNone/>
            </a:pPr>
            <a:r>
              <a:rPr lang="en-US"/>
              <a:t>    a. A shirt</a:t>
            </a:r>
            <a:br>
              <a:rPr lang="en-US"/>
            </a:br>
            <a:r>
              <a:rPr lang="en-US"/>
              <a:t> b. A skirt </a:t>
            </a:r>
          </a:p>
          <a:p>
            <a:pPr>
              <a:buFont typeface="Wingdings" pitchFamily="2" charset="2"/>
              <a:buNone/>
            </a:pPr>
            <a:r>
              <a:rPr lang="en-US"/>
              <a:t>    c. A musicale instrument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  <p:pic>
        <p:nvPicPr>
          <p:cNvPr id="45060" name="Picture 4" descr="image022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95513" y="2803525"/>
            <a:ext cx="4681537" cy="38877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371600"/>
          </a:xfrm>
        </p:spPr>
        <p:txBody>
          <a:bodyPr/>
          <a:lstStyle/>
          <a:p>
            <a:pPr algn="ctr"/>
            <a:r>
              <a:rPr lang="en-US" sz="3200">
                <a:solidFill>
                  <a:schemeClr val="bg2"/>
                </a:solidFill>
              </a:rPr>
              <a:t>Check yourself</a:t>
            </a:r>
            <a:endParaRPr lang="ru-RU" sz="3200">
              <a:solidFill>
                <a:schemeClr val="bg2"/>
              </a:solidFill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3886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1 – b</a:t>
            </a:r>
          </a:p>
          <a:p>
            <a:pPr>
              <a:lnSpc>
                <a:spcPct val="80000"/>
              </a:lnSpc>
            </a:pPr>
            <a:r>
              <a:rPr lang="en-US" sz="2400"/>
              <a:t>2 – d</a:t>
            </a:r>
          </a:p>
          <a:p>
            <a:pPr>
              <a:lnSpc>
                <a:spcPct val="80000"/>
              </a:lnSpc>
            </a:pPr>
            <a:r>
              <a:rPr lang="en-US" sz="2400"/>
              <a:t>3 – b</a:t>
            </a:r>
          </a:p>
          <a:p>
            <a:pPr>
              <a:lnSpc>
                <a:spcPct val="80000"/>
              </a:lnSpc>
            </a:pPr>
            <a:r>
              <a:rPr lang="en-US" sz="2400"/>
              <a:t>4 – d</a:t>
            </a:r>
          </a:p>
          <a:p>
            <a:pPr>
              <a:lnSpc>
                <a:spcPct val="80000"/>
              </a:lnSpc>
            </a:pPr>
            <a:r>
              <a:rPr lang="en-US" sz="2400"/>
              <a:t>5 – a</a:t>
            </a:r>
          </a:p>
          <a:p>
            <a:pPr>
              <a:lnSpc>
                <a:spcPct val="80000"/>
              </a:lnSpc>
            </a:pPr>
            <a:r>
              <a:rPr lang="en-US" sz="2400"/>
              <a:t>6 – c</a:t>
            </a:r>
          </a:p>
          <a:p>
            <a:pPr>
              <a:lnSpc>
                <a:spcPct val="80000"/>
              </a:lnSpc>
            </a:pPr>
            <a:r>
              <a:rPr lang="en-US" sz="2400"/>
              <a:t>7 – c</a:t>
            </a:r>
          </a:p>
          <a:p>
            <a:pPr>
              <a:lnSpc>
                <a:spcPct val="80000"/>
              </a:lnSpc>
            </a:pPr>
            <a:r>
              <a:rPr lang="en-US" sz="2400"/>
              <a:t>8 – b</a:t>
            </a:r>
          </a:p>
          <a:p>
            <a:pPr>
              <a:lnSpc>
                <a:spcPct val="80000"/>
              </a:lnSpc>
            </a:pPr>
            <a:r>
              <a:rPr lang="en-US" sz="2400"/>
              <a:t>9 – c</a:t>
            </a:r>
          </a:p>
          <a:p>
            <a:pPr>
              <a:lnSpc>
                <a:spcPct val="80000"/>
              </a:lnSpc>
            </a:pPr>
            <a:r>
              <a:rPr lang="en-US" sz="2400"/>
              <a:t>10 - b</a:t>
            </a:r>
            <a:endParaRPr lang="ru-RU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karta_anglii_turisticheskaya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388" y="692150"/>
            <a:ext cx="4640262" cy="5880100"/>
          </a:xfrm>
          <a:prstGeom prst="rect">
            <a:avLst/>
          </a:prstGeom>
          <a:noFill/>
        </p:spPr>
      </p:pic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2133600"/>
            <a:ext cx="4038600" cy="3886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052513"/>
            <a:ext cx="4038600" cy="3886200"/>
          </a:xfrm>
        </p:spPr>
        <p:txBody>
          <a:bodyPr/>
          <a:lstStyle/>
          <a:p>
            <a:r>
              <a:rPr lang="en-US"/>
              <a:t>There are four parts of Great Britain:</a:t>
            </a:r>
          </a:p>
          <a:p>
            <a:r>
              <a:rPr lang="en-US"/>
              <a:t>England</a:t>
            </a:r>
          </a:p>
          <a:p>
            <a:r>
              <a:rPr lang="en-US"/>
              <a:t>Scotland</a:t>
            </a:r>
          </a:p>
          <a:p>
            <a:r>
              <a:rPr lang="en-US"/>
              <a:t>Wales</a:t>
            </a:r>
          </a:p>
          <a:p>
            <a:r>
              <a:rPr lang="en-US"/>
              <a:t>Northern Ireland</a:t>
            </a:r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468313" y="1895475"/>
            <a:ext cx="828675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>
                <a:hlinkClick r:id="rId2"/>
              </a:rPr>
              <a:t>http</a:t>
            </a:r>
            <a:r>
              <a:rPr lang="ru-RU">
                <a:hlinkClick r:id="rId2"/>
              </a:rPr>
              <a:t>://</a:t>
            </a:r>
            <a:r>
              <a:rPr lang="en-US">
                <a:hlinkClick r:id="rId2"/>
              </a:rPr>
              <a:t>www</a:t>
            </a:r>
            <a:r>
              <a:rPr lang="ru-RU">
                <a:hlinkClick r:id="rId2"/>
              </a:rPr>
              <a:t>.</a:t>
            </a:r>
            <a:r>
              <a:rPr lang="en-US">
                <a:hlinkClick r:id="rId2"/>
              </a:rPr>
              <a:t>cdiscoveric</a:t>
            </a:r>
            <a:r>
              <a:rPr lang="ru-RU">
                <a:hlinkClick r:id="rId2"/>
              </a:rPr>
              <a:t>.</a:t>
            </a:r>
            <a:r>
              <a:rPr lang="en-US">
                <a:hlinkClick r:id="rId2"/>
              </a:rPr>
              <a:t>ru</a:t>
            </a:r>
            <a:r>
              <a:rPr lang="ru-RU">
                <a:hlinkClick r:id="rId2"/>
              </a:rPr>
              <a:t>/</a:t>
            </a:r>
            <a:r>
              <a:rPr lang="en-US">
                <a:hlinkClick r:id="rId2"/>
              </a:rPr>
              <a:t>velicobritanya</a:t>
            </a:r>
            <a:endParaRPr lang="en-US">
              <a:hlinkClick r:id="rId3"/>
            </a:endParaRPr>
          </a:p>
          <a:p>
            <a:pPr algn="ctr"/>
            <a:r>
              <a:rPr lang="en-US">
                <a:hlinkClick r:id="rId3"/>
              </a:rPr>
              <a:t>http</a:t>
            </a:r>
            <a:r>
              <a:rPr lang="ru-RU">
                <a:hlinkClick r:id="rId3"/>
              </a:rPr>
              <a:t>://</a:t>
            </a:r>
            <a:r>
              <a:rPr lang="en-US">
                <a:hlinkClick r:id="rId3"/>
              </a:rPr>
              <a:t>www</a:t>
            </a:r>
            <a:r>
              <a:rPr lang="ru-RU">
                <a:hlinkClick r:id="rId3"/>
              </a:rPr>
              <a:t>.</a:t>
            </a:r>
            <a:r>
              <a:rPr lang="en-US">
                <a:hlinkClick r:id="rId3"/>
              </a:rPr>
              <a:t>english</a:t>
            </a:r>
            <a:r>
              <a:rPr lang="ru-RU">
                <a:hlinkClick r:id="rId3"/>
              </a:rPr>
              <a:t>-</a:t>
            </a:r>
            <a:r>
              <a:rPr lang="en-US">
                <a:hlinkClick r:id="rId3"/>
              </a:rPr>
              <a:t>hilfen</a:t>
            </a:r>
            <a:r>
              <a:rPr lang="ru-RU">
                <a:hlinkClick r:id="rId3"/>
              </a:rPr>
              <a:t>.</a:t>
            </a:r>
            <a:r>
              <a:rPr lang="en-US">
                <a:hlinkClick r:id="rId3"/>
              </a:rPr>
              <a:t>de</a:t>
            </a:r>
            <a:r>
              <a:rPr lang="ru-RU">
                <a:hlinkClick r:id="rId3"/>
              </a:rPr>
              <a:t>/</a:t>
            </a:r>
            <a:r>
              <a:rPr lang="en-US">
                <a:hlinkClick r:id="rId3"/>
              </a:rPr>
              <a:t>en</a:t>
            </a:r>
            <a:r>
              <a:rPr lang="ru-RU">
                <a:hlinkClick r:id="rId3"/>
              </a:rPr>
              <a:t>/</a:t>
            </a:r>
            <a:r>
              <a:rPr lang="en-US">
                <a:hlinkClick r:id="rId3"/>
              </a:rPr>
              <a:t>exercises</a:t>
            </a:r>
            <a:r>
              <a:rPr lang="ru-RU">
                <a:hlinkClick r:id="rId3"/>
              </a:rPr>
              <a:t>/</a:t>
            </a:r>
            <a:r>
              <a:rPr lang="en-US">
                <a:hlinkClick r:id="rId3"/>
              </a:rPr>
              <a:t>countries</a:t>
            </a:r>
            <a:r>
              <a:rPr lang="ru-RU">
                <a:hlinkClick r:id="rId3"/>
              </a:rPr>
              <a:t>/</a:t>
            </a:r>
            <a:r>
              <a:rPr lang="en-US">
                <a:hlinkClick r:id="rId3"/>
              </a:rPr>
              <a:t>geography</a:t>
            </a:r>
            <a:r>
              <a:rPr lang="ru-RU">
                <a:hlinkClick r:id="rId3"/>
              </a:rPr>
              <a:t>_</a:t>
            </a:r>
            <a:r>
              <a:rPr lang="en-US">
                <a:hlinkClick r:id="rId3"/>
              </a:rPr>
              <a:t>grest</a:t>
            </a:r>
            <a:r>
              <a:rPr lang="ru-RU">
                <a:hlinkClick r:id="rId3"/>
              </a:rPr>
              <a:t>_</a:t>
            </a:r>
            <a:r>
              <a:rPr lang="en-US">
                <a:hlinkClick r:id="rId3"/>
              </a:rPr>
              <a:t>britain</a:t>
            </a:r>
            <a:r>
              <a:rPr lang="ru-RU">
                <a:hlinkClick r:id="rId3"/>
              </a:rPr>
              <a:t>.</a:t>
            </a:r>
            <a:r>
              <a:rPr lang="en-US">
                <a:hlinkClick r:id="rId3"/>
              </a:rPr>
              <a:t>htm</a:t>
            </a:r>
            <a:endParaRPr lang="en-US">
              <a:hlinkClick r:id="rId4"/>
            </a:endParaRPr>
          </a:p>
          <a:p>
            <a:pPr algn="ctr"/>
            <a:r>
              <a:rPr lang="en-US">
                <a:hlinkClick r:id="rId4"/>
              </a:rPr>
              <a:t>http</a:t>
            </a:r>
            <a:r>
              <a:rPr lang="ru-RU">
                <a:hlinkClick r:id="rId4"/>
              </a:rPr>
              <a:t>://</a:t>
            </a:r>
            <a:r>
              <a:rPr lang="en-US">
                <a:hlinkClick r:id="rId4"/>
              </a:rPr>
              <a:t>www</a:t>
            </a:r>
            <a:r>
              <a:rPr lang="ru-RU">
                <a:hlinkClick r:id="rId4"/>
              </a:rPr>
              <a:t>.</a:t>
            </a:r>
            <a:r>
              <a:rPr lang="en-US">
                <a:hlinkClick r:id="rId4"/>
              </a:rPr>
              <a:t>pedsovet</a:t>
            </a:r>
            <a:r>
              <a:rPr lang="ru-RU">
                <a:hlinkClick r:id="rId4"/>
              </a:rPr>
              <a:t>.</a:t>
            </a:r>
            <a:r>
              <a:rPr lang="en-US">
                <a:hlinkClick r:id="rId4"/>
              </a:rPr>
              <a:t>ru</a:t>
            </a:r>
            <a:endParaRPr lang="en-US">
              <a:hlinkClick r:id="rId5"/>
            </a:endParaRPr>
          </a:p>
          <a:p>
            <a:pPr algn="ctr"/>
            <a:r>
              <a:rPr lang="en-US">
                <a:hlinkClick r:id="rId5"/>
              </a:rPr>
              <a:t>http</a:t>
            </a:r>
            <a:r>
              <a:rPr lang="ru-RU">
                <a:hlinkClick r:id="rId5"/>
              </a:rPr>
              <a:t>://</a:t>
            </a:r>
            <a:r>
              <a:rPr lang="en-US">
                <a:hlinkClick r:id="rId5"/>
              </a:rPr>
              <a:t>www</a:t>
            </a:r>
            <a:r>
              <a:rPr lang="ru-RU">
                <a:hlinkClick r:id="rId5"/>
              </a:rPr>
              <a:t>.</a:t>
            </a:r>
            <a:r>
              <a:rPr lang="en-US">
                <a:hlinkClick r:id="rId5"/>
              </a:rPr>
              <a:t>historic</a:t>
            </a:r>
            <a:r>
              <a:rPr lang="ru-RU">
                <a:hlinkClick r:id="rId5"/>
              </a:rPr>
              <a:t>.</a:t>
            </a:r>
            <a:r>
              <a:rPr lang="en-US">
                <a:hlinkClick r:id="rId5"/>
              </a:rPr>
              <a:t>com</a:t>
            </a:r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ru-RU"/>
          </a:p>
          <a:p>
            <a:pPr algn="ctr"/>
            <a:r>
              <a:rPr lang="ru-RU"/>
              <a:t>Крылова Марина Николаевна</a:t>
            </a:r>
          </a:p>
          <a:p>
            <a:pPr algn="ctr"/>
            <a:r>
              <a:rPr lang="ru-RU"/>
              <a:t>               2012г.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1371600"/>
          </a:xfrm>
        </p:spPr>
        <p:txBody>
          <a:bodyPr/>
          <a:lstStyle/>
          <a:p>
            <a:r>
              <a:rPr lang="en-US" sz="3200" b="1">
                <a:solidFill>
                  <a:schemeClr val="bg2"/>
                </a:solidFill>
              </a:rPr>
              <a:t>Match the words with the pictures.</a:t>
            </a:r>
            <a:r>
              <a:rPr lang="en-US"/>
              <a:t> </a:t>
            </a:r>
            <a:endParaRPr lang="ru-R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44675"/>
            <a:ext cx="8229600" cy="3886200"/>
          </a:xfrm>
        </p:spPr>
        <p:txBody>
          <a:bodyPr/>
          <a:lstStyle/>
          <a:p>
            <a:r>
              <a:rPr lang="en-US"/>
              <a:t>A rose.</a:t>
            </a:r>
            <a:endParaRPr lang="ru-RU"/>
          </a:p>
          <a:p>
            <a:r>
              <a:rPr lang="en-US"/>
              <a:t>A thistle.</a:t>
            </a:r>
            <a:endParaRPr lang="ru-RU"/>
          </a:p>
          <a:p>
            <a:r>
              <a:rPr lang="en-US"/>
              <a:t>A daffodil.</a:t>
            </a:r>
            <a:endParaRPr lang="ru-RU"/>
          </a:p>
          <a:p>
            <a:r>
              <a:rPr lang="en-US"/>
              <a:t>A shamrock</a:t>
            </a:r>
            <a:r>
              <a:rPr lang="ru-RU"/>
              <a:t>. </a:t>
            </a:r>
          </a:p>
        </p:txBody>
      </p:sp>
      <p:pic>
        <p:nvPicPr>
          <p:cNvPr id="23559" name="Picture 7" descr="narciss_6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63938" y="1341438"/>
            <a:ext cx="2808287" cy="2081212"/>
          </a:xfrm>
          <a:prstGeom prst="rect">
            <a:avLst/>
          </a:prstGeom>
          <a:noFill/>
        </p:spPr>
      </p:pic>
      <p:pic>
        <p:nvPicPr>
          <p:cNvPr id="23561" name="Picture 9" descr="rose[1]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27763" y="2565400"/>
            <a:ext cx="2478087" cy="2498725"/>
          </a:xfrm>
          <a:prstGeom prst="rect">
            <a:avLst/>
          </a:prstGeom>
          <a:noFill/>
        </p:spPr>
      </p:pic>
      <p:pic>
        <p:nvPicPr>
          <p:cNvPr id="23562" name="Picture 10" descr="ch[1]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779838" y="4437063"/>
            <a:ext cx="3168650" cy="2114550"/>
          </a:xfrm>
          <a:prstGeom prst="rect">
            <a:avLst/>
          </a:prstGeom>
          <a:noFill/>
        </p:spPr>
      </p:pic>
      <p:pic>
        <p:nvPicPr>
          <p:cNvPr id="23563" name="Picture 11" descr="45486[1]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971550" y="4221163"/>
            <a:ext cx="3024188" cy="19288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549275"/>
            <a:ext cx="8229600" cy="1371600"/>
          </a:xfrm>
        </p:spPr>
        <p:txBody>
          <a:bodyPr/>
          <a:lstStyle/>
          <a:p>
            <a:pPr algn="ctr"/>
            <a:r>
              <a:rPr lang="en-US" sz="3200">
                <a:solidFill>
                  <a:schemeClr val="bg2"/>
                </a:solidFill>
              </a:rPr>
              <a:t>Check yourself</a:t>
            </a:r>
            <a:br>
              <a:rPr lang="en-US" sz="3200">
                <a:solidFill>
                  <a:schemeClr val="bg2"/>
                </a:solidFill>
              </a:rPr>
            </a:br>
            <a:r>
              <a:rPr lang="en-US" sz="2800">
                <a:solidFill>
                  <a:schemeClr val="bg2"/>
                </a:solidFill>
              </a:rPr>
              <a:t/>
            </a:r>
            <a:br>
              <a:rPr lang="en-US" sz="2800">
                <a:solidFill>
                  <a:schemeClr val="bg2"/>
                </a:solidFill>
              </a:rPr>
            </a:br>
            <a:endParaRPr lang="ru-RU" sz="2800">
              <a:solidFill>
                <a:schemeClr val="bg2"/>
              </a:solidFill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73238"/>
            <a:ext cx="8229600" cy="3886200"/>
          </a:xfrm>
        </p:spPr>
        <p:txBody>
          <a:bodyPr/>
          <a:lstStyle/>
          <a:p>
            <a:r>
              <a:rPr lang="en-US"/>
              <a:t>A rose – </a:t>
            </a:r>
            <a:r>
              <a:rPr lang="ru-RU"/>
              <a:t>роза - </a:t>
            </a:r>
            <a:r>
              <a:rPr lang="en-US"/>
              <a:t>England</a:t>
            </a:r>
            <a:endParaRPr lang="ru-RU"/>
          </a:p>
          <a:p>
            <a:r>
              <a:rPr lang="en-US"/>
              <a:t>A thistle</a:t>
            </a:r>
            <a:r>
              <a:rPr lang="ru-RU"/>
              <a:t> – чертополох</a:t>
            </a:r>
            <a:r>
              <a:rPr lang="en-US"/>
              <a:t> - Scotland</a:t>
            </a:r>
            <a:endParaRPr lang="ru-RU"/>
          </a:p>
          <a:p>
            <a:r>
              <a:rPr lang="en-US"/>
              <a:t>A daffodil</a:t>
            </a:r>
            <a:r>
              <a:rPr lang="ru-RU"/>
              <a:t> – нарцисс</a:t>
            </a:r>
            <a:r>
              <a:rPr lang="en-US"/>
              <a:t> - Wales</a:t>
            </a:r>
            <a:endParaRPr lang="ru-RU"/>
          </a:p>
          <a:p>
            <a:r>
              <a:rPr lang="en-US"/>
              <a:t>A shamrock</a:t>
            </a:r>
            <a:r>
              <a:rPr lang="ru-RU"/>
              <a:t> – трилистник</a:t>
            </a:r>
            <a:r>
              <a:rPr lang="en-US"/>
              <a:t> – Northern Ireland</a:t>
            </a:r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>
                <a:solidFill>
                  <a:schemeClr val="bg2"/>
                </a:solidFill>
              </a:rPr>
              <a:t>“The UK population”</a:t>
            </a:r>
            <a:r>
              <a:rPr lang="en-US"/>
              <a:t> </a:t>
            </a:r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89138"/>
            <a:ext cx="8424863" cy="41671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1885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1268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179388" y="1989138"/>
          <a:ext cx="8724900" cy="4352925"/>
        </p:xfrm>
        <a:graphic>
          <a:graphicData uri="http://schemas.openxmlformats.org/presentationml/2006/ole">
            <p:oleObj spid="_x0000_s25606" name="Лист" r:id="rId3" imgW="6886592" imgH="3772022" progId="Excel.Sheet.8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8229600" cy="1584325"/>
          </a:xfrm>
        </p:spPr>
        <p:txBody>
          <a:bodyPr/>
          <a:lstStyle/>
          <a:p>
            <a:r>
              <a:rPr lang="en-US" sz="2800" b="1">
                <a:solidFill>
                  <a:schemeClr val="bg2"/>
                </a:solidFill>
              </a:rPr>
              <a:t>Interesting facts and places to visit in England, Scotland, Wales and Northern </a:t>
            </a:r>
            <a:br>
              <a:rPr lang="en-US" sz="2800" b="1">
                <a:solidFill>
                  <a:schemeClr val="bg2"/>
                </a:solidFill>
              </a:rPr>
            </a:br>
            <a:r>
              <a:rPr lang="en-US" sz="2800" b="1">
                <a:solidFill>
                  <a:schemeClr val="bg2"/>
                </a:solidFill>
              </a:rPr>
              <a:t>Ireland.</a:t>
            </a:r>
            <a:endParaRPr lang="ru-RU" sz="2800" b="1">
              <a:solidFill>
                <a:schemeClr val="bg2"/>
              </a:solidFill>
            </a:endParaRP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 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There is/are…………</a:t>
            </a:r>
          </a:p>
          <a:p>
            <a:r>
              <a:rPr lang="en-US"/>
              <a:t>In (your country) you can:</a:t>
            </a:r>
          </a:p>
          <a:p>
            <a:r>
              <a:rPr lang="en-US"/>
              <a:t>visit </a:t>
            </a:r>
          </a:p>
          <a:p>
            <a:r>
              <a:rPr lang="en-US"/>
              <a:t>take photos of</a:t>
            </a:r>
          </a:p>
          <a:p>
            <a:r>
              <a:rPr lang="en-US"/>
              <a:t>see                                            </a:t>
            </a:r>
          </a:p>
          <a:p>
            <a:r>
              <a:rPr lang="en-US"/>
              <a:t> walk along</a:t>
            </a:r>
            <a:endParaRPr lang="ru-RU"/>
          </a:p>
        </p:txBody>
      </p:sp>
      <p:pic>
        <p:nvPicPr>
          <p:cNvPr id="26635" name="Picture 11" descr="a2135fcf6e98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1138" y="1773238"/>
            <a:ext cx="3806825" cy="50847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1371600"/>
          </a:xfrm>
        </p:spPr>
        <p:txBody>
          <a:bodyPr/>
          <a:lstStyle/>
          <a:p>
            <a:r>
              <a:rPr lang="en-US"/>
              <a:t> </a:t>
            </a:r>
            <a:r>
              <a:rPr lang="en-US" sz="3200" b="1">
                <a:solidFill>
                  <a:schemeClr val="bg2"/>
                </a:solidFill>
              </a:rPr>
              <a:t>Unscramble the words</a:t>
            </a:r>
            <a:endParaRPr lang="ru-RU" sz="3200" b="1">
              <a:solidFill>
                <a:schemeClr val="bg2"/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Litk                             </a:t>
            </a:r>
          </a:p>
          <a:p>
            <a:r>
              <a:rPr lang="en-US"/>
              <a:t>Donnol </a:t>
            </a:r>
          </a:p>
          <a:p>
            <a:r>
              <a:rPr lang="en-US"/>
              <a:t>Lerinad</a:t>
            </a:r>
          </a:p>
          <a:p>
            <a:r>
              <a:rPr lang="en-US"/>
              <a:t>Neque </a:t>
            </a:r>
          </a:p>
          <a:p>
            <a:r>
              <a:rPr lang="en-US"/>
              <a:t>Gapebip</a:t>
            </a:r>
          </a:p>
          <a:p>
            <a:r>
              <a:rPr lang="en-US"/>
              <a:t>Fiddafol </a:t>
            </a:r>
            <a:endParaRPr lang="ru-RU"/>
          </a:p>
        </p:txBody>
      </p:sp>
      <p:pic>
        <p:nvPicPr>
          <p:cNvPr id="28676" name="Picture 4" descr="3854952775_1c43e7c120_o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4663" y="1125538"/>
            <a:ext cx="3762375" cy="5499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>
                <a:solidFill>
                  <a:schemeClr val="bg2"/>
                </a:solidFill>
              </a:rPr>
              <a:t>Check yourself</a:t>
            </a:r>
            <a:endParaRPr lang="ru-RU" sz="3200">
              <a:solidFill>
                <a:schemeClr val="bg2"/>
              </a:solidFill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00213"/>
            <a:ext cx="8158163" cy="4175125"/>
          </a:xfrm>
        </p:spPr>
        <p:txBody>
          <a:bodyPr/>
          <a:lstStyle/>
          <a:p>
            <a:r>
              <a:rPr lang="en-US"/>
              <a:t>Kilt</a:t>
            </a:r>
          </a:p>
          <a:p>
            <a:r>
              <a:rPr lang="en-US"/>
              <a:t>London</a:t>
            </a:r>
            <a:endParaRPr lang="ru-RU"/>
          </a:p>
          <a:p>
            <a:r>
              <a:rPr lang="en-US"/>
              <a:t>Ireland</a:t>
            </a:r>
          </a:p>
          <a:p>
            <a:r>
              <a:rPr lang="en-US"/>
              <a:t>Queen</a:t>
            </a:r>
          </a:p>
          <a:p>
            <a:r>
              <a:rPr lang="en-US"/>
              <a:t>Bagpipe</a:t>
            </a:r>
          </a:p>
          <a:p>
            <a:r>
              <a:rPr lang="en-US"/>
              <a:t>Daffodil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  <p:pic>
        <p:nvPicPr>
          <p:cNvPr id="48132" name="Picture 4" descr="366932076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59113" y="2997200"/>
            <a:ext cx="5689600" cy="3206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8229600" cy="1371600"/>
          </a:xfrm>
        </p:spPr>
        <p:txBody>
          <a:bodyPr/>
          <a:lstStyle/>
          <a:p>
            <a:r>
              <a:rPr lang="en-US" sz="3200" b="1">
                <a:solidFill>
                  <a:schemeClr val="bg2"/>
                </a:solidFill>
              </a:rPr>
              <a:t>Match the pictures with countries</a:t>
            </a:r>
            <a:endParaRPr lang="ru-RU" sz="3200" b="1">
              <a:solidFill>
                <a:schemeClr val="bg2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3886200"/>
          </a:xfrm>
        </p:spPr>
        <p:txBody>
          <a:bodyPr/>
          <a:lstStyle/>
          <a:p>
            <a:r>
              <a:rPr lang="en-US"/>
              <a:t>England</a:t>
            </a:r>
          </a:p>
          <a:p>
            <a:r>
              <a:rPr lang="en-US"/>
              <a:t>Scotland</a:t>
            </a:r>
          </a:p>
          <a:p>
            <a:r>
              <a:rPr lang="en-US"/>
              <a:t>Ireland</a:t>
            </a:r>
          </a:p>
          <a:p>
            <a:r>
              <a:rPr lang="en-US"/>
              <a:t>Wales</a:t>
            </a:r>
            <a:endParaRPr lang="ru-RU"/>
          </a:p>
        </p:txBody>
      </p:sp>
      <p:pic>
        <p:nvPicPr>
          <p:cNvPr id="29700" name="Picture 4" descr="Edinburg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00338" y="2060575"/>
            <a:ext cx="3097212" cy="2476500"/>
          </a:xfrm>
          <a:prstGeom prst="rect">
            <a:avLst/>
          </a:prstGeom>
          <a:noFill/>
        </p:spPr>
      </p:pic>
      <p:pic>
        <p:nvPicPr>
          <p:cNvPr id="29702" name="Picture 6" descr="1e13ddc227121461b71a5c8d469[1]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64163" y="4292600"/>
            <a:ext cx="3457575" cy="2405063"/>
          </a:xfrm>
          <a:prstGeom prst="rect">
            <a:avLst/>
          </a:prstGeom>
          <a:noFill/>
        </p:spPr>
      </p:pic>
      <p:pic>
        <p:nvPicPr>
          <p:cNvPr id="29703" name="Picture 7" descr="Wales[1]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39750" y="4581525"/>
            <a:ext cx="3095625" cy="1857375"/>
          </a:xfrm>
          <a:prstGeom prst="rect">
            <a:avLst/>
          </a:prstGeom>
          <a:noFill/>
        </p:spPr>
      </p:pic>
      <p:pic>
        <p:nvPicPr>
          <p:cNvPr id="29704" name="Picture 8" descr="P1020176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940425" y="1125538"/>
            <a:ext cx="3024188" cy="22685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251</TotalTime>
  <Words>479</Words>
  <Application>Microsoft Office PowerPoint</Application>
  <PresentationFormat>Экран (4:3)</PresentationFormat>
  <Paragraphs>129</Paragraphs>
  <Slides>20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Times New Roman</vt:lpstr>
      <vt:lpstr>Wingdings</vt:lpstr>
      <vt:lpstr>Arial Black</vt:lpstr>
      <vt:lpstr>Пиксел</vt:lpstr>
      <vt:lpstr>Лист Microsoft Office Excel</vt:lpstr>
      <vt:lpstr>The United Kingdom of Great Britain and Northern Ireland </vt:lpstr>
      <vt:lpstr>  </vt:lpstr>
      <vt:lpstr>Match the words with the pictures. </vt:lpstr>
      <vt:lpstr>Check yourself  </vt:lpstr>
      <vt:lpstr>“The UK population” </vt:lpstr>
      <vt:lpstr>Interesting facts and places to visit in England, Scotland, Wales and Northern  Ireland.</vt:lpstr>
      <vt:lpstr> Unscramble the words</vt:lpstr>
      <vt:lpstr>Check yourself</vt:lpstr>
      <vt:lpstr>Match the pictures with countries</vt:lpstr>
      <vt:lpstr>Name these places</vt:lpstr>
      <vt:lpstr>Answer the questions </vt:lpstr>
      <vt:lpstr>  </vt:lpstr>
      <vt:lpstr>  </vt:lpstr>
      <vt:lpstr>  </vt:lpstr>
      <vt:lpstr>  </vt:lpstr>
      <vt:lpstr>  </vt:lpstr>
      <vt:lpstr>  </vt:lpstr>
      <vt:lpstr>  </vt:lpstr>
      <vt:lpstr>Check yourself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re</cp:lastModifiedBy>
  <cp:revision>6</cp:revision>
  <dcterms:created xsi:type="dcterms:W3CDTF">2013-12-14T17:42:50Z</dcterms:created>
  <dcterms:modified xsi:type="dcterms:W3CDTF">2014-03-11T20:29:45Z</dcterms:modified>
</cp:coreProperties>
</file>