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ls" ContentType="application/vnd.ms-exce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4" r:id="rId4"/>
    <p:sldId id="257" r:id="rId5"/>
    <p:sldId id="258" r:id="rId6"/>
    <p:sldId id="270" r:id="rId7"/>
    <p:sldId id="267" r:id="rId8"/>
    <p:sldId id="272" r:id="rId9"/>
    <p:sldId id="260" r:id="rId10"/>
    <p:sldId id="273" r:id="rId11"/>
    <p:sldId id="274" r:id="rId12"/>
    <p:sldId id="275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475" autoAdjust="0"/>
  </p:normalViewPr>
  <p:slideViewPr>
    <p:cSldViewPr>
      <p:cViewPr varScale="1">
        <p:scale>
          <a:sx n="40" d="100"/>
          <a:sy n="40" d="100"/>
        </p:scale>
        <p:origin x="-81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0498FA-7D84-49F9-88EB-C2A93857786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005DEA5-1646-455F-93DA-A6E41124AF5B}">
      <dgm:prSet phldrT="[Текст]"/>
      <dgm:spPr/>
      <dgm:t>
        <a:bodyPr/>
        <a:lstStyle/>
        <a:p>
          <a:r>
            <a:rPr lang="ru-RU" dirty="0" smtClean="0"/>
            <a:t>Сырьё</a:t>
          </a:r>
          <a:endParaRPr lang="ru-RU" dirty="0"/>
        </a:p>
      </dgm:t>
    </dgm:pt>
    <dgm:pt modelId="{7D402200-ABD3-411F-BAAF-3693E491F03E}" type="parTrans" cxnId="{AB54F3F4-68AE-4EC3-A08F-038D3705AEDC}">
      <dgm:prSet/>
      <dgm:spPr/>
      <dgm:t>
        <a:bodyPr/>
        <a:lstStyle/>
        <a:p>
          <a:endParaRPr lang="ru-RU"/>
        </a:p>
      </dgm:t>
    </dgm:pt>
    <dgm:pt modelId="{9A2A1B54-085E-4A21-9D40-FC0E3161B63F}" type="sibTrans" cxnId="{AB54F3F4-68AE-4EC3-A08F-038D3705AEDC}">
      <dgm:prSet/>
      <dgm:spPr/>
      <dgm:t>
        <a:bodyPr/>
        <a:lstStyle/>
        <a:p>
          <a:endParaRPr lang="ru-RU"/>
        </a:p>
      </dgm:t>
    </dgm:pt>
    <dgm:pt modelId="{B29F1882-97B1-40A3-8E1A-D76B9B6C7EF6}">
      <dgm:prSet phldrT="[Текст]"/>
      <dgm:spPr/>
      <dgm:t>
        <a:bodyPr/>
        <a:lstStyle/>
        <a:p>
          <a:r>
            <a:rPr lang="en-US" altLang="ru-RU" dirty="0" smtClean="0"/>
            <a:t>H</a:t>
          </a:r>
          <a:r>
            <a:rPr lang="en-US" altLang="ru-RU" baseline="-25000" dirty="0" smtClean="0"/>
            <a:t>2</a:t>
          </a:r>
          <a:r>
            <a:rPr lang="en-US" altLang="ru-RU" dirty="0" smtClean="0"/>
            <a:t>SO</a:t>
          </a:r>
          <a:r>
            <a:rPr lang="en-US" altLang="ru-RU" baseline="-25000" dirty="0" smtClean="0"/>
            <a:t>4</a:t>
          </a:r>
          <a:endParaRPr lang="ru-RU" dirty="0"/>
        </a:p>
      </dgm:t>
    </dgm:pt>
    <dgm:pt modelId="{D54C0500-04C6-4A96-B146-252476640805}" type="parTrans" cxnId="{1047D298-D4B6-4D9E-8E3A-1C9FF6C245BD}">
      <dgm:prSet/>
      <dgm:spPr/>
      <dgm:t>
        <a:bodyPr/>
        <a:lstStyle/>
        <a:p>
          <a:endParaRPr lang="ru-RU"/>
        </a:p>
      </dgm:t>
    </dgm:pt>
    <dgm:pt modelId="{90FB0A2A-E4CE-4469-A32A-28C5BBE426A9}" type="sibTrans" cxnId="{1047D298-D4B6-4D9E-8E3A-1C9FF6C245BD}">
      <dgm:prSet/>
      <dgm:spPr/>
      <dgm:t>
        <a:bodyPr/>
        <a:lstStyle/>
        <a:p>
          <a:endParaRPr lang="ru-RU"/>
        </a:p>
      </dgm:t>
    </dgm:pt>
    <dgm:pt modelId="{12C39301-C94E-4CA9-BFF5-ADF795E71A7A}">
      <dgm:prSet/>
      <dgm:spPr/>
      <dgm:t>
        <a:bodyPr/>
        <a:lstStyle/>
        <a:p>
          <a:r>
            <a:rPr lang="en-US" altLang="ru-RU" dirty="0" smtClean="0"/>
            <a:t>SO</a:t>
          </a:r>
          <a:r>
            <a:rPr lang="en-US" altLang="ru-RU" baseline="-25000" dirty="0" smtClean="0"/>
            <a:t>3</a:t>
          </a:r>
          <a:endParaRPr lang="ru-RU" dirty="0"/>
        </a:p>
      </dgm:t>
    </dgm:pt>
    <dgm:pt modelId="{5B2D8047-D070-4B8F-9ED0-02AAF16BAED4}" type="parTrans" cxnId="{BA66C773-C806-4B28-8524-64B013F8E89F}">
      <dgm:prSet/>
      <dgm:spPr/>
      <dgm:t>
        <a:bodyPr/>
        <a:lstStyle/>
        <a:p>
          <a:endParaRPr lang="ru-RU"/>
        </a:p>
      </dgm:t>
    </dgm:pt>
    <dgm:pt modelId="{FB4EC1C6-6FC5-4D7E-82F6-A7522DE703BB}" type="sibTrans" cxnId="{BA66C773-C806-4B28-8524-64B013F8E89F}">
      <dgm:prSet/>
      <dgm:spPr/>
      <dgm:t>
        <a:bodyPr/>
        <a:lstStyle/>
        <a:p>
          <a:endParaRPr lang="ru-RU"/>
        </a:p>
      </dgm:t>
    </dgm:pt>
    <dgm:pt modelId="{99A99446-AE08-4BF6-B063-83ED9296C85E}">
      <dgm:prSet phldrT="[Текст]"/>
      <dgm:spPr/>
      <dgm:t>
        <a:bodyPr/>
        <a:lstStyle/>
        <a:p>
          <a:r>
            <a:rPr lang="en-US" dirty="0" smtClean="0"/>
            <a:t>SO</a:t>
          </a:r>
          <a:r>
            <a:rPr lang="en-US" baseline="-25000" dirty="0" smtClean="0"/>
            <a:t>2</a:t>
          </a:r>
          <a:endParaRPr lang="ru-RU" dirty="0"/>
        </a:p>
      </dgm:t>
    </dgm:pt>
    <dgm:pt modelId="{1252B921-AECD-4820-A9BD-FDF505B7FCE2}" type="sibTrans" cxnId="{EF3B8BF2-A91A-49E0-B697-88399CCBBF1D}">
      <dgm:prSet/>
      <dgm:spPr/>
      <dgm:t>
        <a:bodyPr/>
        <a:lstStyle/>
        <a:p>
          <a:endParaRPr lang="ru-RU"/>
        </a:p>
      </dgm:t>
    </dgm:pt>
    <dgm:pt modelId="{A48657C0-F043-4029-BB60-D46B56DE7458}" type="parTrans" cxnId="{EF3B8BF2-A91A-49E0-B697-88399CCBBF1D}">
      <dgm:prSet/>
      <dgm:spPr/>
      <dgm:t>
        <a:bodyPr/>
        <a:lstStyle/>
        <a:p>
          <a:endParaRPr lang="ru-RU"/>
        </a:p>
      </dgm:t>
    </dgm:pt>
    <dgm:pt modelId="{C833BC54-ED1E-4955-BD43-7DD8B0BEAA62}" type="pres">
      <dgm:prSet presAssocID="{3A0498FA-7D84-49F9-88EB-C2A93857786E}" presName="CompostProcess" presStyleCnt="0">
        <dgm:presLayoutVars>
          <dgm:dir/>
          <dgm:resizeHandles val="exact"/>
        </dgm:presLayoutVars>
      </dgm:prSet>
      <dgm:spPr/>
    </dgm:pt>
    <dgm:pt modelId="{E149F4BC-7414-4F39-A8F3-D2C3A2147956}" type="pres">
      <dgm:prSet presAssocID="{3A0498FA-7D84-49F9-88EB-C2A93857786E}" presName="arrow" presStyleLbl="bgShp" presStyleIdx="0" presStyleCnt="1" custScaleX="117647"/>
      <dgm:spPr/>
    </dgm:pt>
    <dgm:pt modelId="{EBF1D618-FC93-4CA6-8690-B84977B64BFE}" type="pres">
      <dgm:prSet presAssocID="{3A0498FA-7D84-49F9-88EB-C2A93857786E}" presName="linearProcess" presStyleCnt="0"/>
      <dgm:spPr/>
    </dgm:pt>
    <dgm:pt modelId="{D8F7DD24-E7A2-4C6F-B26F-220596081791}" type="pres">
      <dgm:prSet presAssocID="{4005DEA5-1646-455F-93DA-A6E41124AF5B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D38C43-1106-482E-9DD7-E2357684BF23}" type="pres">
      <dgm:prSet presAssocID="{9A2A1B54-085E-4A21-9D40-FC0E3161B63F}" presName="sibTrans" presStyleCnt="0"/>
      <dgm:spPr/>
    </dgm:pt>
    <dgm:pt modelId="{9A8D66F9-37CC-4667-9A18-6C132CB6574B}" type="pres">
      <dgm:prSet presAssocID="{99A99446-AE08-4BF6-B063-83ED9296C85E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FA4505-8977-4CB9-AE82-F13086A3743E}" type="pres">
      <dgm:prSet presAssocID="{1252B921-AECD-4820-A9BD-FDF505B7FCE2}" presName="sibTrans" presStyleCnt="0"/>
      <dgm:spPr/>
    </dgm:pt>
    <dgm:pt modelId="{8D093AC4-FA25-4B6C-9EA9-115ABACBB4A6}" type="pres">
      <dgm:prSet presAssocID="{12C39301-C94E-4CA9-BFF5-ADF795E71A7A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40053C-2708-4D8D-B4DD-3E6C6E9CAEB3}" type="pres">
      <dgm:prSet presAssocID="{FB4EC1C6-6FC5-4D7E-82F6-A7522DE703BB}" presName="sibTrans" presStyleCnt="0"/>
      <dgm:spPr/>
    </dgm:pt>
    <dgm:pt modelId="{BA2D554B-3FFE-4DD7-9892-D33F80389779}" type="pres">
      <dgm:prSet presAssocID="{B29F1882-97B1-40A3-8E1A-D76B9B6C7EF6}" presName="textNode" presStyleLbl="node1" presStyleIdx="3" presStyleCnt="4" custLinFactX="5310" custLinFactNeighborX="100000" custLinFactNeighborY="3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416CFC-8508-46AE-A7D9-053CDAEF0249}" type="presOf" srcId="{3A0498FA-7D84-49F9-88EB-C2A93857786E}" destId="{C833BC54-ED1E-4955-BD43-7DD8B0BEAA62}" srcOrd="0" destOrd="0" presId="urn:microsoft.com/office/officeart/2005/8/layout/hProcess9"/>
    <dgm:cxn modelId="{5E1D6A7F-77C6-42F8-AB8E-B8242AFCCFA3}" type="presOf" srcId="{99A99446-AE08-4BF6-B063-83ED9296C85E}" destId="{9A8D66F9-37CC-4667-9A18-6C132CB6574B}" srcOrd="0" destOrd="0" presId="urn:microsoft.com/office/officeart/2005/8/layout/hProcess9"/>
    <dgm:cxn modelId="{BA66C773-C806-4B28-8524-64B013F8E89F}" srcId="{3A0498FA-7D84-49F9-88EB-C2A93857786E}" destId="{12C39301-C94E-4CA9-BFF5-ADF795E71A7A}" srcOrd="2" destOrd="0" parTransId="{5B2D8047-D070-4B8F-9ED0-02AAF16BAED4}" sibTransId="{FB4EC1C6-6FC5-4D7E-82F6-A7522DE703BB}"/>
    <dgm:cxn modelId="{EF3B8BF2-A91A-49E0-B697-88399CCBBF1D}" srcId="{3A0498FA-7D84-49F9-88EB-C2A93857786E}" destId="{99A99446-AE08-4BF6-B063-83ED9296C85E}" srcOrd="1" destOrd="0" parTransId="{A48657C0-F043-4029-BB60-D46B56DE7458}" sibTransId="{1252B921-AECD-4820-A9BD-FDF505B7FCE2}"/>
    <dgm:cxn modelId="{1047D298-D4B6-4D9E-8E3A-1C9FF6C245BD}" srcId="{3A0498FA-7D84-49F9-88EB-C2A93857786E}" destId="{B29F1882-97B1-40A3-8E1A-D76B9B6C7EF6}" srcOrd="3" destOrd="0" parTransId="{D54C0500-04C6-4A96-B146-252476640805}" sibTransId="{90FB0A2A-E4CE-4469-A32A-28C5BBE426A9}"/>
    <dgm:cxn modelId="{084E363E-7916-44A4-93FC-A8923DFF5327}" type="presOf" srcId="{B29F1882-97B1-40A3-8E1A-D76B9B6C7EF6}" destId="{BA2D554B-3FFE-4DD7-9892-D33F80389779}" srcOrd="0" destOrd="0" presId="urn:microsoft.com/office/officeart/2005/8/layout/hProcess9"/>
    <dgm:cxn modelId="{55CA1284-4633-46C4-BCC3-2A5027EBD7AA}" type="presOf" srcId="{12C39301-C94E-4CA9-BFF5-ADF795E71A7A}" destId="{8D093AC4-FA25-4B6C-9EA9-115ABACBB4A6}" srcOrd="0" destOrd="0" presId="urn:microsoft.com/office/officeart/2005/8/layout/hProcess9"/>
    <dgm:cxn modelId="{AB54F3F4-68AE-4EC3-A08F-038D3705AEDC}" srcId="{3A0498FA-7D84-49F9-88EB-C2A93857786E}" destId="{4005DEA5-1646-455F-93DA-A6E41124AF5B}" srcOrd="0" destOrd="0" parTransId="{7D402200-ABD3-411F-BAAF-3693E491F03E}" sibTransId="{9A2A1B54-085E-4A21-9D40-FC0E3161B63F}"/>
    <dgm:cxn modelId="{92572AFE-8A1C-4BB2-A8B5-E9690EF23396}" type="presOf" srcId="{4005DEA5-1646-455F-93DA-A6E41124AF5B}" destId="{D8F7DD24-E7A2-4C6F-B26F-220596081791}" srcOrd="0" destOrd="0" presId="urn:microsoft.com/office/officeart/2005/8/layout/hProcess9"/>
    <dgm:cxn modelId="{8B8E23F4-D95D-477A-BA47-9EF2566D2BB8}" type="presParOf" srcId="{C833BC54-ED1E-4955-BD43-7DD8B0BEAA62}" destId="{E149F4BC-7414-4F39-A8F3-D2C3A2147956}" srcOrd="0" destOrd="0" presId="urn:microsoft.com/office/officeart/2005/8/layout/hProcess9"/>
    <dgm:cxn modelId="{0CADBCCB-3F04-426D-97EB-3FBE87FCB32C}" type="presParOf" srcId="{C833BC54-ED1E-4955-BD43-7DD8B0BEAA62}" destId="{EBF1D618-FC93-4CA6-8690-B84977B64BFE}" srcOrd="1" destOrd="0" presId="urn:microsoft.com/office/officeart/2005/8/layout/hProcess9"/>
    <dgm:cxn modelId="{D4506095-8351-4647-974C-5397350913EF}" type="presParOf" srcId="{EBF1D618-FC93-4CA6-8690-B84977B64BFE}" destId="{D8F7DD24-E7A2-4C6F-B26F-220596081791}" srcOrd="0" destOrd="0" presId="urn:microsoft.com/office/officeart/2005/8/layout/hProcess9"/>
    <dgm:cxn modelId="{0C7A6981-B60F-4A0B-9A54-BC1DB57493B7}" type="presParOf" srcId="{EBF1D618-FC93-4CA6-8690-B84977B64BFE}" destId="{4BD38C43-1106-482E-9DD7-E2357684BF23}" srcOrd="1" destOrd="0" presId="urn:microsoft.com/office/officeart/2005/8/layout/hProcess9"/>
    <dgm:cxn modelId="{03D6974C-B26D-426D-9B29-312BF063191D}" type="presParOf" srcId="{EBF1D618-FC93-4CA6-8690-B84977B64BFE}" destId="{9A8D66F9-37CC-4667-9A18-6C132CB6574B}" srcOrd="2" destOrd="0" presId="urn:microsoft.com/office/officeart/2005/8/layout/hProcess9"/>
    <dgm:cxn modelId="{1B5ECD45-F92D-49D1-A977-E8E15BDB42E6}" type="presParOf" srcId="{EBF1D618-FC93-4CA6-8690-B84977B64BFE}" destId="{0CFA4505-8977-4CB9-AE82-F13086A3743E}" srcOrd="3" destOrd="0" presId="urn:microsoft.com/office/officeart/2005/8/layout/hProcess9"/>
    <dgm:cxn modelId="{A617224E-4732-4D4D-8CCF-FF6F83B33368}" type="presParOf" srcId="{EBF1D618-FC93-4CA6-8690-B84977B64BFE}" destId="{8D093AC4-FA25-4B6C-9EA9-115ABACBB4A6}" srcOrd="4" destOrd="0" presId="urn:microsoft.com/office/officeart/2005/8/layout/hProcess9"/>
    <dgm:cxn modelId="{7E8C722A-B558-4C36-9636-16CFA533ACF9}" type="presParOf" srcId="{EBF1D618-FC93-4CA6-8690-B84977B64BFE}" destId="{8C40053C-2708-4D8D-B4DD-3E6C6E9CAEB3}" srcOrd="5" destOrd="0" presId="urn:microsoft.com/office/officeart/2005/8/layout/hProcess9"/>
    <dgm:cxn modelId="{E565644C-482A-429A-BC00-C87D641A4688}" type="presParOf" srcId="{EBF1D618-FC93-4CA6-8690-B84977B64BFE}" destId="{BA2D554B-3FFE-4DD7-9892-D33F8038977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149F4BC-7414-4F39-A8F3-D2C3A2147956}">
      <dsp:nvSpPr>
        <dsp:cNvPr id="0" name=""/>
        <dsp:cNvSpPr/>
      </dsp:nvSpPr>
      <dsp:spPr>
        <a:xfrm>
          <a:off x="1" y="0"/>
          <a:ext cx="7128788" cy="432048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F7DD24-E7A2-4C6F-B26F-220596081791}">
      <dsp:nvSpPr>
        <dsp:cNvPr id="0" name=""/>
        <dsp:cNvSpPr/>
      </dsp:nvSpPr>
      <dsp:spPr>
        <a:xfrm>
          <a:off x="870" y="1296144"/>
          <a:ext cx="1639221" cy="17281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Сырьё</a:t>
          </a:r>
          <a:endParaRPr lang="ru-RU" sz="3400" kern="1200" dirty="0"/>
        </a:p>
      </dsp:txBody>
      <dsp:txXfrm>
        <a:off x="870" y="1296144"/>
        <a:ext cx="1639221" cy="1728192"/>
      </dsp:txXfrm>
    </dsp:sp>
    <dsp:sp modelId="{9A8D66F9-37CC-4667-9A18-6C132CB6574B}">
      <dsp:nvSpPr>
        <dsp:cNvPr id="0" name=""/>
        <dsp:cNvSpPr/>
      </dsp:nvSpPr>
      <dsp:spPr>
        <a:xfrm>
          <a:off x="1830146" y="1296144"/>
          <a:ext cx="1639221" cy="17281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SO</a:t>
          </a:r>
          <a:r>
            <a:rPr lang="en-US" sz="3400" kern="1200" baseline="-25000" dirty="0" smtClean="0"/>
            <a:t>2</a:t>
          </a:r>
          <a:endParaRPr lang="ru-RU" sz="3400" kern="1200" dirty="0"/>
        </a:p>
      </dsp:txBody>
      <dsp:txXfrm>
        <a:off x="1830146" y="1296144"/>
        <a:ext cx="1639221" cy="1728192"/>
      </dsp:txXfrm>
    </dsp:sp>
    <dsp:sp modelId="{8D093AC4-FA25-4B6C-9EA9-115ABACBB4A6}">
      <dsp:nvSpPr>
        <dsp:cNvPr id="0" name=""/>
        <dsp:cNvSpPr/>
      </dsp:nvSpPr>
      <dsp:spPr>
        <a:xfrm>
          <a:off x="3659423" y="1296144"/>
          <a:ext cx="1639221" cy="17281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ru-RU" sz="3400" kern="1200" dirty="0" smtClean="0"/>
            <a:t>SO</a:t>
          </a:r>
          <a:r>
            <a:rPr lang="en-US" altLang="ru-RU" sz="3400" kern="1200" baseline="-25000" dirty="0" smtClean="0"/>
            <a:t>3</a:t>
          </a:r>
          <a:endParaRPr lang="ru-RU" sz="3400" kern="1200" dirty="0"/>
        </a:p>
      </dsp:txBody>
      <dsp:txXfrm>
        <a:off x="3659423" y="1296144"/>
        <a:ext cx="1639221" cy="1728192"/>
      </dsp:txXfrm>
    </dsp:sp>
    <dsp:sp modelId="{BA2D554B-3FFE-4DD7-9892-D33F80389779}">
      <dsp:nvSpPr>
        <dsp:cNvPr id="0" name=""/>
        <dsp:cNvSpPr/>
      </dsp:nvSpPr>
      <dsp:spPr>
        <a:xfrm>
          <a:off x="5489570" y="1301397"/>
          <a:ext cx="1639221" cy="17281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ru-RU" sz="3400" kern="1200" dirty="0" smtClean="0"/>
            <a:t>H</a:t>
          </a:r>
          <a:r>
            <a:rPr lang="en-US" altLang="ru-RU" sz="3400" kern="1200" baseline="-25000" dirty="0" smtClean="0"/>
            <a:t>2</a:t>
          </a:r>
          <a:r>
            <a:rPr lang="en-US" altLang="ru-RU" sz="3400" kern="1200" dirty="0" smtClean="0"/>
            <a:t>SO</a:t>
          </a:r>
          <a:r>
            <a:rPr lang="en-US" altLang="ru-RU" sz="3400" kern="1200" baseline="-25000" dirty="0" smtClean="0"/>
            <a:t>4</a:t>
          </a:r>
          <a:endParaRPr lang="ru-RU" sz="3400" kern="1200" dirty="0"/>
        </a:p>
      </dsp:txBody>
      <dsp:txXfrm>
        <a:off x="5489570" y="1301397"/>
        <a:ext cx="1639221" cy="17281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9D3FB0-9340-498E-B67F-B0130A6CDAC4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D476027-8D05-491B-8033-8333A3D6E5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A37C8-38A3-4CA4-BA2E-22682E04D912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1A917-3137-4993-B518-AD761DA2D8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C95AF-928C-452A-831F-C6B4ECECD4E8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9A931-3716-4267-B40E-C0A9060FCE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25DBC-EA4C-47DF-8FF0-6BA4AD0A21B2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BD1F1-B5A0-49EE-B6CF-4716E3D426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B06A42E-613E-45D3-972D-16613DAAD2CB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DAB5F7-E01C-4C02-93E2-8197AF42DC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5B650-6421-47CC-B9A6-0683C6D6EFC1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EDC61-E466-434C-BBDF-479B5818B5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F0C0020-CB9D-4CBC-87DA-2A87DF622987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FA1AA37-1BB6-4BF3-AEEB-2BD964AB31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83BC0-6297-4578-8EDA-A938668A3B00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A4975-F103-4B55-A5A4-11710E2922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ACFF0E7-6268-4D7C-9C8C-CE0E52EF1349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FD6C7F6-743D-40BA-8BF7-5F49E2F1F5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239CB60-D047-4B1D-A2AF-4AA58F7603FA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A176D9B-F035-4ADB-8850-93DBCD6330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3D3F647-892E-4DF4-BAEE-628802D5DD85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A045799-FC88-4871-B899-860E22FDBD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8BFF678B-5315-4B82-91C9-90D5F7C2D430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09A8F938-B2BC-4693-934B-3289A84E62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9" r:id="rId2"/>
    <p:sldLayoutId id="2147483735" r:id="rId3"/>
    <p:sldLayoutId id="2147483730" r:id="rId4"/>
    <p:sldLayoutId id="2147483736" r:id="rId5"/>
    <p:sldLayoutId id="2147483731" r:id="rId6"/>
    <p:sldLayoutId id="2147483737" r:id="rId7"/>
    <p:sldLayoutId id="2147483738" r:id="rId8"/>
    <p:sldLayoutId id="2147483739" r:id="rId9"/>
    <p:sldLayoutId id="2147483732" r:id="rId10"/>
    <p:sldLayoutId id="214748373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3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06475" y="0"/>
            <a:ext cx="81375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000" b="1" dirty="0" smtClean="0">
                <a:solidFill>
                  <a:schemeClr val="tx2">
                    <a:satMod val="130000"/>
                  </a:schemeClr>
                </a:solidFill>
              </a:rPr>
              <a:t>Производство </a:t>
            </a:r>
            <a:br>
              <a:rPr lang="ru-RU" sz="60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6000" b="1" dirty="0" smtClean="0">
                <a:solidFill>
                  <a:schemeClr val="tx2">
                    <a:satMod val="130000"/>
                  </a:schemeClr>
                </a:solidFill>
              </a:rPr>
              <a:t>серной кислоты</a:t>
            </a:r>
            <a:endParaRPr lang="ru-RU" sz="6000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819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03838" y="5219700"/>
            <a:ext cx="3589337" cy="1611313"/>
          </a:xfrm>
        </p:spPr>
        <p:txBody>
          <a:bodyPr/>
          <a:lstStyle/>
          <a:p>
            <a:pPr marL="26988" eaLnBrk="1" hangingPunct="1"/>
            <a:r>
              <a:rPr lang="ru-RU" altLang="ru-RU" sz="1800" smtClean="0">
                <a:solidFill>
                  <a:srgbClr val="FFC000"/>
                </a:solidFill>
              </a:rPr>
              <a:t>Выполнила:</a:t>
            </a:r>
          </a:p>
          <a:p>
            <a:pPr marL="26988" eaLnBrk="1" hangingPunct="1"/>
            <a:r>
              <a:rPr lang="ru-RU" altLang="ru-RU" sz="1800" smtClean="0">
                <a:solidFill>
                  <a:srgbClr val="FFC000"/>
                </a:solidFill>
              </a:rPr>
              <a:t>учитель биологии и химии</a:t>
            </a:r>
          </a:p>
          <a:p>
            <a:pPr marL="26988" eaLnBrk="1" hangingPunct="1"/>
            <a:r>
              <a:rPr lang="ru-RU" altLang="ru-RU" sz="1800" smtClean="0">
                <a:solidFill>
                  <a:srgbClr val="FFC000"/>
                </a:solidFill>
              </a:rPr>
              <a:t>МОУ Гимназия г. Малоярославца</a:t>
            </a:r>
          </a:p>
          <a:p>
            <a:pPr marL="26988" eaLnBrk="1" hangingPunct="1"/>
            <a:r>
              <a:rPr lang="ru-RU" altLang="ru-RU" sz="1800" smtClean="0">
                <a:solidFill>
                  <a:srgbClr val="FFC000"/>
                </a:solidFill>
              </a:rPr>
              <a:t>Вилькович Надежда Петровна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III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 стадия</a:t>
            </a:r>
            <a:endParaRPr lang="ru-RU" dirty="0"/>
          </a:p>
        </p:txBody>
      </p:sp>
      <p:sp>
        <p:nvSpPr>
          <p:cNvPr id="17411" name="TextBox 2"/>
          <p:cNvSpPr txBox="1">
            <a:spLocks noChangeArrowheads="1"/>
          </p:cNvSpPr>
          <p:nvPr/>
        </p:nvSpPr>
        <p:spPr bwMode="auto">
          <a:xfrm>
            <a:off x="1547813" y="1484313"/>
            <a:ext cx="682148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82550" algn="ctr"/>
            <a:r>
              <a:rPr lang="en-US" altLang="ru-RU" sz="3200" b="1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ru-RU" sz="3200" b="1" baseline="-2500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altLang="ru-RU" sz="3200" b="1">
                <a:latin typeface="Times New Roman" pitchFamily="18" charset="0"/>
                <a:cs typeface="Times New Roman" pitchFamily="18" charset="0"/>
              </a:rPr>
              <a:t>+ H</a:t>
            </a:r>
            <a:r>
              <a:rPr lang="en-US" altLang="ru-RU" sz="32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3200" b="1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ru-RU" sz="3200" b="1" baseline="-25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altLang="ru-RU" sz="3200" b="1">
                <a:latin typeface="Times New Roman" pitchFamily="18" charset="0"/>
                <a:cs typeface="Times New Roman" pitchFamily="18" charset="0"/>
              </a:rPr>
              <a:t>(конц.) → </a:t>
            </a:r>
            <a:r>
              <a:rPr lang="en-US" altLang="ru-RU" sz="3200" b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ru-RU" sz="32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3200" b="1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ru-RU" sz="3200" b="1" baseline="-25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altLang="ru-RU" sz="3200" b="1" baseline="-25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>
                <a:latin typeface="Times New Roman" pitchFamily="18" charset="0"/>
                <a:cs typeface="Times New Roman" pitchFamily="18" charset="0"/>
              </a:rPr>
              <a:t>∙ </a:t>
            </a:r>
            <a:r>
              <a:rPr lang="en-US" altLang="ru-RU" sz="3200" b="1">
                <a:latin typeface="Times New Roman" pitchFamily="18" charset="0"/>
                <a:cs typeface="Times New Roman" pitchFamily="18" charset="0"/>
              </a:rPr>
              <a:t>n SO</a:t>
            </a:r>
            <a:r>
              <a:rPr lang="en-US" altLang="ru-RU" sz="3200" b="1" baseline="-2500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pic>
        <p:nvPicPr>
          <p:cNvPr id="17412" name="Рисунок 3"/>
          <p:cNvPicPr>
            <a:picLocks noChangeAspect="1"/>
          </p:cNvPicPr>
          <p:nvPr/>
        </p:nvPicPr>
        <p:blipFill>
          <a:blip r:embed="rId2" cstate="email"/>
          <a:srcRect r="-592"/>
          <a:stretch>
            <a:fillRect/>
          </a:stretch>
        </p:blipFill>
        <p:spPr bwMode="auto">
          <a:xfrm>
            <a:off x="1187450" y="2078038"/>
            <a:ext cx="2808288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4010025" y="2101850"/>
            <a:ext cx="4233863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2550" algn="ctr"/>
            <a:r>
              <a:rPr lang="ru-RU" altLang="ru-RU" sz="2400" u="sng">
                <a:latin typeface="Times New Roman" pitchFamily="18" charset="0"/>
                <a:cs typeface="Times New Roman" pitchFamily="18" charset="0"/>
              </a:rPr>
              <a:t>Поглотительная башня</a:t>
            </a:r>
          </a:p>
          <a:p>
            <a:pPr marL="82550"/>
            <a:r>
              <a:rPr lang="en-US" altLang="ru-RU" sz="240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ru-RU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40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не используют из-за образования сернокислотного тумана.</a:t>
            </a:r>
          </a:p>
          <a:p>
            <a:pPr marL="82550"/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Принцип противотока.</a:t>
            </a:r>
          </a:p>
          <a:p>
            <a:pPr marL="82550"/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Керамические насадки.</a:t>
            </a:r>
          </a:p>
        </p:txBody>
      </p:sp>
      <p:sp>
        <p:nvSpPr>
          <p:cNvPr id="17414" name="TextBox 5"/>
          <p:cNvSpPr txBox="1">
            <a:spLocks noChangeArrowheads="1"/>
          </p:cNvSpPr>
          <p:nvPr/>
        </p:nvSpPr>
        <p:spPr bwMode="auto">
          <a:xfrm>
            <a:off x="4356100" y="4724400"/>
            <a:ext cx="4176713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400" b="1"/>
              <a:t>Олеум – раствор сернистого газа в концентрированной серной кислоте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Транспортировка серной кислоты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83595" y="2974307"/>
            <a:ext cx="3748445" cy="300981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8436" name="TextBox 3"/>
          <p:cNvSpPr txBox="1">
            <a:spLocks noChangeArrowheads="1"/>
          </p:cNvSpPr>
          <p:nvPr/>
        </p:nvSpPr>
        <p:spPr bwMode="auto">
          <a:xfrm>
            <a:off x="1187450" y="1341438"/>
            <a:ext cx="69135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800"/>
              <a:t>	</a:t>
            </a:r>
            <a:r>
              <a:rPr lang="ru-RU" altLang="ru-RU" sz="2800">
                <a:latin typeface="Times New Roman" pitchFamily="18" charset="0"/>
                <a:cs typeface="Times New Roman" pitchFamily="18" charset="0"/>
              </a:rPr>
              <a:t>Образовавшийся олеум сливают в металлические резервуары и отправляют на склад. </a:t>
            </a:r>
          </a:p>
        </p:txBody>
      </p:sp>
      <p:sp>
        <p:nvSpPr>
          <p:cNvPr id="18437" name="TextBox 4"/>
          <p:cNvSpPr txBox="1">
            <a:spLocks noChangeArrowheads="1"/>
          </p:cNvSpPr>
          <p:nvPr/>
        </p:nvSpPr>
        <p:spPr bwMode="auto">
          <a:xfrm>
            <a:off x="5076825" y="2924175"/>
            <a:ext cx="3959225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800">
                <a:latin typeface="Times New Roman" pitchFamily="18" charset="0"/>
                <a:cs typeface="Times New Roman" pitchFamily="18" charset="0"/>
              </a:rPr>
              <a:t>Затем олеумом заполняют цистерны, формируют железнодорожные составы и отправляют потребителю.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dirty="0" smtClean="0"/>
              <a:t>Экологические проблемы производства серной кислоты</a:t>
            </a:r>
            <a:endParaRPr lang="ru-RU" dirty="0"/>
          </a:p>
        </p:txBody>
      </p:sp>
      <p:sp>
        <p:nvSpPr>
          <p:cNvPr id="19459" name="TextBox 3"/>
          <p:cNvSpPr txBox="1">
            <a:spLocks noChangeArrowheads="1"/>
          </p:cNvSpPr>
          <p:nvPr/>
        </p:nvSpPr>
        <p:spPr bwMode="auto">
          <a:xfrm>
            <a:off x="1042988" y="1412875"/>
            <a:ext cx="76327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Металлизация атмосферы связана с обжигом серного колчедана FeS</a:t>
            </a:r>
            <a:r>
              <a:rPr lang="ru-RU" altLang="ru-RU" sz="2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 и других сульфидных руд. При обжиге, протекающем в «кипящем слое», происходит попадание в атмосферу измельченных оксидов железа или других металлов. </a:t>
            </a:r>
          </a:p>
          <a:p>
            <a:pPr marL="342900" indent="-342900">
              <a:buFontTx/>
              <a:buAutoNum type="arabicPeriod"/>
            </a:pP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При производстве серной кислоты в атмосферу попадает много оксида серы (IV) – SO</a:t>
            </a:r>
            <a:r>
              <a:rPr lang="ru-RU" altLang="ru-RU" sz="2000" baseline="-2500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т.к. производственные установки не всегда герметичны.</a:t>
            </a:r>
          </a:p>
          <a:p>
            <a:pPr marL="342900" indent="-342900">
              <a:buFontTx/>
              <a:buAutoNum type="arabicPeriod"/>
            </a:pP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Взаимодействуя с другими компонентами воздуха и атмосферной влагой, оксид серы (VI) образует мельчайшие частицы сульфатных солей. Вместе с капельками серной кислоты они при определенных условиях (дождях, бурях) образуют «кислотные осадки», которые губят лесные массивы, нарушают жизнедеятельность водных экосистем, вызывают серьезные нарушения здоровья животных и человека, особенно их дыхательной системы. 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ъект 2"/>
          <p:cNvSpPr>
            <a:spLocks noGrp="1"/>
          </p:cNvSpPr>
          <p:nvPr>
            <p:ph idx="1"/>
          </p:nvPr>
        </p:nvSpPr>
        <p:spPr>
          <a:xfrm>
            <a:off x="1403350" y="404813"/>
            <a:ext cx="7499350" cy="1944687"/>
          </a:xfrm>
        </p:spPr>
        <p:txBody>
          <a:bodyPr/>
          <a:lstStyle/>
          <a:p>
            <a:pPr marL="82550" indent="0" eaLnBrk="1" hangingPunct="1">
              <a:buFont typeface="Wingdings 2" pitchFamily="18" charset="2"/>
              <a:buNone/>
            </a:pPr>
            <a:r>
              <a:rPr lang="ru-RU" altLang="ru-RU" sz="2400" smtClean="0"/>
              <a:t>«Едва найдётся другое, искусственно добываемое вещество, столь часто применяемое в технике, как серная кислота…»</a:t>
            </a:r>
          </a:p>
          <a:p>
            <a:pPr marL="82550" indent="0" algn="r" eaLnBrk="1" hangingPunct="1">
              <a:buFont typeface="Wingdings 2" pitchFamily="18" charset="2"/>
              <a:buNone/>
            </a:pPr>
            <a:r>
              <a:rPr lang="ru-RU" altLang="ru-RU" sz="2400" i="1" smtClean="0"/>
              <a:t>Д.И.Менделеев</a:t>
            </a:r>
          </a:p>
        </p:txBody>
      </p:sp>
      <p:graphicFrame>
        <p:nvGraphicFramePr>
          <p:cNvPr id="9219" name="Объект 3"/>
          <p:cNvGraphicFramePr>
            <a:graphicFrameLocks noGrp="1"/>
          </p:cNvGraphicFramePr>
          <p:nvPr/>
        </p:nvGraphicFramePr>
        <p:xfrm>
          <a:off x="1187450" y="2205038"/>
          <a:ext cx="7807325" cy="4371975"/>
        </p:xfrm>
        <a:graphic>
          <a:graphicData uri="http://schemas.openxmlformats.org/presentationml/2006/ole">
            <p:oleObj spid="_x0000_s9219" r:id="rId3" imgW="7809653" imgH="4426080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План изучения производства</a:t>
            </a:r>
            <a:endParaRPr lang="ru-RU" dirty="0"/>
          </a:p>
        </p:txBody>
      </p:sp>
      <p:sp>
        <p:nvSpPr>
          <p:cNvPr id="1024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>
                <a:latin typeface="Calibri" pitchFamily="34" charset="0"/>
                <a:cs typeface="Times New Roman" pitchFamily="18" charset="0"/>
              </a:rPr>
              <a:t> Сырьё. </a:t>
            </a:r>
            <a:endParaRPr lang="en-US" altLang="ru-RU" smtClean="0">
              <a:latin typeface="Calibri" pitchFamily="34" charset="0"/>
              <a:cs typeface="Times New Roman" pitchFamily="18" charset="0"/>
            </a:endParaRPr>
          </a:p>
          <a:p>
            <a:pPr eaLnBrk="1" hangingPunct="1"/>
            <a:r>
              <a:rPr lang="ru-RU" altLang="ru-RU" smtClean="0">
                <a:latin typeface="Calibri" pitchFamily="34" charset="0"/>
                <a:cs typeface="Times New Roman" pitchFamily="18" charset="0"/>
              </a:rPr>
              <a:t>Химические реакции и условия их протекания с максимальной скоростью для получения данного продукта.</a:t>
            </a:r>
          </a:p>
          <a:p>
            <a:pPr eaLnBrk="1" hangingPunct="1"/>
            <a:r>
              <a:rPr lang="ru-RU" altLang="ru-RU" smtClean="0">
                <a:latin typeface="Calibri" pitchFamily="34" charset="0"/>
                <a:cs typeface="Times New Roman" pitchFamily="18" charset="0"/>
              </a:rPr>
              <a:t>Принципы химического производства.</a:t>
            </a:r>
          </a:p>
          <a:p>
            <a:pPr eaLnBrk="1" hangingPunct="1"/>
            <a:r>
              <a:rPr lang="ru-RU" altLang="ru-RU" smtClean="0">
                <a:latin typeface="Calibri" pitchFamily="34" charset="0"/>
                <a:cs typeface="Times New Roman" pitchFamily="18" charset="0"/>
              </a:rPr>
              <a:t>Технологическая схема и аппараты для эффективного использования сырья и энергии.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Сырье для производства серной кислоты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11267" name="Объект 2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116013" y="1412875"/>
            <a:ext cx="3143250" cy="2016125"/>
          </a:xfrm>
        </p:spPr>
      </p:pic>
      <p:sp>
        <p:nvSpPr>
          <p:cNvPr id="11268" name="TextBox 5"/>
          <p:cNvSpPr txBox="1">
            <a:spLocks noChangeArrowheads="1"/>
          </p:cNvSpPr>
          <p:nvPr/>
        </p:nvSpPr>
        <p:spPr bwMode="auto">
          <a:xfrm>
            <a:off x="2090738" y="3433763"/>
            <a:ext cx="12239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000"/>
              <a:t>Сера (</a:t>
            </a:r>
            <a:r>
              <a:rPr lang="en-US" altLang="ru-RU" sz="2000"/>
              <a:t>S</a:t>
            </a:r>
            <a:r>
              <a:rPr lang="ru-RU" altLang="ru-RU" sz="2000"/>
              <a:t>)</a:t>
            </a:r>
          </a:p>
        </p:txBody>
      </p:sp>
      <p:pic>
        <p:nvPicPr>
          <p:cNvPr id="11269" name="Рисунок 7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05413" y="1425575"/>
            <a:ext cx="3327400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TextBox 8"/>
          <p:cNvSpPr txBox="1">
            <a:spLocks noChangeArrowheads="1"/>
          </p:cNvSpPr>
          <p:nvPr/>
        </p:nvSpPr>
        <p:spPr bwMode="auto">
          <a:xfrm>
            <a:off x="5205413" y="3429000"/>
            <a:ext cx="33607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2000"/>
              <a:t>Сульфиды цветных металлов</a:t>
            </a:r>
            <a:endParaRPr lang="en-US" altLang="ru-RU" sz="2000"/>
          </a:p>
          <a:p>
            <a:r>
              <a:rPr lang="en-US" altLang="ru-RU" sz="2000"/>
              <a:t>Cu</a:t>
            </a:r>
            <a:r>
              <a:rPr lang="en-US" altLang="ru-RU" sz="2000" baseline="-25000"/>
              <a:t>2</a:t>
            </a:r>
            <a:r>
              <a:rPr lang="en-US" altLang="ru-RU" sz="2000"/>
              <a:t>S, ZnS</a:t>
            </a:r>
            <a:endParaRPr lang="ru-RU" altLang="ru-RU" sz="2000"/>
          </a:p>
        </p:txBody>
      </p:sp>
      <p:pic>
        <p:nvPicPr>
          <p:cNvPr id="11271" name="Рисунок 9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411413" y="4103688"/>
            <a:ext cx="4105275" cy="198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TextBox 10"/>
          <p:cNvSpPr txBox="1">
            <a:spLocks noChangeArrowheads="1"/>
          </p:cNvSpPr>
          <p:nvPr/>
        </p:nvSpPr>
        <p:spPr bwMode="auto">
          <a:xfrm>
            <a:off x="2725738" y="6096000"/>
            <a:ext cx="3476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2000"/>
              <a:t>Пирит (серный колчедан) </a:t>
            </a:r>
            <a:r>
              <a:rPr lang="en-US" altLang="ru-RU" sz="2000"/>
              <a:t>FeS</a:t>
            </a:r>
            <a:r>
              <a:rPr lang="en-US" altLang="ru-RU" sz="2000" baseline="-25000"/>
              <a:t>2</a:t>
            </a:r>
            <a:endParaRPr lang="ru-RU" alt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Схема производства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1475656" y="1484784"/>
          <a:ext cx="7128792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2233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I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 стадия</a:t>
            </a:r>
            <a:endParaRPr lang="ru-RU" dirty="0"/>
          </a:p>
        </p:txBody>
      </p:sp>
      <p:pic>
        <p:nvPicPr>
          <p:cNvPr id="13315" name="Рисунок 2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58888" y="2060575"/>
            <a:ext cx="3960812" cy="449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292725" y="1997075"/>
            <a:ext cx="3455988" cy="4524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82550">
              <a:defRPr/>
            </a:pPr>
            <a:r>
              <a:rPr lang="ru-RU" alt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Печь для обжига в «Кипящем слое»</a:t>
            </a:r>
          </a:p>
          <a:p>
            <a:pPr marL="82550"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гетерогенный</a:t>
            </a:r>
          </a:p>
          <a:p>
            <a:pPr marL="596900" indent="-514350">
              <a:buFontTx/>
              <a:buAutoNum type="arabicParenR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Измельчение пирита</a:t>
            </a:r>
          </a:p>
          <a:p>
            <a:pPr marL="596900" indent="-514350">
              <a:buFontTx/>
              <a:buAutoNum type="arabicParenR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«метод кипящего слоя»</a:t>
            </a:r>
          </a:p>
          <a:p>
            <a:pPr marL="596900" indent="-514350">
              <a:buFontTx/>
              <a:buAutoNum type="arabicParenR"/>
              <a:defRPr/>
            </a:pP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T=800</a:t>
            </a:r>
            <a:r>
              <a:rPr lang="en-US" altLang="ru-RU" sz="2400" baseline="5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отвод лишнего тепла</a:t>
            </a:r>
          </a:p>
          <a:p>
            <a:pPr marL="596900" indent="-514350">
              <a:buFontTx/>
              <a:buAutoNum type="arabicParenR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концентрации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ru-RU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воздухе </a:t>
            </a:r>
          </a:p>
        </p:txBody>
      </p:sp>
      <p:sp>
        <p:nvSpPr>
          <p:cNvPr id="13317" name="TextBox 5"/>
          <p:cNvSpPr txBox="1">
            <a:spLocks noChangeArrowheads="1"/>
          </p:cNvSpPr>
          <p:nvPr/>
        </p:nvSpPr>
        <p:spPr bwMode="auto">
          <a:xfrm>
            <a:off x="1220788" y="1412875"/>
            <a:ext cx="61071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82550" algn="ctr"/>
            <a:r>
              <a:rPr lang="en-US" altLang="ru-RU" sz="3200" b="1">
                <a:latin typeface="Times New Roman" pitchFamily="18" charset="0"/>
                <a:cs typeface="Times New Roman" pitchFamily="18" charset="0"/>
              </a:rPr>
              <a:t>4FeS</a:t>
            </a:r>
            <a:r>
              <a:rPr lang="en-US" altLang="ru-RU" sz="3200" b="1" baseline="-2500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ru-RU" sz="3200" b="1">
                <a:latin typeface="Times New Roman" pitchFamily="18" charset="0"/>
                <a:cs typeface="Times New Roman" pitchFamily="18" charset="0"/>
              </a:rPr>
              <a:t>+11O</a:t>
            </a:r>
            <a:r>
              <a:rPr lang="en-US" altLang="ru-RU" sz="32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3200" b="1">
                <a:latin typeface="Times New Roman" pitchFamily="18" charset="0"/>
                <a:cs typeface="Times New Roman" pitchFamily="18" charset="0"/>
              </a:rPr>
              <a:t>→2Fe</a:t>
            </a:r>
            <a:r>
              <a:rPr lang="en-US" altLang="ru-RU" sz="32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3200" b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ru-RU" sz="3200" b="1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3200" b="1">
                <a:latin typeface="Times New Roman" pitchFamily="18" charset="0"/>
                <a:cs typeface="Times New Roman" pitchFamily="18" charset="0"/>
              </a:rPr>
              <a:t> + 8SO</a:t>
            </a:r>
            <a:r>
              <a:rPr lang="en-US" altLang="ru-RU" sz="3200" b="1" baseline="-2500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ru-RU" sz="3200" b="1">
                <a:latin typeface="Times New Roman" pitchFamily="18" charset="0"/>
                <a:cs typeface="Times New Roman" pitchFamily="18" charset="0"/>
              </a:rPr>
              <a:t>+ Q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0668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Промежуточные стадии</a:t>
            </a:r>
            <a:endParaRPr lang="ru-RU" dirty="0"/>
          </a:p>
        </p:txBody>
      </p:sp>
      <p:sp>
        <p:nvSpPr>
          <p:cNvPr id="14339" name="Объект 2"/>
          <p:cNvSpPr>
            <a:spLocks noGrp="1"/>
          </p:cNvSpPr>
          <p:nvPr>
            <p:ph idx="1"/>
          </p:nvPr>
        </p:nvSpPr>
        <p:spPr>
          <a:xfrm>
            <a:off x="5580063" y="2082800"/>
            <a:ext cx="3359150" cy="2066925"/>
          </a:xfrm>
        </p:spPr>
        <p:txBody>
          <a:bodyPr/>
          <a:lstStyle/>
          <a:p>
            <a:pPr marL="82550" indent="0" eaLnBrk="1" hangingPunct="1">
              <a:buFont typeface="Wingdings 2" pitchFamily="18" charset="2"/>
              <a:buNone/>
            </a:pP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altLang="ru-RU" sz="2400" u="sng" smtClean="0">
                <a:latin typeface="Times New Roman" pitchFamily="18" charset="0"/>
                <a:cs typeface="Times New Roman" pitchFamily="18" charset="0"/>
              </a:rPr>
              <a:t>Аппарат циклон </a:t>
            </a: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(центробежная сила)</a:t>
            </a:r>
          </a:p>
          <a:p>
            <a:pPr marL="82550" indent="0" eaLnBrk="1" hangingPunct="1">
              <a:buFont typeface="Wingdings 2" pitchFamily="18" charset="2"/>
              <a:buNone/>
            </a:pP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altLang="ru-RU" sz="2400" u="sng" smtClean="0">
                <a:latin typeface="Times New Roman" pitchFamily="18" charset="0"/>
                <a:cs typeface="Times New Roman" pitchFamily="18" charset="0"/>
              </a:rPr>
              <a:t>Электрофильтры</a:t>
            </a: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 (электростатическое притяжение»</a:t>
            </a:r>
          </a:p>
          <a:p>
            <a:pPr marL="82550" indent="0" eaLnBrk="1" hangingPunct="1">
              <a:buFont typeface="Wingdings 2" pitchFamily="18" charset="2"/>
              <a:buNone/>
            </a:pPr>
            <a:endParaRPr lang="ru-RU" altLang="ru-RU" sz="2800" b="1" i="1" smtClean="0"/>
          </a:p>
        </p:txBody>
      </p:sp>
      <p:pic>
        <p:nvPicPr>
          <p:cNvPr id="14340" name="Рисунок 4"/>
          <p:cNvPicPr>
            <a:picLocks noChangeAspect="1"/>
          </p:cNvPicPr>
          <p:nvPr/>
        </p:nvPicPr>
        <p:blipFill>
          <a:blip r:embed="rId2" cstate="email"/>
          <a:srcRect b="-678"/>
          <a:stretch>
            <a:fillRect/>
          </a:stretch>
        </p:blipFill>
        <p:spPr bwMode="auto">
          <a:xfrm>
            <a:off x="1042988" y="2060575"/>
            <a:ext cx="4537075" cy="461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Box 5"/>
          <p:cNvSpPr txBox="1">
            <a:spLocks noChangeArrowheads="1"/>
          </p:cNvSpPr>
          <p:nvPr/>
        </p:nvSpPr>
        <p:spPr bwMode="auto">
          <a:xfrm>
            <a:off x="1504950" y="1412875"/>
            <a:ext cx="71199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altLang="ru-RU" sz="3200" b="1">
                <a:latin typeface="Times New Roman" pitchFamily="18" charset="0"/>
                <a:cs typeface="Times New Roman" pitchFamily="18" charset="0"/>
              </a:rPr>
              <a:t>Очистка печного газа от загрязнения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0668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Промежуточные стадии</a:t>
            </a:r>
            <a:endParaRPr lang="ru-RU" dirty="0"/>
          </a:p>
        </p:txBody>
      </p:sp>
      <p:pic>
        <p:nvPicPr>
          <p:cNvPr id="15363" name="Рисунок 3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9188" y="2060575"/>
            <a:ext cx="3671887" cy="455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4797425" y="2060575"/>
            <a:ext cx="40227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96900" indent="-514350">
              <a:buFontTx/>
              <a:buAutoNum type="arabicPeriod"/>
            </a:pPr>
            <a:r>
              <a:rPr lang="ru-RU" altLang="ru-RU" sz="2400" u="sng">
                <a:latin typeface="Times New Roman" pitchFamily="18" charset="0"/>
                <a:cs typeface="Times New Roman" pitchFamily="18" charset="0"/>
              </a:rPr>
              <a:t>Сушильная башня </a:t>
            </a:r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(принцип противотока, насадки)</a:t>
            </a:r>
          </a:p>
          <a:p>
            <a:pPr marL="596900" indent="-514350">
              <a:buFontTx/>
              <a:buAutoNum type="arabicPeriod"/>
            </a:pPr>
            <a:r>
              <a:rPr lang="ru-RU" altLang="ru-RU" sz="2400" u="sng">
                <a:latin typeface="Times New Roman" pitchFamily="18" charset="0"/>
                <a:cs typeface="Times New Roman" pitchFamily="18" charset="0"/>
              </a:rPr>
              <a:t>Теплообменник</a:t>
            </a:r>
          </a:p>
        </p:txBody>
      </p:sp>
      <p:sp>
        <p:nvSpPr>
          <p:cNvPr id="15365" name="TextBox 5"/>
          <p:cNvSpPr txBox="1">
            <a:spLocks noChangeArrowheads="1"/>
          </p:cNvSpPr>
          <p:nvPr/>
        </p:nvSpPr>
        <p:spPr bwMode="auto">
          <a:xfrm>
            <a:off x="1760538" y="1446213"/>
            <a:ext cx="6831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altLang="ru-RU" sz="3200" b="1"/>
              <a:t>Осушение и нагревание печного газа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937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II 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стадия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>
          <a:xfrm>
            <a:off x="5003800" y="1916113"/>
            <a:ext cx="3671888" cy="2233612"/>
          </a:xfrm>
        </p:spPr>
        <p:txBody>
          <a:bodyPr/>
          <a:lstStyle/>
          <a:p>
            <a:pPr marL="82550" indent="0" eaLnBrk="1" hangingPunct="1">
              <a:buFont typeface="Wingdings 2" pitchFamily="18" charset="2"/>
              <a:buNone/>
            </a:pPr>
            <a:r>
              <a:rPr lang="ru-RU" altLang="ru-RU" sz="2800" u="sng" smtClean="0">
                <a:latin typeface="Times New Roman" pitchFamily="18" charset="0"/>
                <a:cs typeface="Times New Roman" pitchFamily="18" charset="0"/>
              </a:rPr>
              <a:t>Контактный аппарат</a:t>
            </a:r>
          </a:p>
          <a:p>
            <a:pPr marL="82550" indent="0" eaLnBrk="1" hangingPunct="1">
              <a:buFont typeface="Wingdings 2" pitchFamily="18" charset="2"/>
              <a:buNone/>
            </a:pP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Процесс гомогенный</a:t>
            </a:r>
          </a:p>
          <a:p>
            <a:pPr marL="82550" indent="0" eaLnBrk="1" hangingPunct="1">
              <a:buFont typeface="Wingdings 2" pitchFamily="18" charset="2"/>
              <a:buNone/>
            </a:pPr>
            <a:r>
              <a:rPr lang="en-US" altLang="ru-RU" sz="2800" smtClean="0">
                <a:latin typeface="Times New Roman" pitchFamily="18" charset="0"/>
                <a:cs typeface="Times New Roman" pitchFamily="18" charset="0"/>
              </a:rPr>
              <a:t>T=</a:t>
            </a: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ru-RU" sz="2800" smtClean="0"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 - 5</a:t>
            </a:r>
            <a:r>
              <a:rPr lang="en-US" altLang="ru-RU" sz="2800" smtClean="0">
                <a:latin typeface="Times New Roman" pitchFamily="18" charset="0"/>
                <a:cs typeface="Times New Roman" pitchFamily="18" charset="0"/>
              </a:rPr>
              <a:t>00 </a:t>
            </a:r>
            <a:r>
              <a:rPr lang="en-US" altLang="ru-RU" sz="2800" baseline="5200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altLang="ru-RU" sz="280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altLang="ru-RU" sz="2800" smtClean="0">
              <a:latin typeface="Times New Roman" pitchFamily="18" charset="0"/>
              <a:cs typeface="Times New Roman" pitchFamily="18" charset="0"/>
            </a:endParaRPr>
          </a:p>
          <a:p>
            <a:pPr marL="82550" indent="0" eaLnBrk="1" hangingPunct="1">
              <a:buFont typeface="Wingdings 2" pitchFamily="18" charset="2"/>
              <a:buNone/>
            </a:pP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Катализатор </a:t>
            </a:r>
            <a:r>
              <a:rPr lang="en-US" altLang="ru-RU" sz="280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ru-RU" sz="28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ru-RU" sz="2800" baseline="-25000" smtClean="0">
                <a:latin typeface="Times New Roman" pitchFamily="18" charset="0"/>
                <a:cs typeface="Times New Roman" pitchFamily="18" charset="0"/>
              </a:rPr>
              <a:t>5 </a:t>
            </a:r>
            <a:endParaRPr lang="ru-RU" altLang="ru-RU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Объект 3"/>
          <p:cNvSpPr>
            <a:spLocks noGrp="1"/>
          </p:cNvSpPr>
          <p:nvPr/>
        </p:nvSpPr>
        <p:spPr bwMode="auto">
          <a:xfrm>
            <a:off x="822325" y="10287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endParaRPr lang="ru-RU" altLang="ru-RU" sz="3200">
              <a:latin typeface="Corbel" pitchFamily="34" charset="0"/>
            </a:endParaRPr>
          </a:p>
        </p:txBody>
      </p:sp>
      <p:pic>
        <p:nvPicPr>
          <p:cNvPr id="16389" name="Рисунок 2"/>
          <p:cNvPicPr>
            <a:picLocks noChangeAspect="1"/>
          </p:cNvPicPr>
          <p:nvPr/>
        </p:nvPicPr>
        <p:blipFill>
          <a:blip r:embed="rId2" cstate="email"/>
          <a:srcRect b="-966"/>
          <a:stretch>
            <a:fillRect/>
          </a:stretch>
        </p:blipFill>
        <p:spPr bwMode="auto">
          <a:xfrm>
            <a:off x="1258888" y="1836738"/>
            <a:ext cx="2952750" cy="482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TextBox 4"/>
          <p:cNvSpPr txBox="1">
            <a:spLocks noChangeArrowheads="1"/>
          </p:cNvSpPr>
          <p:nvPr/>
        </p:nvSpPr>
        <p:spPr bwMode="auto">
          <a:xfrm>
            <a:off x="2479675" y="1268413"/>
            <a:ext cx="3246438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82550"/>
            <a:r>
              <a:rPr lang="en-US" altLang="ru-RU" sz="3200" b="1"/>
              <a:t>2SO</a:t>
            </a:r>
            <a:r>
              <a:rPr lang="en-US" altLang="ru-RU" sz="3200" b="1" baseline="-25000"/>
              <a:t>2 </a:t>
            </a:r>
            <a:r>
              <a:rPr lang="en-US" altLang="ru-RU" sz="3200" b="1"/>
              <a:t>+ O</a:t>
            </a:r>
            <a:r>
              <a:rPr lang="en-US" altLang="ru-RU" sz="3200" b="1" baseline="-25000"/>
              <a:t>2 </a:t>
            </a:r>
            <a:r>
              <a:rPr lang="en-US" altLang="ru-RU" sz="3200" b="1">
                <a:latin typeface="Century Schoolbook" pitchFamily="18" charset="0"/>
              </a:rPr>
              <a:t>↔ </a:t>
            </a:r>
            <a:r>
              <a:rPr lang="en-US" altLang="ru-RU" sz="3200" b="1"/>
              <a:t>2SO</a:t>
            </a:r>
            <a:r>
              <a:rPr lang="en-US" altLang="ru-RU" sz="3200" b="1" baseline="-25000"/>
              <a:t>3</a:t>
            </a:r>
            <a:endParaRPr lang="ru-RU" altLang="ru-RU" sz="3200" b="1" baseline="-25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431</TotalTime>
  <Words>258</Words>
  <Application>Microsoft Office PowerPoint</Application>
  <PresentationFormat>Экран (4:3)</PresentationFormat>
  <Paragraphs>58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Calibri</vt:lpstr>
      <vt:lpstr>Arial</vt:lpstr>
      <vt:lpstr>Corbel</vt:lpstr>
      <vt:lpstr>Wingdings 2</vt:lpstr>
      <vt:lpstr>Verdana</vt:lpstr>
      <vt:lpstr>Gill Sans MT</vt:lpstr>
      <vt:lpstr>Times New Roman</vt:lpstr>
      <vt:lpstr>Century Schoolbook</vt:lpstr>
      <vt:lpstr>Солнцестояние</vt:lpstr>
      <vt:lpstr>Диаграмма Microsoft Excel</vt:lpstr>
      <vt:lpstr>Производство  серной кислоты</vt:lpstr>
      <vt:lpstr>Слайд 2</vt:lpstr>
      <vt:lpstr>План изучения производства</vt:lpstr>
      <vt:lpstr>Сырье для производства серной кислоты</vt:lpstr>
      <vt:lpstr>Схема производства</vt:lpstr>
      <vt:lpstr>I стадия</vt:lpstr>
      <vt:lpstr>Промежуточные стадии</vt:lpstr>
      <vt:lpstr>Промежуточные стадии</vt:lpstr>
      <vt:lpstr>II стадия</vt:lpstr>
      <vt:lpstr>III стадия</vt:lpstr>
      <vt:lpstr>Транспортировка серной кислоты</vt:lpstr>
      <vt:lpstr>Экологические проблемы производства серной кислоты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Производство  серной кислоты</dc:title>
  <dc:creator>Администратор</dc:creator>
  <cp:lastModifiedBy>re</cp:lastModifiedBy>
  <cp:revision>28</cp:revision>
  <dcterms:created xsi:type="dcterms:W3CDTF">2014-01-20T17:08:38Z</dcterms:created>
  <dcterms:modified xsi:type="dcterms:W3CDTF">2014-03-11T21:32:03Z</dcterms:modified>
</cp:coreProperties>
</file>