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9" r:id="rId3"/>
    <p:sldId id="257" r:id="rId4"/>
    <p:sldId id="270" r:id="rId5"/>
    <p:sldId id="271" r:id="rId6"/>
    <p:sldId id="272" r:id="rId7"/>
    <p:sldId id="258" r:id="rId8"/>
    <p:sldId id="277" r:id="rId9"/>
    <p:sldId id="275" r:id="rId10"/>
    <p:sldId id="276" r:id="rId11"/>
    <p:sldId id="274" r:id="rId12"/>
    <p:sldId id="273" r:id="rId13"/>
    <p:sldId id="259" r:id="rId14"/>
    <p:sldId id="260" r:id="rId15"/>
    <p:sldId id="278" r:id="rId16"/>
    <p:sldId id="261" r:id="rId17"/>
    <p:sldId id="289" r:id="rId18"/>
    <p:sldId id="262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68" r:id="rId28"/>
    <p:sldId id="28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7F10-1817-4EAF-820C-BE064B39C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2372-9C0B-499B-B17F-5EB82A3C5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7899-2D6A-4150-95C2-FC69C38AFC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5518-4783-42D8-9D16-A16C06A7D8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52B03-CEEB-4061-91AB-94DD71C81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71F3-8560-4522-AD33-4F15962729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5F70-4FDA-4614-9DB3-883732A6C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5367-F090-4003-8E41-C517B773E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DD4D-295E-4B30-B4D7-018991D310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50A3-3E44-44C6-814B-353B599B6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FACA-F3D0-4492-8D47-84FAA72BB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CC63-23DF-4364-A8BB-B1ACD6736E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7889A90-5E8F-4761-9CD9-FDE3E3C06B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3" r:id="rId2"/>
    <p:sldLayoutId id="214748382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24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763000" cy="12954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Антарктида</a:t>
            </a: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667000"/>
            <a:ext cx="8572500" cy="397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76200"/>
            <a:ext cx="541178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98838" y="3124200"/>
            <a:ext cx="559276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6000" y="685800"/>
            <a:ext cx="23622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сила и отвага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038600"/>
            <a:ext cx="26670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трудных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125" y="228600"/>
            <a:ext cx="8845475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66800" y="27039"/>
            <a:ext cx="7175351" cy="963561"/>
          </a:xfrm>
        </p:spPr>
        <p:txBody>
          <a:bodyPr/>
          <a:lstStyle/>
          <a:p>
            <a:pPr marL="182880" indent="0" algn="ctr" eaLnBrk="1" hangingPunct="1"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Антарктида – континент науки и мира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11175"/>
            <a:ext cx="7507288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76200" y="304800"/>
            <a:ext cx="3276600" cy="6248400"/>
          </a:xfrm>
        </p:spPr>
        <p:txBody>
          <a:bodyPr rtlCol="0">
            <a:normAutofit fontScale="92500"/>
          </a:bodyPr>
          <a:lstStyle/>
          <a:p>
            <a:pPr marL="364808" lvl="1" indent="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Антарктида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не принадлежит ни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одному государству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. Разрешена только научная деятельность.</a:t>
            </a:r>
          </a:p>
          <a:p>
            <a:pPr marL="364808" lvl="1" indent="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	Размещение 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военных объектов, а также заход боевых кораблей и вооружённых судов южнее 60-го градуса южной широты запрещены.</a:t>
            </a:r>
          </a:p>
          <a:p>
            <a:pPr marL="364808" lvl="1" indent="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	В</a:t>
            </a: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 1980-е годы Антарктиду объявили ещё и безъядерной зоной, что исключило появление в её водах судов-атомоходов, а на материке — атомных энергоблоков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.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381000"/>
            <a:ext cx="5653088" cy="587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12" y="304800"/>
            <a:ext cx="8993188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584" y="609600"/>
            <a:ext cx="8621378" cy="990600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Полярная станция «Восток»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6032"/>
            <a:ext cx="8763000" cy="1143000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/>
              <a:t>Полярная станция «Мирный»</a:t>
            </a:r>
            <a:endParaRPr lang="ru-RU" dirty="0"/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762000"/>
            <a:ext cx="8686800" cy="600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altLang="ru-RU" dirty="0" smtClean="0"/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9375" y="228600"/>
            <a:ext cx="8912225" cy="64008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3550" y="76200"/>
            <a:ext cx="8273250" cy="67056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/>
          <p:cNvSpPr>
            <a:spLocks noGrp="1"/>
          </p:cNvSpPr>
          <p:nvPr>
            <p:ph sz="quarter" idx="13"/>
          </p:nvPr>
        </p:nvSpPr>
        <p:spPr>
          <a:xfrm>
            <a:off x="17463" y="0"/>
            <a:ext cx="9144000" cy="1066800"/>
          </a:xfrm>
        </p:spPr>
        <p:txBody>
          <a:bodyPr/>
          <a:lstStyle/>
          <a:p>
            <a:pPr marL="44450" indent="0" algn="just" eaLnBrk="1" hangingPunct="1">
              <a:buFont typeface="Georgia" pitchFamily="18" charset="0"/>
              <a:buNone/>
            </a:pPr>
            <a:r>
              <a:rPr lang="ru-RU" altLang="ru-RU" sz="2400" smtClean="0">
                <a:latin typeface="Garamond" pitchFamily="18" charset="0"/>
              </a:rPr>
              <a:t>Географическое положение Антарктиды уникально - больше нет ни одного материка на Земле, который бы полностью располагался в полярной области планеты. 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225" y="1241425"/>
            <a:ext cx="9144000" cy="561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2500"/>
          </a:bodyPr>
          <a:lstStyle/>
          <a:p>
            <a:pPr algn="ctr" eaLnBrk="1" hangingPunct="1">
              <a:defRPr/>
            </a:pPr>
            <a:r>
              <a:rPr lang="ru-RU" altLang="ru-RU" dirty="0" smtClean="0">
                <a:latin typeface="Garamond" pitchFamily="18" charset="0"/>
              </a:rPr>
              <a:t>Такое расположение и привело к возникновению на материке постоянного покровного оледенения и очень тяжелых климатических условий.</a:t>
            </a:r>
          </a:p>
        </p:txBody>
      </p:sp>
      <p:pic>
        <p:nvPicPr>
          <p:cNvPr id="23555" name="Рисунок 1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9144000" cy="968375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Тема урока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«</a:t>
            </a:r>
            <a:r>
              <a:rPr lang="ru-RU" sz="2400" b="1" dirty="0" smtClean="0">
                <a:latin typeface="Garamond" pitchFamily="18" charset="0"/>
              </a:rPr>
              <a:t>Антарктида: открытие и исследование, географическое положение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»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066800"/>
            <a:ext cx="56769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76200"/>
            <a:ext cx="8686800" cy="6643688"/>
          </a:xfrm>
          <a:effectLst>
            <a:softEdge rad="112500"/>
          </a:effectLst>
        </p:spPr>
      </p:pic>
      <p:sp>
        <p:nvSpPr>
          <p:cNvPr id="10" name="Двойная стрелка влево/вправо 9"/>
          <p:cNvSpPr/>
          <p:nvPr/>
        </p:nvSpPr>
        <p:spPr>
          <a:xfrm rot="2097966">
            <a:off x="2082800" y="3606800"/>
            <a:ext cx="4462463" cy="361950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91200" y="533400"/>
            <a:ext cx="2438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Площадь Антарктиды 14 миллионов кв. км. </a:t>
            </a:r>
          </a:p>
        </p:txBody>
      </p:sp>
      <p:sp>
        <p:nvSpPr>
          <p:cNvPr id="12" name="TextBox 11"/>
          <p:cNvSpPr txBox="1"/>
          <p:nvPr/>
        </p:nvSpPr>
        <p:spPr>
          <a:xfrm rot="2251675">
            <a:off x="3886200" y="3276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/>
                </a:solidFill>
              </a:rPr>
              <a:t>5700 км.</a:t>
            </a:r>
          </a:p>
        </p:txBody>
      </p:sp>
      <p:sp>
        <p:nvSpPr>
          <p:cNvPr id="24582" name="TextBox 12"/>
          <p:cNvSpPr txBox="1">
            <a:spLocks noChangeArrowheads="1"/>
          </p:cNvSpPr>
          <p:nvPr/>
        </p:nvSpPr>
        <p:spPr bwMode="auto">
          <a:xfrm>
            <a:off x="533400" y="19812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мыс Сифре 63° ю. ш., 57° в.д.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71725" y="1941513"/>
            <a:ext cx="4248150" cy="383063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38600" y="76200"/>
            <a:ext cx="4648200" cy="6626225"/>
          </a:xfrm>
          <a:effectLst>
            <a:softEdge rad="112500"/>
          </a:effec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304800" y="762000"/>
            <a:ext cx="3429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solidFill>
                  <a:schemeClr val="tx2"/>
                </a:solidFill>
                <a:latin typeface="Garamond" pitchFamily="18" charset="0"/>
              </a:rPr>
              <a:t>Задание: на контурной карте отметить: омывающие океаны, моря                     (Атлантический, Индийский, Тихий, Уэделла, море Амудсена, море Росса);  Антарктический полуостров;  Координаты крайней точки (63 ю.ш. 58 з.д.), Южный полюс.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0"/>
            <a:ext cx="4997261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152400" y="3276600"/>
            <a:ext cx="6400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Garamond" pitchFamily="18" charset="0"/>
              </a:rPr>
              <a:t>Закрепление :</a:t>
            </a:r>
          </a:p>
          <a:p>
            <a:r>
              <a:rPr lang="ru-RU" altLang="ru-RU" sz="2400">
                <a:latin typeface="Garamond" pitchFamily="18" charset="0"/>
              </a:rPr>
              <a:t>1. Кто пытался достигнуть берегов Антарктиды? Почему не получилось?</a:t>
            </a:r>
          </a:p>
          <a:p>
            <a:r>
              <a:rPr lang="ru-RU" altLang="ru-RU" sz="2400">
                <a:latin typeface="Garamond" pitchFamily="18" charset="0"/>
              </a:rPr>
              <a:t>2. Кто и когда открыл Антарктиду?</a:t>
            </a:r>
          </a:p>
          <a:p>
            <a:r>
              <a:rPr lang="ru-RU" altLang="ru-RU" sz="2400">
                <a:latin typeface="Garamond" pitchFamily="18" charset="0"/>
              </a:rPr>
              <a:t>3. Кто открыл Южный полюс?</a:t>
            </a:r>
          </a:p>
          <a:p>
            <a:r>
              <a:rPr lang="ru-RU" altLang="ru-RU" sz="2400">
                <a:latin typeface="Garamond" pitchFamily="18" charset="0"/>
              </a:rPr>
              <a:t>4. Особенности географического положения Антарктиды?</a:t>
            </a:r>
          </a:p>
          <a:p>
            <a:r>
              <a:rPr lang="ru-RU" altLang="ru-RU" sz="2400">
                <a:latin typeface="Garamond" pitchFamily="18" charset="0"/>
              </a:rPr>
              <a:t>5.  Обитаема ли Антарктида? Чем занимается человек на ней?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" y="38100"/>
            <a:ext cx="9194800" cy="689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676400"/>
            <a:ext cx="7239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5800" y="762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Times New Roman" pitchFamily="18" charset="0"/>
              </a:rPr>
              <a:t>Домашнее задание: 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Times New Roman" pitchFamily="18" charset="0"/>
              </a:rPr>
              <a:t>-параграф 48;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Times New Roman" pitchFamily="18" charset="0"/>
              </a:rPr>
              <a:t>-подготовить репортаж об одной из  станций Антарктиды; 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Times New Roman" pitchFamily="18" charset="0"/>
              </a:rPr>
              <a:t>-подготовить сообщение о животных материка.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9" descr="111px-Emperor_Penguin_Manchot_empereu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57150" y="0"/>
            <a:ext cx="2571750" cy="2286000"/>
          </a:xfrm>
          <a:effectLst>
            <a:softEdge rad="112500"/>
          </a:effectLst>
        </p:spPr>
      </p:pic>
      <p:pic>
        <p:nvPicPr>
          <p:cNvPr id="32772" name="Picture 10" descr="120px-Antarctic_krill_(Euphausia_superba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38400" y="0"/>
            <a:ext cx="3429000" cy="1828800"/>
          </a:xfrm>
          <a:effectLst>
            <a:softEdge rad="112500"/>
          </a:effectLst>
        </p:spPr>
      </p:pic>
      <p:pic>
        <p:nvPicPr>
          <p:cNvPr id="32773" name="Picture 11" descr="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514600" y="1757065"/>
            <a:ext cx="3505200" cy="3299817"/>
          </a:xfrm>
          <a:effectLst>
            <a:softEdge rad="112500"/>
          </a:effectLst>
        </p:spPr>
      </p:pic>
      <p:pic>
        <p:nvPicPr>
          <p:cNvPr id="32774" name="Picture 12" descr="i (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957776" y="1752600"/>
            <a:ext cx="3110023" cy="3429000"/>
          </a:xfrm>
          <a:effectLst>
            <a:softEdge rad="112500"/>
          </a:effectLst>
        </p:spPr>
      </p:pic>
      <p:pic>
        <p:nvPicPr>
          <p:cNvPr id="32775" name="Picture 13" descr="i (2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86000"/>
            <a:ext cx="2514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7" name="Picture 15" descr="i (9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4600" y="4970585"/>
            <a:ext cx="3429000" cy="188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6" descr="120px-Kaiserpinguine_mit_Jungen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0"/>
            <a:ext cx="3200400" cy="180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9" name="Picture 18" descr="i (10)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038600"/>
            <a:ext cx="255713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9" descr="120px-Underwater_mcmurdo_sound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43600" y="5105400"/>
            <a:ext cx="3124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228600"/>
            <a:ext cx="8458200" cy="2971800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alt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43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Антаркти́да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- континент, расположенный на самом юге Земли, центр Антарктиды примерно совпадает с южным географическим полюсом. Антарктиду омывают воды Южного океана.</a:t>
            </a:r>
          </a:p>
          <a:p>
            <a:pPr marL="0" indent="43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Площадь континента составляет около 14 107 000 км² (из них шельфовые ледники - 930 000 км², острова - 75 500 км²).</a:t>
            </a:r>
          </a:p>
          <a:p>
            <a:pPr marL="0" indent="43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Антарктидой называют также часть света, состоящую из материка Антарктиды и прилегающих островов.</a:t>
            </a:r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3048000"/>
            <a:ext cx="4593703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5538" y="757238"/>
            <a:ext cx="3767137" cy="2209800"/>
          </a:xfrm>
        </p:spPr>
        <p:txBody>
          <a:bodyPr rtlCol="0">
            <a:no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Каждый из нас имеет свое представление об этом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материке: далекий край вечной зимы, скованный льдами загадочный материк…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550" y="3425825"/>
            <a:ext cx="4256088" cy="252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9638" y="3425825"/>
            <a:ext cx="4198937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747257"/>
            <a:ext cx="4238625" cy="252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sz="quarter" idx="13"/>
          </p:nvPr>
        </p:nvSpPr>
        <p:spPr>
          <a:xfrm>
            <a:off x="0" y="9525"/>
            <a:ext cx="5105400" cy="6848475"/>
          </a:xfrm>
        </p:spPr>
        <p:txBody>
          <a:bodyPr/>
          <a:lstStyle/>
          <a:p>
            <a:pPr marL="44450" indent="0" algn="just" eaLnBrk="1" hangingPunct="1">
              <a:buFont typeface="Georgia" pitchFamily="18" charset="0"/>
              <a:buNone/>
            </a:pPr>
            <a:r>
              <a:rPr lang="ru-RU" altLang="ru-RU" sz="2400" smtClean="0">
                <a:latin typeface="Garamond" pitchFamily="18" charset="0"/>
              </a:rPr>
              <a:t>Американский исследователь Антарктиды Ричард Бэрд (1947г) так писал о ней: «На краю нашей планеты лежит, как спящая принцесса, земля, закованная в голубое.  Зловеща и прекрасна, она лежит в своей морозной дремоте, в складках мантии снега, светящегося аметистами и изумрудами льдов. Она спит в ледяных переливах гало Луны  и Солнца, и ее горизонты окрашены розовыми, голубыми, золотыми и зелеными тонами пастели … Такова Антарктида – материк, по площади почти равный Южной Америке, внутренние области которого нам известны фактически меньше, чем освещенная сторона Луны».</a:t>
            </a:r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9987" y="0"/>
            <a:ext cx="3402013" cy="410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43700" y="3276600"/>
            <a:ext cx="2247900" cy="338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13"/>
          </p:nvPr>
        </p:nvSpPr>
        <p:spPr>
          <a:xfrm>
            <a:off x="88900" y="479425"/>
            <a:ext cx="8826500" cy="1882775"/>
          </a:xfrm>
        </p:spPr>
        <p:txBody>
          <a:bodyPr/>
          <a:lstStyle/>
          <a:p>
            <a:pPr marL="44450" indent="0" algn="just" eaLnBrk="1" hangingPunct="1">
              <a:buFont typeface="Georgia" pitchFamily="18" charset="0"/>
              <a:buNone/>
            </a:pPr>
            <a:r>
              <a:rPr lang="ru-RU" altLang="ru-RU" smtClean="0">
                <a:latin typeface="Garamond" pitchFamily="18" charset="0"/>
              </a:rPr>
              <a:t>Предположения о существовании Антарктиды высказывали еще древние ученые. Дж. Кук не однократно пересекал Южный полярный круг, но суровые условия Антарктики не дали ему пройти к материку. Вот , как он говорил: «</a:t>
            </a:r>
            <a:r>
              <a:rPr lang="ru-RU" altLang="ru-RU" i="1" smtClean="0">
                <a:latin typeface="Garamond" pitchFamily="18" charset="0"/>
              </a:rPr>
              <a:t>Земли, которые могут находиться на юге, никогда не будут исследованы… эта страна обречена природой на вечный холод</a:t>
            </a:r>
            <a:r>
              <a:rPr lang="ru-RU" altLang="ru-RU" smtClean="0">
                <a:latin typeface="Garamond" pitchFamily="18" charset="0"/>
              </a:rPr>
              <a:t>».</a:t>
            </a: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2575" y="2514600"/>
            <a:ext cx="3552825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048000"/>
            <a:ext cx="5000625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415925"/>
            <a:ext cx="4038600" cy="2784475"/>
          </a:xfrm>
        </p:spPr>
        <p:txBody>
          <a:bodyPr rtlCol="0">
            <a:noAutofit/>
          </a:bodyPr>
          <a:lstStyle/>
          <a:p>
            <a:pPr marL="45720" indent="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Антарктида была открыта 16 (28) января 1820 года русской экспедицией под руководством </a:t>
            </a:r>
            <a:r>
              <a:rPr lang="ru-RU" altLang="ru-RU" sz="2400" dirty="0" err="1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Фаддея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Беллинсгаузена и Михаила Лазарева, которые на шлюпах «Восток» и «Мирный» подошли к ней в точке  69°21′ ю. ш. 2°14′ з. д.</a:t>
            </a: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3413" y="152400"/>
            <a:ext cx="4548187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3276600"/>
            <a:ext cx="41783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228600"/>
            <a:ext cx="8610600" cy="645795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715000"/>
            <a:ext cx="6511925" cy="914400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Покорители Южного полюса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143000"/>
            <a:ext cx="4648200" cy="41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066800"/>
            <a:ext cx="3829050" cy="441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9200" y="609600"/>
            <a:ext cx="304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Руаль</a:t>
            </a:r>
            <a:r>
              <a:rPr lang="ru-RU" dirty="0"/>
              <a:t> Амундсен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590550"/>
            <a:ext cx="35242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Роберт Скотт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375</TotalTime>
  <Words>401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Tahoma</vt:lpstr>
      <vt:lpstr>Arial</vt:lpstr>
      <vt:lpstr>Trebuchet MS</vt:lpstr>
      <vt:lpstr>Georgia</vt:lpstr>
      <vt:lpstr>Calibri</vt:lpstr>
      <vt:lpstr>Garamond</vt:lpstr>
      <vt:lpstr>Times New Roman</vt:lpstr>
      <vt:lpstr>Воздушный поток</vt:lpstr>
      <vt:lpstr>Антарктида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Покорители Южного полюса</vt:lpstr>
      <vt:lpstr>Слайд 10</vt:lpstr>
      <vt:lpstr>Слайд 11</vt:lpstr>
      <vt:lpstr>Антарктида – континент науки и мира</vt:lpstr>
      <vt:lpstr>Слайд 13</vt:lpstr>
      <vt:lpstr>Полярная станция «Восток»</vt:lpstr>
      <vt:lpstr>Полярная станция «Мирный»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ХОРЬмэн</dc:creator>
  <cp:lastModifiedBy>re</cp:lastModifiedBy>
  <cp:revision>39</cp:revision>
  <cp:lastPrinted>1601-01-01T00:00:00Z</cp:lastPrinted>
  <dcterms:created xsi:type="dcterms:W3CDTF">2013-11-21T17:39:24Z</dcterms:created>
  <dcterms:modified xsi:type="dcterms:W3CDTF">2014-03-11T19:29:01Z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