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9" r:id="rId3"/>
    <p:sldId id="268" r:id="rId4"/>
    <p:sldId id="267" r:id="rId5"/>
    <p:sldId id="279" r:id="rId6"/>
    <p:sldId id="275" r:id="rId7"/>
    <p:sldId id="266" r:id="rId8"/>
    <p:sldId id="265" r:id="rId9"/>
    <p:sldId id="264" r:id="rId10"/>
    <p:sldId id="263" r:id="rId11"/>
    <p:sldId id="271" r:id="rId12"/>
    <p:sldId id="270" r:id="rId13"/>
    <p:sldId id="262" r:id="rId14"/>
    <p:sldId id="261" r:id="rId15"/>
    <p:sldId id="260" r:id="rId16"/>
    <p:sldId id="259" r:id="rId17"/>
    <p:sldId id="272" r:id="rId18"/>
    <p:sldId id="276" r:id="rId19"/>
    <p:sldId id="277" r:id="rId20"/>
    <p:sldId id="278" r:id="rId21"/>
    <p:sldId id="25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2" autoAdjust="0"/>
    <p:restoredTop sz="94654" autoAdjust="0"/>
  </p:normalViewPr>
  <p:slideViewPr>
    <p:cSldViewPr>
      <p:cViewPr varScale="1">
        <p:scale>
          <a:sx n="45" d="100"/>
          <a:sy n="45" d="100"/>
        </p:scale>
        <p:origin x="-10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E0A4A-E512-42F8-9328-90038AF8C31F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8CDFB-F2FD-4F50-A79A-07310DCCD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9DC01-A57C-4EC2-A765-B241DB55FF55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6D596-2DF7-4683-AD1D-23976A054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25191-32E4-416F-94D4-215B55A4FD2B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7E258-C01A-450D-8C7B-7109710F0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808BC-05A4-4A46-AE5D-81EC39436FB3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18B91-1FA4-4E4A-970A-65AC7A9FC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064B-9A43-499D-A196-2CEBBA732C89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361C2-FDAF-4DD5-AEB6-7881AFAE6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B121D-F8A2-46FF-8273-C30995E8C295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9161-7ACD-410C-BFFE-9D3B7D88D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F7771-2301-4F8B-AB27-555AF7E2B177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59B56-0163-48D0-B2C1-E6D28AEA0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21D69-9005-4B24-B4AC-99912200622C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9B6D9-FDB7-47AB-A581-54FFCAA4C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F7403-1197-48CF-B138-AC2A44DCB7D9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77ED8-16E3-4A06-959D-02CC44A46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4B44D-7646-4620-BA53-6D477AC89736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C3BD5-0021-48F8-A4FD-4480BB016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77157-5C82-427E-B714-26D13D0A4808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50E78-1040-499A-8688-87B3217F7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7D051B-204D-44A8-ABBA-4E3345CB797C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2C558B-7BA1-40AF-BC58-C6569997B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63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587\032.%20Medelsohn%20-%20A%20Song%20Without%20Words%20%23%2040%20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4429132"/>
            <a:ext cx="8229600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err="1" smtClean="0">
                <a:solidFill>
                  <a:srgbClr val="7030A0"/>
                </a:solidFill>
              </a:rPr>
              <a:t>Выполнено:Часовских</a:t>
            </a:r>
            <a:r>
              <a:rPr lang="ru-RU" sz="1800" dirty="0" smtClean="0">
                <a:solidFill>
                  <a:srgbClr val="7030A0"/>
                </a:solidFill>
              </a:rPr>
              <a:t> Ирина Павловна , учитель русского языка и литературы        </a:t>
            </a:r>
            <a:r>
              <a:rPr lang="ru-RU" sz="1800" dirty="0" err="1" smtClean="0">
                <a:solidFill>
                  <a:srgbClr val="7030A0"/>
                </a:solidFill>
              </a:rPr>
              <a:t>МБоУ</a:t>
            </a:r>
            <a:r>
              <a:rPr lang="ru-RU" sz="1800" dirty="0" smtClean="0">
                <a:solidFill>
                  <a:srgbClr val="7030A0"/>
                </a:solidFill>
              </a:rPr>
              <a:t> СОШ №3</a:t>
            </a:r>
            <a:br>
              <a:rPr lang="ru-RU" sz="1800" dirty="0" smtClean="0">
                <a:solidFill>
                  <a:srgbClr val="7030A0"/>
                </a:solidFill>
              </a:rPr>
            </a:br>
            <a:r>
              <a:rPr lang="ru-RU" sz="1800" dirty="0" smtClean="0">
                <a:solidFill>
                  <a:srgbClr val="7030A0"/>
                </a:solidFill>
              </a:rPr>
              <a:t> г. Петушки Владимирской области </a:t>
            </a: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75" y="1785938"/>
            <a:ext cx="6400800" cy="1752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8000" i="1" dirty="0" smtClean="0">
                <a:solidFill>
                  <a:srgbClr val="FF0000"/>
                </a:solidFill>
                <a:latin typeface="+mj-lt"/>
              </a:rPr>
              <a:t>Что такое русский язык</a:t>
            </a:r>
            <a:endParaRPr lang="ru-RU" sz="8000" i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032. Medelsohn - A Song Without Words # 40 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8" y="642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53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подобен растущему дереву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071813" y="214313"/>
            <a:ext cx="5614987" cy="5072062"/>
          </a:xfrm>
        </p:spPr>
        <p:txBody>
          <a:bodyPr/>
          <a:lstStyle/>
          <a:p>
            <a:pPr eaLnBrk="1" hangingPunct="1"/>
            <a:r>
              <a:rPr lang="ru-RU" smtClean="0"/>
              <a:t>Дерево, шелестящее тысячами ветвей, </a:t>
            </a:r>
          </a:p>
          <a:p>
            <a:pPr eaLnBrk="1" hangingPunct="1"/>
            <a:r>
              <a:rPr lang="ru-RU" smtClean="0"/>
              <a:t>Корни, уходящие в глубь полей, </a:t>
            </a:r>
          </a:p>
          <a:p>
            <a:pPr eaLnBrk="1" hangingPunct="1"/>
            <a:r>
              <a:rPr lang="ru-RU" smtClean="0"/>
              <a:t>Лист, звенящий и танцующий в тишине веков,</a:t>
            </a:r>
          </a:p>
          <a:p>
            <a:pPr eaLnBrk="1" hangingPunct="1"/>
            <a:r>
              <a:rPr lang="ru-RU" smtClean="0"/>
              <a:t>Цветок, благоухающий сотнями лепестков, </a:t>
            </a:r>
          </a:p>
          <a:p>
            <a:pPr eaLnBrk="1" hangingPunct="1"/>
            <a:r>
              <a:rPr lang="ru-RU" smtClean="0"/>
              <a:t>Чудо великое -русский язык !</a:t>
            </a:r>
          </a:p>
          <a:p>
            <a:pPr eaLnBrk="1" hangingPunct="1"/>
            <a:r>
              <a:rPr lang="ru-RU" i="1" smtClean="0"/>
              <a:t>                      Виктор Краско  </a:t>
            </a:r>
          </a:p>
        </p:txBody>
      </p:sp>
      <p:pic>
        <p:nvPicPr>
          <p:cNvPr id="5123" name="Picture 3" descr="C:\Documents and Settings\э\Рабочий стол\15 0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714375"/>
            <a:ext cx="250031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9015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863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 это святость, духовность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8" name="Picture 2" descr="C:\Documents and Settings\э\Рабочий стол\Новая папка (5)\pictureview7-pid-102f5-et-5705722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14313" y="0"/>
            <a:ext cx="4143375" cy="5426075"/>
          </a:xfrm>
        </p:spPr>
      </p:pic>
    </p:spTree>
    <p:custDataLst>
      <p:tags r:id="rId1"/>
    </p:custDataLst>
  </p:cSld>
  <p:clrMapOvr>
    <a:masterClrMapping/>
  </p:clrMapOvr>
  <p:transition advTm="12578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подобен битве за честь Родины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3" name="Picture 3" descr="C:\Documents and Settings\э\Рабочий стол\Новая папка (5)\jivopis_st590_kulik_bitv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7250" y="571500"/>
            <a:ext cx="7327900" cy="4495800"/>
          </a:xfrm>
        </p:spPr>
      </p:pic>
    </p:spTree>
    <p:custDataLst>
      <p:tags r:id="rId1"/>
    </p:custDataLst>
  </p:cSld>
  <p:clrMapOvr>
    <a:masterClrMapping/>
  </p:clrMapOvr>
  <p:transition advTm="10062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4292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 это Гагарин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146" name="Picture 2" descr="C:\Documents and Settings\э\Рабочий стол\Новая папка (5)\e7c54606cb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832100" y="642938"/>
            <a:ext cx="3060700" cy="4525962"/>
          </a:xfrm>
        </p:spPr>
      </p:pic>
    </p:spTree>
    <p:custDataLst>
      <p:tags r:id="rId1"/>
    </p:custDataLst>
  </p:cSld>
  <p:clrMapOvr>
    <a:masterClrMapping/>
  </p:clrMapOvr>
  <p:transition advTm="1232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2863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 это покорение космоса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3" descr="C:\Documents and Settings\э\Рабочий стол\15 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500188" y="642938"/>
            <a:ext cx="6040437" cy="4429125"/>
          </a:xfrm>
        </p:spPr>
      </p:pic>
    </p:spTree>
    <p:custDataLst>
      <p:tags r:id="rId1"/>
    </p:custDataLst>
  </p:cSld>
  <p:clrMapOvr>
    <a:masterClrMapping/>
  </p:clrMapOvr>
  <p:transition advTm="7343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 это семья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5" descr="C:\Documents and Settings\э\Рабочий стол\15 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214438" y="928688"/>
            <a:ext cx="2286000" cy="3571875"/>
          </a:xfrm>
        </p:spPr>
      </p:pic>
      <p:pic>
        <p:nvPicPr>
          <p:cNvPr id="9" name="Picture 6" descr="C:\Documents and Settings\э\Рабочий стол\15 00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8" y="1500188"/>
            <a:ext cx="3817937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3937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429264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Русский язык – это память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э\Рабочий стол\15 0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28625" y="1214438"/>
            <a:ext cx="2357438" cy="3740150"/>
          </a:xfrm>
        </p:spPr>
      </p:pic>
      <p:pic>
        <p:nvPicPr>
          <p:cNvPr id="5" name="Picture 3" descr="C:\Documents and Settings\э\Рабочий стол\15 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13" y="1214438"/>
            <a:ext cx="2519362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э\Рабочий стол\15 0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0" y="1214438"/>
            <a:ext cx="265906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007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863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Память о тех, кто отдал жизнь за Родину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Documents and Settings\э\Рабочий стол\Новая папка (5)\15 0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071688" y="214313"/>
            <a:ext cx="4757737" cy="5216525"/>
          </a:xfrm>
        </p:spPr>
      </p:pic>
    </p:spTree>
    <p:custDataLst>
      <p:tags r:id="rId1"/>
    </p:custDataLst>
  </p:cSld>
  <p:clrMapOvr>
    <a:masterClrMapping/>
  </p:clrMapOvr>
  <p:transition advTm="7297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Солнышко              Пирамида                Торт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2">
                  <a:lumMod val="75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Сказочный городок                      Книжная полка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70C0"/>
                </a:solidFill>
              </a:rPr>
              <a:t>          </a:t>
            </a:r>
            <a:r>
              <a:rPr lang="ru-RU" sz="32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Ассоциативное восприятие разделов языкознания в русском языке</a:t>
            </a:r>
            <a:endParaRPr lang="ru-RU" sz="32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6" name="Рисунок 7" descr="Изображение00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75" y="2143125"/>
            <a:ext cx="17240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63" y="2071688"/>
            <a:ext cx="14668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688" y="2143125"/>
            <a:ext cx="1371600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00125" y="4786313"/>
            <a:ext cx="2538413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57813" y="4786313"/>
            <a:ext cx="29718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48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9475"/>
            <a:ext cx="8229600" cy="4708525"/>
          </a:xfrm>
        </p:spPr>
        <p:txBody>
          <a:bodyPr>
            <a:normAutofit fontScale="92500" lnSpcReduction="1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Библия                       Радуга                   Старичок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20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Символ старославянизмов           Символ  исконно            Символ устаревшей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русской лексики                       </a:t>
            </a: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</a:rPr>
              <a:t>лексики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                                              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Ассоциативное восприятие</a:t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русской лексики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8" y="2571750"/>
            <a:ext cx="24066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88" y="2571750"/>
            <a:ext cx="2452687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1" descr="Изображение00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50" y="2571750"/>
            <a:ext cx="2171700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74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50070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Язык – всем знаниям и всей природе ключ</a:t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                                   </a:t>
            </a:r>
            <a:r>
              <a:rPr lang="ru-RU" sz="27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Г. Р. Державин</a:t>
            </a:r>
            <a:endParaRPr lang="ru-RU" sz="27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Documents and Settings\э\Рабочий стол\Новая папка (5)\5623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928938" y="428625"/>
            <a:ext cx="3216275" cy="4411663"/>
          </a:xfrm>
        </p:spPr>
      </p:pic>
    </p:spTree>
    <p:custDataLst>
      <p:tags r:id="rId1"/>
    </p:custDataLst>
  </p:cSld>
  <p:clrMapOvr>
    <a:masterClrMapping/>
  </p:clrMapOvr>
  <p:transition advTm="647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88"/>
            <a:ext cx="8229600" cy="4708525"/>
          </a:xfrm>
        </p:spPr>
        <p:txBody>
          <a:bodyPr>
            <a:normAutofit fontScale="925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dirty="0" smtClean="0"/>
              <a:t>       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Петушок                      Павлин                      Ноутбук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Символ диалектизмов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Символ заимствованной                    Символ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                                 лексики                              неологизмов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Ассоциативное восприятие</a:t>
            </a:r>
            <a:b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  </a:t>
            </a: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русской лексики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25" y="1928813"/>
            <a:ext cx="24765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1" descr="Изображение00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2000250"/>
            <a:ext cx="25447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Documents and Settings\э\Рабочий стол\105357b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29313" y="2571750"/>
            <a:ext cx="3214687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21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0070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подобен вечности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194" name="Picture 2" descr="C:\Documents and Settings\э\Рабочий стол\Новая папка (5)\0_4072_21f60da9_L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357313" y="857250"/>
            <a:ext cx="6294437" cy="4708525"/>
          </a:xfrm>
        </p:spPr>
      </p:pic>
    </p:spTree>
    <p:custDataLst>
      <p:tags r:id="rId1"/>
    </p:custDataLst>
  </p:cSld>
  <p:clrMapOvr>
    <a:masterClrMapping/>
  </p:clrMapOvr>
  <p:transition advTm="6203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 медаль, которую отчеканила история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 descr="C:\Documents and Settings\э\Рабочий стол\Новая папка (5)\33995648_medal_ukrainskaya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571875" y="285750"/>
            <a:ext cx="2466975" cy="4568825"/>
          </a:xfrm>
        </p:spPr>
      </p:pic>
    </p:spTree>
    <p:custDataLst>
      <p:tags r:id="rId1"/>
    </p:custDataLst>
  </p:cSld>
  <p:clrMapOvr>
    <a:masterClrMapping/>
  </p:clrMapOvr>
  <p:transition spd="med" advTm="723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Необыкновенный язык наш есть тайна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                                               </a:t>
            </a:r>
            <a:r>
              <a:rPr lang="ru-RU" sz="27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Н.В. Гоголь</a:t>
            </a:r>
            <a:endParaRPr lang="ru-RU" sz="27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28625" y="500063"/>
            <a:ext cx="8229600" cy="47085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026" name="Picture 2" descr="F:\Новая папка (5)\16499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571500"/>
            <a:ext cx="36449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6984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143512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Радуга, источающая счастье на года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</a:t>
            </a:r>
            <a:endParaRPr lang="ru-RU" sz="2700" dirty="0"/>
          </a:p>
        </p:txBody>
      </p:sp>
      <p:pic>
        <p:nvPicPr>
          <p:cNvPr id="5" name="Picture 3" descr="C:\Documents and Settings\э\Рабочий стол\conv_34761_IMG_9106_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143250" y="285750"/>
            <a:ext cx="3143250" cy="4719638"/>
          </a:xfrm>
        </p:spPr>
      </p:pic>
    </p:spTree>
    <p:custDataLst>
      <p:tags r:id="rId1"/>
    </p:custDataLst>
  </p:cSld>
  <p:clrMapOvr>
    <a:masterClrMapping/>
  </p:clrMapOvr>
  <p:transition advTm="7641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0"/>
            <a:ext cx="8229600" cy="1143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</a:t>
            </a:r>
            <a:endParaRPr lang="ru-RU" smtClean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Дорога, ведущая человечество из прошлого в настоящее и будущее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1" name="Picture 3" descr="J:\Новая папка (5)\картинки\фот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28875" y="1000125"/>
            <a:ext cx="4343400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Язык российский – обширность мест, где он господствует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362" name="Picture 2" descr="C:\Documents and Settings\э\Рабочий стол\nkfcwc_con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428750" y="357188"/>
            <a:ext cx="6072188" cy="4572000"/>
          </a:xfrm>
        </p:spPr>
      </p:pic>
    </p:spTree>
    <p:custDataLst>
      <p:tags r:id="rId1"/>
    </p:custDataLst>
  </p:cSld>
  <p:clrMapOvr>
    <a:masterClrMapping/>
  </p:clrMapOvr>
  <p:transition advTm="8328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7214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Русский язык –это бой за честь Родины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 descr="C:\Documents and Settings\э\Рабочий стол\Новая папка (5)\15 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71500" y="285750"/>
            <a:ext cx="7680325" cy="4643438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071813" y="4857750"/>
            <a:ext cx="5429250" cy="428625"/>
          </a:xfrm>
        </p:spPr>
        <p:txBody>
          <a:bodyPr>
            <a:normAutofit fontScale="55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dirty="0" smtClean="0"/>
              <a:t>          А. </a:t>
            </a:r>
            <a:r>
              <a:rPr lang="ru-RU" dirty="0" err="1" smtClean="0"/>
              <a:t>Горпенко</a:t>
            </a:r>
            <a:r>
              <a:rPr lang="ru-RU" dirty="0" smtClean="0"/>
              <a:t> Род. 1916 Бой под станцией Крюково 1943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8985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Слово русское – слово свободы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28625" y="214313"/>
            <a:ext cx="8229600" cy="4708525"/>
          </a:xfrm>
        </p:spPr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pic>
        <p:nvPicPr>
          <p:cNvPr id="6146" name="Picture 2" descr="C:\Documents and Settings\э\Рабочий стол\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285750"/>
            <a:ext cx="37846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9969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1|2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0.9|0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3|2.2|1.1|1|0.7|0.9|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5|0.8|0.7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0.9|0.7|0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229</Words>
  <Application>Microsoft Office PowerPoint</Application>
  <PresentationFormat>Экран (4:3)</PresentationFormat>
  <Paragraphs>59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Выполнено:Часовских Ирина Павловна , учитель русского языка и литературы        МБоУ СОШ №3  г. Петушки Владимирской области </vt:lpstr>
      <vt:lpstr>Язык – всем знаниям и всей природе ключ                                              Г. Р. Державин</vt:lpstr>
      <vt:lpstr>Русский язык – медаль, которую отчеканила история</vt:lpstr>
      <vt:lpstr>Необыкновенный язык наш есть тайна                                                 Н.В. Гоголь</vt:lpstr>
      <vt:lpstr>Радуга, источающая счастье на года                                                 </vt:lpstr>
      <vt:lpstr>Дорога, ведущая человечество из прошлого в настоящее и будущее</vt:lpstr>
      <vt:lpstr>Язык российский – обширность мест, где он господствует</vt:lpstr>
      <vt:lpstr>Русский язык –это бой за честь Родины</vt:lpstr>
      <vt:lpstr>Слово русское – слово свободы</vt:lpstr>
      <vt:lpstr>Русский язык подобен растущему дереву</vt:lpstr>
      <vt:lpstr>Русский язык – это святость, духовность</vt:lpstr>
      <vt:lpstr>Русский язык подобен битве за честь Родины</vt:lpstr>
      <vt:lpstr>Русский язык – это Гагарин</vt:lpstr>
      <vt:lpstr>Русский язык – это покорение космоса</vt:lpstr>
      <vt:lpstr>Русский язык – это семья</vt:lpstr>
      <vt:lpstr>Русский язык – это память</vt:lpstr>
      <vt:lpstr>Память о тех, кто отдал жизнь за Родину</vt:lpstr>
      <vt:lpstr>          Ассоциативное восприятие разделов языкознания в русском языке</vt:lpstr>
      <vt:lpstr>  Ассоциативное восприятие   русской лексики</vt:lpstr>
      <vt:lpstr>  Ассоциативное восприятие   русской лексики</vt:lpstr>
      <vt:lpstr>Русский язык подобен вечности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re</cp:lastModifiedBy>
  <cp:revision>45</cp:revision>
  <dcterms:created xsi:type="dcterms:W3CDTF">2008-12-30T20:38:19Z</dcterms:created>
  <dcterms:modified xsi:type="dcterms:W3CDTF">2014-03-11T18:55:49Z</dcterms:modified>
</cp:coreProperties>
</file>