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8" r:id="rId3"/>
    <p:sldId id="262" r:id="rId4"/>
    <p:sldId id="272" r:id="rId5"/>
    <p:sldId id="271" r:id="rId6"/>
    <p:sldId id="273" r:id="rId7"/>
    <p:sldId id="282" r:id="rId8"/>
    <p:sldId id="283" r:id="rId9"/>
    <p:sldId id="284" r:id="rId10"/>
    <p:sldId id="285" r:id="rId11"/>
    <p:sldId id="259" r:id="rId12"/>
    <p:sldId id="286" r:id="rId13"/>
    <p:sldId id="258" r:id="rId14"/>
    <p:sldId id="280" r:id="rId15"/>
    <p:sldId id="257" r:id="rId16"/>
    <p:sldId id="264" r:id="rId17"/>
    <p:sldId id="274" r:id="rId18"/>
    <p:sldId id="275" r:id="rId19"/>
    <p:sldId id="260" r:id="rId20"/>
    <p:sldId id="265" r:id="rId21"/>
    <p:sldId id="266" r:id="rId22"/>
    <p:sldId id="269" r:id="rId23"/>
    <p:sldId id="268" r:id="rId24"/>
    <p:sldId id="26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6699"/>
    <a:srgbClr val="3333FF"/>
    <a:srgbClr val="66CCFF"/>
    <a:srgbClr val="000066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40F59-FA95-4C1E-A410-908B7EAB7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C9461-1592-45A5-AF08-2B1FE4AEF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04997-14DC-49B7-AA94-CDA8081CA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CEC0D-3AC8-4AEF-87AC-D1927BD5E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Заголовок, клип мультимеди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27D1A-620B-4DAC-879A-911D1D1B5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1A7C7-3171-4C3B-A15B-24252F7E7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E3BE5-F630-4E74-9CCB-257A34F1A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35CB6-2AAE-4847-990F-F9AA870B9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2A72B-158F-458F-96E0-B64883C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6BC38-295E-439F-800C-724408881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2F124-97C7-4261-8CDA-7937E5194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A5899-E6F6-4A74-869D-F5682FD3C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19875-9AE0-4337-845C-11353628A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37A6-0D9D-4789-8A76-E30162203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B6CA6-AB08-4AED-AEB8-11E85B53C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1FD4D757-8FDE-41A8-956B-F9F4EB0BC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&#1040;&#1083;&#1077;&#1082;&#1089;\&#1056;&#1072;&#1073;&#1086;&#1095;&#1080;&#1081;%20&#1089;&#1090;&#1086;&#1083;\&#1043;&#1078;&#1077;&#1083;&#1100;\&#1055;&#1088;&#1086;&#1080;&#1079;&#1074;&#1086;&#1076;&#1089;&#1090;&#1074;&#1086;%20&#1043;&#1078;&#1077;&#1083;&#1080;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7772400" cy="1287462"/>
          </a:xfrm>
        </p:spPr>
        <p:txBody>
          <a:bodyPr/>
          <a:lstStyle/>
          <a:p>
            <a:r>
              <a:rPr lang="ru-RU" b="1" smtClean="0">
                <a:solidFill>
                  <a:srgbClr val="0066FF"/>
                </a:solidFill>
              </a:rPr>
              <a:t>ГОЛУБАЯ ГЖЕЛЬ</a:t>
            </a:r>
          </a:p>
        </p:txBody>
      </p:sp>
      <p:sp>
        <p:nvSpPr>
          <p:cNvPr id="2051" name="Объект 3"/>
          <p:cNvSpPr>
            <a:spLocks noGrp="1"/>
          </p:cNvSpPr>
          <p:nvPr>
            <p:ph sz="half" idx="2"/>
          </p:nvPr>
        </p:nvSpPr>
        <p:spPr>
          <a:xfrm>
            <a:off x="692150" y="5949950"/>
            <a:ext cx="8201025" cy="609600"/>
          </a:xfrm>
        </p:spPr>
        <p:txBody>
          <a:bodyPr/>
          <a:lstStyle/>
          <a:p>
            <a:r>
              <a:rPr lang="ru-RU" sz="1400" smtClean="0">
                <a:solidFill>
                  <a:srgbClr val="7030A0"/>
                </a:solidFill>
              </a:rPr>
              <a:t>Презентация учителя изобразительного искусства Парусовой Татьяны Александровны</a:t>
            </a:r>
          </a:p>
        </p:txBody>
      </p:sp>
      <p:pic>
        <p:nvPicPr>
          <p:cNvPr id="2052" name="Picture 5" descr="гж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73225" y="1470025"/>
            <a:ext cx="5543550" cy="4067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FF"/>
                </a:solidFill>
              </a:rPr>
              <a:t>Фарфо́р</a:t>
            </a:r>
            <a:r>
              <a:rPr lang="ru-RU" sz="4000" smtClean="0">
                <a:solidFill>
                  <a:srgbClr val="0066FF"/>
                </a:solidFill>
              </a:rPr>
              <a:t>  — вид </a:t>
            </a:r>
            <a:r>
              <a:rPr lang="ru-RU" sz="4000" smtClean="0">
                <a:solidFill>
                  <a:srgbClr val="000066"/>
                </a:solidFill>
              </a:rPr>
              <a:t> </a:t>
            </a:r>
            <a:r>
              <a:rPr lang="ru-RU" sz="4000" smtClean="0">
                <a:solidFill>
                  <a:srgbClr val="0066FF"/>
                </a:solidFill>
              </a:rPr>
              <a:t>керамики, непроницаемый для воды и газа.</a:t>
            </a:r>
            <a:endParaRPr lang="ru-RU" sz="4000" smtClean="0"/>
          </a:p>
        </p:txBody>
      </p:sp>
      <p:pic>
        <p:nvPicPr>
          <p:cNvPr id="11267" name="Picture 5" descr="%D0%A3%D0%B7%D0%B1%D0%B5%D0%BA%D1%81%D0%BA%D0%B8%D0%B9_%D1%84%D0%B0%D1%80%D1%84%D0%BE%D1%80_%D1%81%D0%B5%D1%80%D0%B2%D0%B8%D1%81-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989138"/>
            <a:ext cx="5541963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563687"/>
          </a:xfrm>
          <a:effectLst>
            <a:outerShdw dist="91581" dir="19578596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FF"/>
                </a:solidFill>
                <a:latin typeface="Monotype Corsiva" pitchFamily="66" charset="0"/>
              </a:rPr>
              <a:t>Историко-культурные традиции промысла</a:t>
            </a:r>
          </a:p>
        </p:txBody>
      </p:sp>
      <p:pic>
        <p:nvPicPr>
          <p:cNvPr id="12291" name="Picture 16" descr="al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844675"/>
            <a:ext cx="4143375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8" descr="al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773238"/>
            <a:ext cx="330676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Производство Гжели.avi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200" fill="hold"/>
                                        <p:tgtEl>
                                          <p:spTgt spid="54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4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гж44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692150"/>
            <a:ext cx="6913563" cy="5876925"/>
          </a:xfrm>
          <a:noFill/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403350" y="765175"/>
            <a:ext cx="698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0">
                <a:solidFill>
                  <a:schemeClr val="bg1"/>
                </a:solidFill>
              </a:rPr>
              <a:t>Современные изделия художников Гжели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5" descr="al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04813"/>
            <a:ext cx="80010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0066FF"/>
                </a:solidFill>
              </a:rPr>
              <a:t>Современная</a:t>
            </a:r>
            <a:br>
              <a:rPr lang="ru-RU" sz="4000" smtClean="0">
                <a:solidFill>
                  <a:srgbClr val="0066FF"/>
                </a:solidFill>
              </a:rPr>
            </a:br>
            <a:r>
              <a:rPr lang="ru-RU" sz="4000" smtClean="0">
                <a:solidFill>
                  <a:srgbClr val="0066FF"/>
                </a:solidFill>
              </a:rPr>
              <a:t>Гжель</a:t>
            </a:r>
          </a:p>
        </p:txBody>
      </p:sp>
      <p:pic>
        <p:nvPicPr>
          <p:cNvPr id="16387" name="Picture 21" descr="гж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63713" y="3860800"/>
            <a:ext cx="2227262" cy="2736850"/>
          </a:xfrm>
          <a:noFill/>
        </p:spPr>
      </p:pic>
      <p:pic>
        <p:nvPicPr>
          <p:cNvPr id="16388" name="Picture 22" descr="гж2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3789363"/>
            <a:ext cx="2389187" cy="2808287"/>
          </a:xfrm>
          <a:noFill/>
        </p:spPr>
      </p:pic>
      <p:pic>
        <p:nvPicPr>
          <p:cNvPr id="16389" name="Picture 23" descr="гж3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95288" y="620713"/>
            <a:ext cx="2249487" cy="3022600"/>
          </a:xfrm>
          <a:noFill/>
        </p:spPr>
      </p:pic>
      <p:pic>
        <p:nvPicPr>
          <p:cNvPr id="16390" name="Picture 25" descr="File01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1863" y="620713"/>
            <a:ext cx="25511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4238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sz="4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Л. Азарова. Квасник. Гжель. 1970 г.</a:t>
            </a:r>
          </a:p>
        </p:txBody>
      </p:sp>
      <p:pic>
        <p:nvPicPr>
          <p:cNvPr id="17411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68538" y="981075"/>
            <a:ext cx="4895850" cy="57610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</a:rPr>
              <a:t>ЗИМА</a:t>
            </a:r>
          </a:p>
        </p:txBody>
      </p:sp>
      <p:pic>
        <p:nvPicPr>
          <p:cNvPr id="18435" name="Picture 5" descr="природа зимой красивые фот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284538"/>
            <a:ext cx="3671887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zima%5F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35110">
            <a:off x="468313" y="620713"/>
            <a:ext cx="3097212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zima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592668">
            <a:off x="5508625" y="333375"/>
            <a:ext cx="3240088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img-cad0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3154363"/>
            <a:ext cx="381635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609600"/>
            <a:ext cx="5399087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</a:rPr>
              <a:t>Пейзажи</a:t>
            </a:r>
            <a:r>
              <a:rPr lang="ru-RU" smtClean="0"/>
              <a:t> </a:t>
            </a:r>
          </a:p>
        </p:txBody>
      </p:sp>
      <p:pic>
        <p:nvPicPr>
          <p:cNvPr id="19459" name="Picture 3" descr="G:\гжель\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4454525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" descr="G:\гжель\18.jpg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427538" y="1844675"/>
            <a:ext cx="4451350" cy="4437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66FF"/>
                </a:solidFill>
                <a:latin typeface="Monotype Corsiva" pitchFamily="66" charset="0"/>
              </a:rPr>
              <a:t>Элементы гжельской росписи</a:t>
            </a:r>
          </a:p>
        </p:txBody>
      </p:sp>
      <p:pic>
        <p:nvPicPr>
          <p:cNvPr id="20483" name="Picture 6" descr="File0136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150" y="2276475"/>
            <a:ext cx="5616575" cy="4125913"/>
          </a:xfrm>
          <a:noFill/>
        </p:spPr>
      </p:pic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7524750" y="4797425"/>
            <a:ext cx="1476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666699"/>
                </a:solidFill>
                <a:latin typeface="Georgia" pitchFamily="18" charset="0"/>
              </a:rPr>
              <a:t>линия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684213" y="4724400"/>
            <a:ext cx="1439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666699"/>
                </a:solidFill>
                <a:latin typeface="Georgia" pitchFamily="18" charset="0"/>
              </a:rPr>
              <a:t>роза</a:t>
            </a: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3779838" y="1557338"/>
            <a:ext cx="215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666699"/>
                </a:solidFill>
                <a:latin typeface="Georgia" pitchFamily="18" charset="0"/>
              </a:rPr>
              <a:t>мазок</a:t>
            </a:r>
          </a:p>
        </p:txBody>
      </p:sp>
      <p:sp>
        <p:nvSpPr>
          <p:cNvPr id="20487" name="Line 11"/>
          <p:cNvSpPr>
            <a:spLocks noChangeShapeType="1"/>
          </p:cNvSpPr>
          <p:nvPr/>
        </p:nvSpPr>
        <p:spPr bwMode="auto">
          <a:xfrm flipV="1">
            <a:off x="1547813" y="4076700"/>
            <a:ext cx="1800225" cy="792163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>
            <a:off x="5148263" y="1844675"/>
            <a:ext cx="1079500" cy="5048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 flipH="1">
            <a:off x="3348038" y="1844675"/>
            <a:ext cx="431800" cy="5048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0" name="Line 14"/>
          <p:cNvSpPr>
            <a:spLocks noChangeShapeType="1"/>
          </p:cNvSpPr>
          <p:nvPr/>
        </p:nvSpPr>
        <p:spPr bwMode="auto">
          <a:xfrm flipH="1" flipV="1">
            <a:off x="7164388" y="4652963"/>
            <a:ext cx="1079500" cy="2889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 flipH="1">
            <a:off x="7380288" y="5300663"/>
            <a:ext cx="647700" cy="792162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971550" y="2420938"/>
            <a:ext cx="72009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71775" y="2228850"/>
            <a:ext cx="0" cy="86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63938" y="2205038"/>
            <a:ext cx="0" cy="86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Box 9"/>
          <p:cNvSpPr txBox="1">
            <a:spLocks noChangeArrowheads="1"/>
          </p:cNvSpPr>
          <p:nvPr/>
        </p:nvSpPr>
        <p:spPr bwMode="auto">
          <a:xfrm>
            <a:off x="2038350" y="1844675"/>
            <a:ext cx="1366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  Гжель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698625" y="2892425"/>
            <a:ext cx="158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         </a:t>
            </a:r>
            <a:r>
              <a:rPr lang="en-US" sz="2000"/>
              <a:t>XIV </a:t>
            </a:r>
            <a:r>
              <a:rPr lang="ru-RU" sz="2000"/>
              <a:t>век</a:t>
            </a:r>
          </a:p>
        </p:txBody>
      </p:sp>
      <p:sp>
        <p:nvSpPr>
          <p:cNvPr id="3079" name="TextBox 12"/>
          <p:cNvSpPr txBox="1">
            <a:spLocks noChangeArrowheads="1"/>
          </p:cNvSpPr>
          <p:nvPr/>
        </p:nvSpPr>
        <p:spPr bwMode="auto">
          <a:xfrm>
            <a:off x="2771775" y="1484313"/>
            <a:ext cx="18002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Дымковская игрушка </a:t>
            </a:r>
          </a:p>
          <a:p>
            <a:endParaRPr lang="ru-RU" sz="2000"/>
          </a:p>
        </p:txBody>
      </p:sp>
      <p:sp>
        <p:nvSpPr>
          <p:cNvPr id="3080" name="TextBox 13"/>
          <p:cNvSpPr txBox="1">
            <a:spLocks noChangeArrowheads="1"/>
          </p:cNvSpPr>
          <p:nvPr/>
        </p:nvSpPr>
        <p:spPr bwMode="auto">
          <a:xfrm>
            <a:off x="2879725" y="2981325"/>
            <a:ext cx="1584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</a:t>
            </a:r>
            <a:r>
              <a:rPr lang="en-US" sz="2000"/>
              <a:t>XVII</a:t>
            </a:r>
            <a:r>
              <a:rPr lang="ru-RU" sz="2000"/>
              <a:t> век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650" y="476250"/>
            <a:ext cx="81375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Времена возникновения народных промыслов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164388" y="2228850"/>
            <a:ext cx="0" cy="86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87450" y="2205038"/>
            <a:ext cx="0" cy="86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extBox 11"/>
          <p:cNvSpPr txBox="1">
            <a:spLocks noChangeArrowheads="1"/>
          </p:cNvSpPr>
          <p:nvPr/>
        </p:nvSpPr>
        <p:spPr bwMode="auto">
          <a:xfrm>
            <a:off x="455613" y="3092450"/>
            <a:ext cx="158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         0 век</a:t>
            </a:r>
          </a:p>
        </p:txBody>
      </p:sp>
      <p:sp>
        <p:nvSpPr>
          <p:cNvPr id="3085" name="TextBox 13"/>
          <p:cNvSpPr txBox="1">
            <a:spLocks noChangeArrowheads="1"/>
          </p:cNvSpPr>
          <p:nvPr/>
        </p:nvSpPr>
        <p:spPr bwMode="auto">
          <a:xfrm>
            <a:off x="6372225" y="2870200"/>
            <a:ext cx="1584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</a:t>
            </a:r>
            <a:r>
              <a:rPr lang="en-US" sz="2000"/>
              <a:t>X</a:t>
            </a:r>
            <a:r>
              <a:rPr lang="ru-RU" sz="2000"/>
              <a:t> </a:t>
            </a:r>
            <a:r>
              <a:rPr lang="en-US" sz="2000"/>
              <a:t>XI</a:t>
            </a:r>
            <a:r>
              <a:rPr lang="ru-RU" sz="2000"/>
              <a:t>век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3667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</a:t>
            </a:r>
            <a:r>
              <a:rPr lang="ru-RU" sz="4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Элементы росписи.</a:t>
            </a:r>
          </a:p>
        </p:txBody>
      </p:sp>
      <p:pic>
        <p:nvPicPr>
          <p:cNvPr id="21507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1196975"/>
            <a:ext cx="3643313" cy="5327650"/>
          </a:xfrm>
        </p:spPr>
      </p:pic>
      <p:pic>
        <p:nvPicPr>
          <p:cNvPr id="21508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83200" y="1196975"/>
            <a:ext cx="3536950" cy="53276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476250"/>
            <a:ext cx="4321175" cy="6048375"/>
          </a:xfrm>
        </p:spPr>
      </p:pic>
      <p:pic>
        <p:nvPicPr>
          <p:cNvPr id="22531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2363" y="476250"/>
            <a:ext cx="4032250" cy="60483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4238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</a:t>
            </a:r>
            <a:r>
              <a:rPr lang="ru-RU" sz="4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Элементы росписи.</a:t>
            </a:r>
          </a:p>
        </p:txBody>
      </p:sp>
      <p:pic>
        <p:nvPicPr>
          <p:cNvPr id="2355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125538"/>
            <a:ext cx="3549650" cy="5399087"/>
          </a:xfrm>
        </p:spPr>
      </p:pic>
      <p:pic>
        <p:nvPicPr>
          <p:cNvPr id="23556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3800" y="1125538"/>
            <a:ext cx="3671888" cy="53990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76825" y="549275"/>
            <a:ext cx="3743325" cy="5546725"/>
          </a:xfrm>
        </p:spPr>
      </p:pic>
      <p:pic>
        <p:nvPicPr>
          <p:cNvPr id="24579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1188" y="549275"/>
            <a:ext cx="3949700" cy="55467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4238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</a:t>
            </a:r>
            <a:r>
              <a:rPr lang="ru-RU" sz="4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Используемые материалы.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118475" cy="482758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Горяева Н. А., Островская О. В. Декоративно – прикладное искусство в жизни человека. М.: Просвещение. 2011г.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Светлана Вохринцева. Учимся рисовать Гжель. Демонстрационный материал для проведения занятий по изобразительному искусству. Екатеринбург. Страна фантазий. 2005 г.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Дорофеева А.  Наглядно – дидактическое пособие. Мир в картинках. Гжель. М.: Мозаика – Синтез. 2003 г.</a:t>
            </a:r>
            <a:endParaRPr lang="en-US" sz="2800" b="1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4 .    Ресурсы   Интернета </a:t>
            </a:r>
            <a:r>
              <a:rPr lang="ru-RU" sz="2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http://www.galileo-tv.ru/node/2590</a:t>
            </a:r>
            <a:endParaRPr lang="ru-RU" sz="2800" b="1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ru-RU" sz="160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29600" cy="52895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Карта «Народных промыслов России»</a:t>
            </a:r>
          </a:p>
        </p:txBody>
      </p:sp>
      <p:pic>
        <p:nvPicPr>
          <p:cNvPr id="4100" name="Picture 4" descr="img0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341438"/>
            <a:ext cx="3857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img08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1341438"/>
            <a:ext cx="40290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620713"/>
            <a:ext cx="76327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Майолика</a:t>
            </a:r>
          </a:p>
        </p:txBody>
      </p:sp>
      <p:pic>
        <p:nvPicPr>
          <p:cNvPr id="6147" name="Picture 5" descr="&amp;Kcy;&amp;ucy;&amp;vcy;&amp;shcy;&amp;icy;&amp;ncy;. &amp;Mcy;&amp;acy;&amp;jcy;&amp;ocy;&amp;lcy;&amp;icy;&amp;kcy;&amp;acy;. &amp;Scy;&amp;iecy;&amp;rcy;&amp;iecy;&amp;dcy;&amp;icy;&amp;ncy;&amp;acy; XVIII-&amp;gcy;&amp;ocy; &amp;vcy;&amp;iecy;&amp;k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557338"/>
            <a:ext cx="2906713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&amp;Kcy;&amp;vcy;&amp;acy;&amp;scy;&amp;ncy;&amp;icy;&amp;kcy; &amp;Mcy;&amp;acy;&amp;jcy;&amp;ocy;&amp;lcy;&amp;icy;&amp;kcy;&amp;acy;. &amp;Kcy;&amp;ocy;&amp;ncy;&amp;iecy;&amp;tscy; XVIII-&amp;gcy;&amp;ocy; &amp;vcy;&amp;iecy;&amp;k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1484313"/>
            <a:ext cx="31083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</a:rPr>
              <a:t>Майолика</a:t>
            </a:r>
          </a:p>
        </p:txBody>
      </p:sp>
      <p:pic>
        <p:nvPicPr>
          <p:cNvPr id="7171" name="Picture 4" descr="&amp;Bcy;&amp;lcy;&amp;yucy;&amp;dcy;&amp;ocy;.&amp;Mcy;&amp;acy;&amp;jcy;&amp;ocy;&amp;lcy;&amp;icy;&amp;kcy;&amp;acy;. &amp;Ncy;&amp;acy;&amp;chcy;&amp;acy;&amp;lcy;&amp;ocy; XVIII-&amp;gcy;&amp;ocy; &amp;vcy;&amp;iecy;&amp;kcy;&amp;acy;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24075" y="1412875"/>
            <a:ext cx="4824413" cy="4824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400" smtClean="0">
                <a:solidFill>
                  <a:srgbClr val="0066FF"/>
                </a:solidFill>
              </a:rPr>
              <a:t>Иван Калита         Иван Грозный          Ломоносов Михаил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2400" b="1" smtClean="0">
                <a:solidFill>
                  <a:srgbClr val="0066FF"/>
                </a:solidFill>
              </a:rPr>
              <a:t>1328   </a:t>
            </a:r>
            <a:r>
              <a:rPr lang="ru-RU" sz="1600" smtClean="0"/>
              <a:t>                              </a:t>
            </a:r>
            <a:r>
              <a:rPr lang="ru-RU" sz="2400" smtClean="0">
                <a:solidFill>
                  <a:srgbClr val="0066FF"/>
                </a:solidFill>
              </a:rPr>
              <a:t>1572    </a:t>
            </a:r>
            <a:r>
              <a:rPr lang="ru-RU" sz="1600" smtClean="0"/>
              <a:t>                                                      </a:t>
            </a:r>
            <a:r>
              <a:rPr lang="ru-RU" sz="2400" smtClean="0">
                <a:solidFill>
                  <a:srgbClr val="0066FF"/>
                </a:solidFill>
              </a:rPr>
              <a:t>1780</a:t>
            </a:r>
            <a:endParaRPr lang="ru-RU" sz="1600" smtClean="0"/>
          </a:p>
        </p:txBody>
      </p:sp>
      <p:pic>
        <p:nvPicPr>
          <p:cNvPr id="8195" name="Picture 5" descr="image1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557338"/>
            <a:ext cx="30892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 descr="ivan4%5Fgi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1628775"/>
            <a:ext cx="26558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2" descr="lomonosov-rz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1484313"/>
            <a:ext cx="291782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</a:rPr>
              <a:t>ФАЯНС</a:t>
            </a:r>
          </a:p>
        </p:txBody>
      </p:sp>
      <p:pic>
        <p:nvPicPr>
          <p:cNvPr id="9219" name="Picture 5" descr="Фаянс, фото jelen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484313"/>
            <a:ext cx="75596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000" b="1" smtClean="0">
                <a:solidFill>
                  <a:srgbClr val="0066FF"/>
                </a:solidFill>
              </a:rPr>
              <a:t>Полуфаянсами назывались в семнадцатом веке фаянсы, которые были покрыты прозрачной свинцовой глазурью.</a:t>
            </a:r>
            <a:r>
              <a:rPr lang="ru-RU" sz="4000" smtClean="0"/>
              <a:t> </a:t>
            </a:r>
          </a:p>
        </p:txBody>
      </p:sp>
      <p:pic>
        <p:nvPicPr>
          <p:cNvPr id="10243" name="Picture 5" descr="ГЖЕЛЬ!!!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700213"/>
            <a:ext cx="363855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Полуфаян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628775"/>
            <a:ext cx="29670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179</Words>
  <Application>Microsoft Office PowerPoint</Application>
  <PresentationFormat>Экран (4:3)</PresentationFormat>
  <Paragraphs>34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Monotype Corsiva</vt:lpstr>
      <vt:lpstr>Arial</vt:lpstr>
      <vt:lpstr>Times New Roman</vt:lpstr>
      <vt:lpstr>Calibri</vt:lpstr>
      <vt:lpstr>Georgia</vt:lpstr>
      <vt:lpstr>Wingdings</vt:lpstr>
      <vt:lpstr>Оформление по умолчанию</vt:lpstr>
      <vt:lpstr>ГОЛУБАЯ ГЖЕЛЬ</vt:lpstr>
      <vt:lpstr>Слайд 2</vt:lpstr>
      <vt:lpstr>  </vt:lpstr>
      <vt:lpstr>Слайд 4</vt:lpstr>
      <vt:lpstr>Майолика</vt:lpstr>
      <vt:lpstr>Майолика</vt:lpstr>
      <vt:lpstr>Иван Калита         Иван Грозный          Ломоносов Михаил 1328                                 1572                                                          1780</vt:lpstr>
      <vt:lpstr>ФАЯНС</vt:lpstr>
      <vt:lpstr>Полуфаянсами назывались в семнадцатом веке фаянсы, которые были покрыты прозрачной свинцовой глазурью. </vt:lpstr>
      <vt:lpstr>Фарфо́р  — вид  керамики, непроницаемый для воды и газа.</vt:lpstr>
      <vt:lpstr>Историко-культурные традиции промысла</vt:lpstr>
      <vt:lpstr>Слайд 12</vt:lpstr>
      <vt:lpstr>Слайд 13</vt:lpstr>
      <vt:lpstr>Слайд 14</vt:lpstr>
      <vt:lpstr>Современная Гжель</vt:lpstr>
      <vt:lpstr>   Л. Азарова. Квасник. Гжель. 1970 г.</vt:lpstr>
      <vt:lpstr>ЗИМА</vt:lpstr>
      <vt:lpstr>Пейзажи </vt:lpstr>
      <vt:lpstr>Элементы гжельской росписи</vt:lpstr>
      <vt:lpstr>                Элементы росписи.</vt:lpstr>
      <vt:lpstr>Слайд 21</vt:lpstr>
      <vt:lpstr>                 Элементы росписи.</vt:lpstr>
      <vt:lpstr>Слайд 23</vt:lpstr>
      <vt:lpstr>         Используемые материалы.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revaz</dc:creator>
  <cp:lastModifiedBy>re</cp:lastModifiedBy>
  <cp:revision>24</cp:revision>
  <dcterms:created xsi:type="dcterms:W3CDTF">1601-01-01T00:00:00Z</dcterms:created>
  <dcterms:modified xsi:type="dcterms:W3CDTF">2014-03-11T16:40:37Z</dcterms:modified>
</cp:coreProperties>
</file>