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91" r:id="rId5"/>
    <p:sldId id="293" r:id="rId6"/>
    <p:sldId id="259" r:id="rId7"/>
    <p:sldId id="305" r:id="rId8"/>
    <p:sldId id="298" r:id="rId9"/>
    <p:sldId id="297" r:id="rId10"/>
    <p:sldId id="296" r:id="rId11"/>
    <p:sldId id="295" r:id="rId12"/>
    <p:sldId id="294" r:id="rId13"/>
    <p:sldId id="301" r:id="rId14"/>
    <p:sldId id="302" r:id="rId15"/>
    <p:sldId id="306" r:id="rId16"/>
    <p:sldId id="307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E3F"/>
    <a:srgbClr val="000000"/>
    <a:srgbClr val="003300"/>
    <a:srgbClr val="336600"/>
    <a:srgbClr val="FFFFFF"/>
    <a:srgbClr val="339933"/>
    <a:srgbClr val="FF33CC"/>
    <a:srgbClr val="CCFFFF"/>
    <a:srgbClr val="6699FF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50" d="100"/>
          <a:sy n="50" d="100"/>
        </p:scale>
        <p:origin x="-918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7439025" y="4508500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619250" y="404813"/>
            <a:ext cx="7524750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2781300"/>
            <a:ext cx="7451725" cy="230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4" name="Picture 12" descr="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"/>
          <a:stretch>
            <a:fillRect/>
          </a:stretch>
        </p:blipFill>
        <p:spPr bwMode="gray">
          <a:xfrm>
            <a:off x="533400" y="5567363"/>
            <a:ext cx="14351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0" y="2781300"/>
            <a:ext cx="4235450" cy="2295525"/>
            <a:chOff x="0" y="1752"/>
            <a:chExt cx="2668" cy="1446"/>
          </a:xfrm>
        </p:grpSpPr>
        <p:pic>
          <p:nvPicPr>
            <p:cNvPr id="3087" name="Picture 15" descr="2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5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2843213" y="404813"/>
            <a:ext cx="6300787" cy="1660525"/>
            <a:chOff x="1791" y="255"/>
            <a:chExt cx="3969" cy="1046"/>
          </a:xfrm>
        </p:grpSpPr>
        <p:pic>
          <p:nvPicPr>
            <p:cNvPr id="3086" name="Picture 14" descr="3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 descr="6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2" name="Picture 20" descr="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9908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670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fld id="{D447C03F-385B-42F2-A47B-2F493BB0A8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gray">
          <a:xfrm>
            <a:off x="63500" y="293688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2324177" flipH="1">
            <a:off x="1733550" y="3008313"/>
            <a:ext cx="822325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6" b="-5"/>
          <a:stretch>
            <a:fillRect/>
          </a:stretch>
        </p:blipFill>
        <p:spPr bwMode="gray">
          <a:xfrm>
            <a:off x="2268538" y="0"/>
            <a:ext cx="6875462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62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2" grpId="0" animBg="1"/>
      <p:bldP spid="3083" grpId="0" animBg="1"/>
      <p:bldP spid="3074" grpId="1"/>
      <p:bldP spid="3075" grpId="0" build="p">
        <p:tmplLst>
          <p:tmpl lvl="1">
            <p:tnLst>
              <p:par>
                <p:cTn presetID="2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right)" prLst="gradientSize: 0.1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FEDEB-3A75-4AE6-9B40-509ABAFFD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51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6B282-DB8D-46E2-AE2E-6AD2A3A300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07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708759-CF95-45AA-8D7E-F8A6BABAF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35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2F88F0-CEFF-40EE-96B5-BC3EDADEB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01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C8190-BE4F-4F11-8066-E70BA7216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35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3191A-FB08-4CB6-8AB8-35C8ED4C2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03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7E55-9D72-4283-9530-AA682E7768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72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89AC7-5EA9-4E26-ABA6-0CC09150C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15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C349B-D580-43AB-B44A-6AC8C892D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86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72DB-778C-4239-9813-650785AED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3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7541E-39E2-4544-99FB-40685051E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79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966BD-A5CF-49F4-9B7D-40161A1D5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57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828675"/>
            <a:ext cx="9144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0"/>
            <a:ext cx="8305800" cy="815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7046913" y="127000"/>
            <a:ext cx="2097087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6E71F79-61A7-4D8D-ADF5-874AB7470F7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10395266">
            <a:off x="228600" y="1306513"/>
            <a:ext cx="860425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-936155">
            <a:off x="304800" y="-76200"/>
            <a:ext cx="4429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096000" y="127000"/>
            <a:ext cx="30480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3"/>
            <a:ext cx="77739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ages&amp;cd=&amp;cad=rja&amp;docid=amoPYdxW-XBBLM&amp;tbnid=TQ6pEFPnT835NM:&amp;ved=0CAgQjRw4Cg&amp;url=http://www.1tv.ru/news/crime/220002&amp;ei=ZLToUrbbKKbV4gTTmoCYCw&amp;psig=AFQjCNEaid6hzCwli9DyUTvz_qjFzinGtA&amp;ust=1391068644698363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ru/url?sa=i&amp;source=images&amp;cd=&amp;cad=rja&amp;docid=rHdfsxvGhqlvqM&amp;tbnid=_l3IH5Vt-TJbHM:&amp;ved=0CAgQjRw4WQ&amp;url=http://ngs55.ru/news/737897/view/&amp;ei=vMfoUsbFKeqv4ATPzoDwBg&amp;psig=AFQjCNHjb8uZ0Ev-5PH5auRFuRgwYsp0EQ&amp;ust=1391073596720421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ru/url?sa=i&amp;source=images&amp;cd=&amp;cad=rja&amp;docid=GqFl0FOAlt67LM&amp;tbnid=xzao-Z5wubZJCM:&amp;ved=0CAgQjRw&amp;url=http://venera-beauty-home.com/news/51128/&amp;ei=fPnoUriqD8Ti4QSC0IDQCQ&amp;psig=AFQjCNGMuxhEucG4bszq5xy46TZpO-cMVw&amp;ust=1391086332290632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hyperlink" Target="http://www.google.ru/url?sa=i&amp;rct=j&amp;q=&amp;esrc=s&amp;frm=1&amp;source=images&amp;cd=&amp;cad=rja&amp;docid=KD_p0VTKM1WncM&amp;tbnid=CfduDxyXWQcjaM:&amp;ved=0CAUQjRw&amp;url=http://www.kniga.ru/books/777461&amp;ei=7PnoUtCGLqPzygPLzICQBw&amp;bvm=bv.60157871,d.bGE&amp;psig=AFQjCNFhRmaANoKSQYpp0q9jjjrBKz0NKw&amp;ust=1391086311879170" TargetMode="External"/><Relationship Id="rId4" Type="http://schemas.openxmlformats.org/officeDocument/2006/relationships/hyperlink" Target="http://www.google.ru/url?sa=i&amp;rct=j&amp;q=&amp;esrc=s&amp;frm=1&amp;source=images&amp;cd=&amp;cad=rja&amp;docid=LHXMtmM3Wj3YyM&amp;tbnid=uG_fJDYrgvzSnM:&amp;ved=0CAUQjRw&amp;url=http://advokat64.ru/%D0%9F%D0%BE%D0%BB%D0%B5%D0%B7%D0%BD%D0%BE%D0%B5/%D0%97%D0%B0%D0%BA%D0%BE%D0%BD%D0%BE%D0%B4%D0%B0%D1%82%D0%B5%D0%BB%D1%8C%D1%81%D1%82%D0%B2%D0%BE%D0%A0%D0%BE%D1%81%D1%81%D0%B8%D0%B8/%D0%9A%D0%BE%D0%BD%D1%81%D1%82%D0%B8%D1%82%D1%83%D1%86%D0%B8%D1%8F%D0%A0%D0%A4.aspx&amp;ei=yvnoUvzFAZD-yAO_m4HgDA&amp;bvm=bv.60157871,d.bGE&amp;psig=AFQjCNFhRmaANoKSQYpp0q9jjjrBKz0NKw&amp;ust=139108631187917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frm=1&amp;source=images&amp;cd=&amp;cad=rja&amp;docid=pfbCDsQNYv_ACM&amp;tbnid=-lPXhAZSfrtUPM:&amp;ved=0CAUQjRw&amp;url=http://cosmopolitan.name/mir/838-zakony-gosudarstva.html&amp;ei=fLXoUpqxJ-ewyAPz5YHABA&amp;bvm=bv.60157871,d.bGE&amp;psig=AFQjCNF6to3e_RYdEutoeH8yM8IA86nfUA&amp;ust=13910687109773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ru/url?sa=i&amp;rct=j&amp;q=&amp;esrc=s&amp;frm=1&amp;source=images&amp;cd=&amp;cad=rja&amp;docid=7ddnDd018q6kQM&amp;tbnid=4i6imi3SYMwMqM:&amp;ved=0CAUQjRw&amp;url=http://www.suveni.ru/catalog/goods/12346.html&amp;ei=vrToUqenL5CEyAPqr4G4DQ&amp;bvm=bv.60157871,d.bGE&amp;psig=AFQjCNF6to3e_RYdEutoeH8yM8IA86nfUA&amp;ust=139106871097737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ru/url?sa=i&amp;rct=j&amp;q=&amp;esrc=s&amp;frm=1&amp;source=images&amp;cd=&amp;cad=rja&amp;docid=qjRhS9pebXJ9UM&amp;tbnid=RgB-5j7nEjAVMM:&amp;ved=0CAUQjRw&amp;url=http://amurpress.ru/index.php?option=com_content&amp;view=article&amp;id=23508:----qq-&amp;catid=1:latest-news&amp;Itemid=69&amp;ei=VbPoUoWHH4Ok4gTDroCQDQ&amp;bvm=bv.60157871,d.bGE&amp;psig=AFQjCNGdn0PdIY1NSmOXCvOMXeuqt044Fw&amp;ust=1391068318592644" TargetMode="External"/><Relationship Id="rId4" Type="http://schemas.openxmlformats.org/officeDocument/2006/relationships/hyperlink" Target="http://www.google.ru/url?sa=i&amp;rct=j&amp;q=&amp;esrc=s&amp;frm=1&amp;source=images&amp;cd=&amp;cad=rja&amp;docid=s4yERhqi8ULdKM&amp;tbnid=GJDHgb_KYDcB7M:&amp;ved=0CAUQjRw&amp;url=http://www.ansar.ru/sobcor/2013/12/17/46324&amp;ei=LLPoUsG7OqSJ4AT1ooCgCA&amp;bvm=bv.60157871,d.bGE&amp;psig=AFQjCNGdn0PdIY1NSmOXCvOMXeuqt044Fw&amp;ust=139106831859264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//commons.wikimedia.org/wiki/File:Emblem_of_the_Supreme_Court_of_Russia.svg?uselang=ru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ru/url?sa=i&amp;rct=j&amp;q=&amp;esrc=s&amp;frm=1&amp;source=images&amp;cd=&amp;cad=rja&amp;docid=NTxs8RTFiHHEeM&amp;tbnid=4hwUsVG-quQM9M:&amp;ved=0CAUQjRw&amp;url=http://pravo.ru/news/view/7464/&amp;ei=zJLoUpKBNKTa4wTyyIDQBA&amp;bvm=bv.60157871,d.bGE&amp;psig=AFQjCNFoydm_uz9Vuj5N-2PdqT0Dgf9mog&amp;ust=139106002538229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ru/url?sa=i&amp;rct=j&amp;q=&amp;esrc=s&amp;frm=1&amp;source=images&amp;cd=&amp;cad=rja&amp;docid=C7aX4BezSZbDcM&amp;tbnid=c7x92gK_qQ-k1M:&amp;ved=0CAUQjRw&amp;url=http://www.bel.ru/news/21233.html&amp;ei=-LToUtjeOcfLywOb44GABQ&amp;bvm=bv.60157871,d.bGE&amp;psig=AFQjCNF6to3e_RYdEutoeH8yM8IA86nfUA&amp;ust=1391068710977370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Emblem_of_the_Office_of_the_Prosecutor_General_of_Russia.jpg?uselang=ru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hyperlink" Target="http://www.google.ru/url?sa=i&amp;rct=j&amp;q=&amp;esrc=s&amp;frm=1&amp;source=images&amp;cd=&amp;cad=rja&amp;docid=EYg1qZbbqdAaKM&amp;tbnid=DAGcazQ41Z9wzM:&amp;ved=0CAUQjRw&amp;url=http://progulkipomoskve.ru/publ/doma/ul_petrovka_12_14_16_usadba_voroncovykh_raevskikh_generalnaja_prokuratura/39-1-0-1221&amp;ei=XZnoUrbKHefd4QSa9YDoAw&amp;bvm=bv.60157871,d.bGE&amp;psig=AFQjCNGnILescmh2p8dBINcIEr6NPYB_lw&amp;ust=1391061650070008" TargetMode="Externa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ages&amp;cd=&amp;cad=rja&amp;docid=i3X8J1MtG7k-xM&amp;tbnid=AqWKpgLhekvxqM:&amp;ved=0CAgQjRw4Tg&amp;url=http://fed.sibnovosti.ru/politics/121315-sledstvennyy-komitet-zabrali-u-prokuratury-rf&amp;ei=rqjoUvGhKYPg4QTW2YHQBA&amp;psig=AFQjCNGf4nKIzNAv6qeSeD-F5BMw46EWaQ&amp;ust=1391065646727383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hyperlink" Target="http://www.google.ru/url?sa=i&amp;rct=j&amp;q=&amp;esrc=s&amp;frm=1&amp;source=images&amp;cd=&amp;cad=rja&amp;docid=PAxDccrYraMZBM&amp;tbnid=tutvVX9195FQWM:&amp;ved=0CAUQjRw&amp;url=http://www.vippresent.ru/women_jewellery/badge/rr-45612.html&amp;ei=FqnoUr_1KMHx4gSfrYCwBw&amp;bvm=bv.60157871,d.bGE&amp;psig=AFQjCNE3mj7jRwVVbIgsAmLJc6A9QcX-Xw&amp;ust=1391062255678826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4797152"/>
            <a:ext cx="6003776" cy="864096"/>
          </a:xfrm>
        </p:spPr>
        <p:txBody>
          <a:bodyPr/>
          <a:lstStyle/>
          <a:p>
            <a:r>
              <a:rPr lang="ru-RU" sz="4000" dirty="0" smtClean="0"/>
              <a:t>Деловая </a:t>
            </a:r>
            <a:r>
              <a:rPr lang="ru-RU" sz="4000" dirty="0" err="1" smtClean="0"/>
              <a:t>игра-Судебный</a:t>
            </a:r>
            <a:r>
              <a:rPr lang="ru-RU" sz="4000" dirty="0" smtClean="0"/>
              <a:t> уголовный процесс</a:t>
            </a:r>
            <a:endParaRPr lang="en-US" sz="7200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4438650" y="6205538"/>
            <a:ext cx="74613" cy="15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107504" y="139027"/>
            <a:ext cx="1584176" cy="585145"/>
            <a:chOff x="2291" y="2250"/>
            <a:chExt cx="1335" cy="446"/>
          </a:xfrm>
        </p:grpSpPr>
        <p:sp>
          <p:nvSpPr>
            <p:cNvPr id="5" name="AutoShape 78"/>
            <p:cNvSpPr>
              <a:spLocks noChangeArrowheads="1"/>
            </p:cNvSpPr>
            <p:nvPr/>
          </p:nvSpPr>
          <p:spPr bwMode="ltGray">
            <a:xfrm>
              <a:off x="2291" y="2369"/>
              <a:ext cx="1335" cy="327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79" descr="Picture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07504" y="27785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</a:p>
          <a:p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№ 21</a:t>
            </a:r>
            <a:endParaRPr lang="ru-RU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4283968" y="6205538"/>
            <a:ext cx="4392488" cy="494443"/>
            <a:chOff x="2291" y="2228"/>
            <a:chExt cx="1335" cy="672"/>
          </a:xfrm>
        </p:grpSpPr>
        <p:sp>
          <p:nvSpPr>
            <p:cNvPr id="11" name="AutoShape 78"/>
            <p:cNvSpPr>
              <a:spLocks noChangeArrowheads="1"/>
            </p:cNvSpPr>
            <p:nvPr/>
          </p:nvSpPr>
          <p:spPr bwMode="ltGray">
            <a:xfrm>
              <a:off x="2291" y="222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" name="Picture 79" descr="Picture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771800" y="61653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FFFFFF"/>
                </a:solidFill>
              </a:rPr>
              <a:t>Преподаватель: ГБОУ СПО ТК №21 (г. Москва) </a:t>
            </a:r>
          </a:p>
          <a:p>
            <a:pPr algn="r"/>
            <a:r>
              <a:rPr lang="ru-RU" sz="1400" b="1" dirty="0" smtClean="0">
                <a:solidFill>
                  <a:srgbClr val="FFFFFF"/>
                </a:solidFill>
              </a:rPr>
              <a:t>Кузьминская А.В</a:t>
            </a:r>
            <a:endParaRPr lang="ru-RU" sz="1400" b="1" dirty="0">
              <a:solidFill>
                <a:srgbClr val="FFFFFF"/>
              </a:solidFill>
            </a:endParaRPr>
          </a:p>
        </p:txBody>
      </p:sp>
      <p:pic>
        <p:nvPicPr>
          <p:cNvPr id="5122" name="Picture 2" descr="http://t1.gstatic.com/images?q=tbn:ANd9GcThSGXsYKKU-l_peEWh-T8Bd7UUw5FTWu2QBGHOC9mFhjau6Ax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71340"/>
            <a:ext cx="3712411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Функции участников</a:t>
            </a:r>
            <a:endParaRPr lang="en-US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8508875" cy="1729358"/>
          </a:xfrm>
        </p:spPr>
        <p:txBody>
          <a:bodyPr/>
          <a:lstStyle/>
          <a:p>
            <a:pPr marL="0" indent="0" algn="ctr">
              <a:buClr>
                <a:srgbClr val="963D00"/>
              </a:buClr>
              <a:buSzPct val="90000"/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Дознаватель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just">
              <a:buClr>
                <a:srgbClr val="963D00"/>
              </a:buClr>
              <a:buSzPct val="90000"/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/>
              <a:t> правомочное либо уполномоченное начальником органа дознания осуществлять предварительное расследование в форме дознания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246" name="Picture 6" descr="http://mvd.ru/upload/site1/mvd1/uod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7643"/>
            <a:ext cx="3240360" cy="3856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3397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46E3F"/>
                </a:solidFill>
              </a:rPr>
              <a:t>Официальная эмблема Управления по организации дознания МВД России</a:t>
            </a:r>
            <a:endParaRPr lang="ru-RU" dirty="0">
              <a:solidFill>
                <a:srgbClr val="346E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1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Функции участников</a:t>
            </a:r>
            <a:endParaRPr lang="en-US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558" y="1059538"/>
            <a:ext cx="8508875" cy="1729358"/>
          </a:xfrm>
        </p:spPr>
        <p:txBody>
          <a:bodyPr/>
          <a:lstStyle/>
          <a:p>
            <a:pPr marL="0" indent="0" algn="ctr">
              <a:buClr>
                <a:srgbClr val="963D00"/>
              </a:buClr>
              <a:buSzPct val="90000"/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Потерпевший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just">
              <a:buClr>
                <a:srgbClr val="963D00"/>
              </a:buClr>
              <a:buSzPct val="90000"/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/>
              <a:t> является физическое лицо, которому преступлением причинен физический, имущественный, моральный вред, а также юридическое лицо в случае причинения преступлением вреда его имуществу и деловой репутации.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" name="Picture 2" descr="http://t0.gstatic.com/images?q=tbn:ANd9GcRLNy4s5VkIvvSQwBNlmnaR23zemiXCDmTo9a08GabDFbC3Ett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346E3F"/>
                </a:solidFill>
              </a:rPr>
              <a:t>Весы </a:t>
            </a:r>
            <a:r>
              <a:rPr lang="ru-RU" b="1" dirty="0">
                <a:solidFill>
                  <a:srgbClr val="346E3F"/>
                </a:solidFill>
              </a:rPr>
              <a:t>- древний символ меры и справедливости.</a:t>
            </a:r>
          </a:p>
          <a:p>
            <a:pPr algn="ctr"/>
            <a:r>
              <a:rPr lang="ru-RU" b="1" dirty="0">
                <a:solidFill>
                  <a:srgbClr val="346E3F"/>
                </a:solidFill>
              </a:rPr>
              <a:t> На весах правосудия взвешиваются добро и зло, поступки.</a:t>
            </a:r>
            <a:endParaRPr lang="en-US" b="1" dirty="0">
              <a:solidFill>
                <a:srgbClr val="346E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1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Функции участников</a:t>
            </a:r>
            <a:endParaRPr lang="en-US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1979" y="1268760"/>
            <a:ext cx="8508875" cy="1729358"/>
          </a:xfrm>
        </p:spPr>
        <p:txBody>
          <a:bodyPr/>
          <a:lstStyle/>
          <a:p>
            <a:pPr marL="0" indent="0" algn="ctr">
              <a:buClr>
                <a:srgbClr val="963D00"/>
              </a:buClr>
              <a:buSzPct val="90000"/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Адвокат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just">
              <a:buClr>
                <a:srgbClr val="963D00"/>
              </a:buClr>
              <a:buSzPct val="90000"/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/>
              <a:t> лицо, профессией которого является оказание квалифицированной юридической </a:t>
            </a:r>
            <a:r>
              <a:rPr lang="ru-RU" sz="1800" dirty="0" smtClean="0"/>
              <a:t>помощи</a:t>
            </a:r>
            <a:r>
              <a:rPr lang="ru-RU" sz="1800" dirty="0"/>
              <a:t>, в том числе защита их интересов и прав в </a:t>
            </a:r>
            <a:r>
              <a:rPr lang="ru-RU" sz="1800" dirty="0" smtClean="0"/>
              <a:t>суде.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969" y="5517232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600" i="1" dirty="0" smtClean="0">
                <a:solidFill>
                  <a:srgbClr val="C00000"/>
                </a:solidFill>
              </a:rPr>
              <a:t>Астахов Павел </a:t>
            </a:r>
            <a:r>
              <a:rPr lang="ru-RU" sz="1600" i="1" dirty="0">
                <a:solidFill>
                  <a:srgbClr val="C00000"/>
                </a:solidFill>
              </a:rPr>
              <a:t>Алексеевич </a:t>
            </a:r>
            <a:r>
              <a:rPr lang="ru-RU" sz="1600" i="1" dirty="0" smtClean="0">
                <a:solidFill>
                  <a:srgbClr val="C00000"/>
                </a:solidFill>
              </a:rPr>
              <a:t>- </a:t>
            </a:r>
            <a:r>
              <a:rPr lang="ru-RU" sz="1600" i="1" dirty="0" smtClean="0">
                <a:solidFill>
                  <a:srgbClr val="000000"/>
                </a:solidFill>
              </a:rPr>
              <a:t>российский</a:t>
            </a:r>
            <a:r>
              <a:rPr lang="ru-RU" sz="1600" i="1" dirty="0">
                <a:solidFill>
                  <a:srgbClr val="000000"/>
                </a:solidFill>
              </a:rPr>
              <a:t> государственный деятель, </a:t>
            </a:r>
            <a:r>
              <a:rPr lang="ru-RU" sz="1600" i="1" dirty="0" smtClean="0">
                <a:solidFill>
                  <a:srgbClr val="000000"/>
                </a:solidFill>
              </a:rPr>
              <a:t>адвокат, телеведущий</a:t>
            </a:r>
            <a:r>
              <a:rPr lang="ru-RU" sz="1600" i="1" dirty="0">
                <a:solidFill>
                  <a:srgbClr val="000000"/>
                </a:solidFill>
              </a:rPr>
              <a:t>, </a:t>
            </a:r>
            <a:r>
              <a:rPr lang="ru-RU" sz="1600" i="1" dirty="0" smtClean="0">
                <a:solidFill>
                  <a:srgbClr val="000000"/>
                </a:solidFill>
              </a:rPr>
              <a:t>писатель</a:t>
            </a:r>
            <a:r>
              <a:rPr lang="ru-RU" sz="1600" i="1" dirty="0">
                <a:solidFill>
                  <a:srgbClr val="000000"/>
                </a:solidFill>
              </a:rPr>
              <a:t>.</a:t>
            </a:r>
            <a:r>
              <a:rPr lang="ru-RU" sz="1600" i="1" dirty="0" smtClean="0">
                <a:solidFill>
                  <a:srgbClr val="000000"/>
                </a:solidFill>
              </a:rPr>
              <a:t> </a:t>
            </a:r>
            <a:r>
              <a:rPr lang="ru-RU" sz="1600" i="1" dirty="0">
                <a:solidFill>
                  <a:srgbClr val="000000"/>
                </a:solidFill>
              </a:rPr>
              <a:t>С 31 декабря 2009 года приостановил статус адвоката в связи с назначением на </a:t>
            </a:r>
            <a:r>
              <a:rPr lang="ru-RU" sz="1600" i="1" dirty="0" smtClean="0">
                <a:solidFill>
                  <a:srgbClr val="000000"/>
                </a:solidFill>
              </a:rPr>
              <a:t>должность уполномоченного </a:t>
            </a:r>
            <a:r>
              <a:rPr lang="ru-RU" sz="1600" i="1" dirty="0">
                <a:solidFill>
                  <a:srgbClr val="000000"/>
                </a:solidFill>
              </a:rPr>
              <a:t>при президенте Российской Федерации по правам ребёнка.</a:t>
            </a:r>
          </a:p>
        </p:txBody>
      </p:sp>
      <p:pic>
        <p:nvPicPr>
          <p:cNvPr id="4098" name="Picture 2" descr="http://www.gazetairkutsk.ru/wp-content/uploads/2010/02/64_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519" y="2852936"/>
            <a:ext cx="3168352" cy="25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1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Функции участников</a:t>
            </a:r>
            <a:endParaRPr lang="en-US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8508875" cy="1729358"/>
          </a:xfrm>
        </p:spPr>
        <p:txBody>
          <a:bodyPr/>
          <a:lstStyle/>
          <a:p>
            <a:pPr marL="0" indent="0" algn="ctr">
              <a:buClr>
                <a:srgbClr val="963D00"/>
              </a:buClr>
              <a:buSzPct val="90000"/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Подсудимый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just">
              <a:buClr>
                <a:srgbClr val="963D00"/>
              </a:buClr>
              <a:buSzPct val="90000"/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/>
              <a:t> называется обвиняемый с момента, когда назначено судебное разбирательство по его делу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http://www.fsin.su/bitrix/media/img/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7" y="3097264"/>
            <a:ext cx="357982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3690" y="31409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46E3F"/>
                </a:solidFill>
              </a:rPr>
              <a:t>Федеральная служба исполнения наказаний</a:t>
            </a:r>
            <a:r>
              <a:rPr lang="ru-RU" dirty="0">
                <a:solidFill>
                  <a:srgbClr val="346E3F"/>
                </a:solidFill>
              </a:rPr>
              <a:t> </a:t>
            </a:r>
            <a:endParaRPr lang="ru-RU" dirty="0" smtClean="0">
              <a:solidFill>
                <a:srgbClr val="346E3F"/>
              </a:solidFill>
            </a:endParaRPr>
          </a:p>
          <a:p>
            <a:pPr algn="ctr"/>
            <a:r>
              <a:rPr lang="ru-RU" dirty="0" smtClean="0">
                <a:solidFill>
                  <a:srgbClr val="346E3F"/>
                </a:solidFill>
              </a:rPr>
              <a:t>(</a:t>
            </a:r>
            <a:r>
              <a:rPr lang="ru-RU" dirty="0">
                <a:solidFill>
                  <a:srgbClr val="346E3F"/>
                </a:solidFill>
              </a:rPr>
              <a:t>сокращенное наименование - ФСИН России) является федеральным органом исполнительной власти, осуществляющим правоприменительные функции, функции по контролю и надзору в сфере исполнения уголовных наказаний в отношении осужденных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28180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08403" cy="524024"/>
          </a:xfrm>
        </p:spPr>
        <p:txBody>
          <a:bodyPr/>
          <a:lstStyle/>
          <a:p>
            <a:pPr algn="ctr"/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7787208" cy="4830763"/>
          </a:xfrm>
        </p:spPr>
        <p:txBody>
          <a:bodyPr/>
          <a:lstStyle/>
          <a:p>
            <a:pPr algn="r"/>
            <a:r>
              <a:rPr lang="ru-RU" sz="2400" b="1" i="1" dirty="0" smtClean="0"/>
              <a:t>Отвод</a:t>
            </a:r>
            <a:r>
              <a:rPr lang="ru-RU" sz="2400" dirty="0" smtClean="0"/>
              <a:t> в судебном процессе -это запрет на участие в процессе для какого-нибудь ранее представленного лица.( например: если участники процесса находятся в родстве, лично или косвенно заинтересованы в исходе)</a:t>
            </a:r>
          </a:p>
          <a:p>
            <a:r>
              <a:rPr lang="ru-RU" sz="2400" b="1" i="1" dirty="0" smtClean="0"/>
              <a:t>Ходатайство</a:t>
            </a:r>
            <a:r>
              <a:rPr lang="ru-RU" sz="2400" dirty="0" smtClean="0"/>
              <a:t>-это </a:t>
            </a:r>
            <a:r>
              <a:rPr lang="ru-RU" sz="2400" dirty="0"/>
              <a:t>просьба о выполнении каких-либо процессуальных действий, обращений; обжаловать в кассационную инстанцию любые действия суда, которые вы сочтете незаконными или несправедливыми; выступить в судебных прениях, если вы откажитесь от услуг вашего защитника; </a:t>
            </a:r>
            <a:r>
              <a:rPr lang="ru-RU" sz="2400" dirty="0" smtClean="0"/>
              <a:t>на </a:t>
            </a:r>
            <a:r>
              <a:rPr lang="ru-RU" sz="2400" dirty="0"/>
              <a:t>последнее слово; обжаловать приговор суда.</a:t>
            </a:r>
          </a:p>
        </p:txBody>
      </p:sp>
    </p:spTree>
    <p:extLst>
      <p:ext uri="{BB962C8B-B14F-4D97-AF65-F5344CB8AC3E}">
        <p14:creationId xmlns:p14="http://schemas.microsoft.com/office/powerpoint/2010/main" xmlns="" val="7959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72499" cy="688975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Раздел ПЕРВЫЙ </a:t>
            </a:r>
            <a:br>
              <a:rPr lang="ru-RU" sz="24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Глава </a:t>
            </a:r>
            <a:r>
              <a:rPr lang="ru-RU" sz="2000" dirty="0">
                <a:solidFill>
                  <a:srgbClr val="C00000"/>
                </a:solidFill>
              </a:rPr>
              <a:t>2. ПРАВА И СВОБОДЫ ЧЕЛОВЕКА И </a:t>
            </a:r>
            <a:r>
              <a:rPr lang="ru-RU" sz="2000" dirty="0" smtClean="0">
                <a:solidFill>
                  <a:srgbClr val="C00000"/>
                </a:solidFill>
              </a:rPr>
              <a:t>ГРАЖДАНИНА </a:t>
            </a:r>
            <a:r>
              <a:rPr lang="ru-RU" sz="2400" dirty="0" smtClean="0"/>
              <a:t>Статья </a:t>
            </a:r>
            <a:r>
              <a:rPr lang="ru-RU" sz="2400" dirty="0"/>
              <a:t>51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8823" y="279136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00000"/>
                </a:solidFill>
              </a:rPr>
              <a:t>1. Никто не обязан свидетельствовать против себя самого, своего супруга и близких родственников, круг которых определяется федеральным законом.</a:t>
            </a:r>
          </a:p>
          <a:p>
            <a:pPr algn="r"/>
            <a:r>
              <a:rPr lang="ru-RU" sz="2400" dirty="0">
                <a:solidFill>
                  <a:srgbClr val="000000"/>
                </a:solidFill>
              </a:rPr>
              <a:t>2. Федеральным законом могут устанавливаться иные случаи освобождения от обязанности давать свидетельские показания</a:t>
            </a:r>
            <a:r>
              <a:rPr lang="ru-RU" sz="2400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12292" name="Picture 4" descr="http://t0.gstatic.com/images?q=tbn:ANd9GcRkqAMzCy4sc5DkP25lJtSl6zz9kOVAdBqCgw4Iu_wAMWcJT7Eyy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663" y="1696741"/>
            <a:ext cx="7512769" cy="108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xQTEhUUEhQWFhQUGBUYGBYYFxcXFBgVFxcXFhcYGBYYHSggGBolHBQVITEhJSksLi4uFx8zODMsNygtLisBCgoKDg0OGxAQGywkICUsLCwsLCwsLCwsLDQsLCwsLCwsLCwsLCwsLCwsLCwsLCwsLCwsLCwsLCwsLCwsLCwsLP/AABEIAQsAvQMBIgACEQEDEQH/xAAcAAACAwEBAQEAAAAAAAAAAAAFBgIDBAcBAAj/xABBEAACAQMCBAMECAUCBQQDAAABAgMABBEFIQYSMUETUWEiMnGBBxQjQlKRocFigrHC0RUzY3KS8PEWQ3PhJKKy/8QAGwEAAgMBAQEAAAAAAAAAAAAAAgMBBAUGAAf/xAAzEQACAgIBAgMGBQQCAwAAAAABAgADBBEhEjEFE0EUIlGBkfAjMjNhcQYVQrFSoWLB0f/aAAwDAQACEQMRAD8A55Aau61ltGyK3wx5rq07TCcaM2Wa96H6h71FoF2rDex75ph7RSH3pLT5dq1ON6G2hwaJRtkgVKnYnmXR3MUkZDYrTEK03kW4NeRR1IEEncmhq3FeBKsAooM+BrypV8wqIUG31tzCgF1Bg/Cm9k2oTfW9A67jK3KnUz6bISMURah1imGooy9KlRAs5bcD6xp3OMill0aM+VdD8PIwaEajpYO+KTZTvkS1Rk9PB7QLZap2NHLa7B70AXS/arZLYNEvOrZA6g0KF17w7ErY+6eYeztWi3k2oFYamG70WjuF6jvT1YGU3rKnmbw1Ddam9wf837Vc0hPpQ/VHHs/zftQZH6Zh4/6gi/ptx28qa9P0+WRS8cbOq+8QMhe+9IcEnKc1236D1MtlfLzcvMwUMei5TGazzlGtNzQsxg7RdsNOllBMUbOF6lRsD6ms0WnyTNyRIzv3VRnHxPan3jW6/wBLso7W3UhWUl5vxH7wz+I5/KpaFcmy0RbqEAzzDmLkZALHAz6AdqL25iuwO/AiBiAHv2iBqHDV1bjmlgdV/FjIHxxnFQ02xmlJ8GNpOXBPLvgedOv0b8ZXdzeNZ3hWZHRmDcoHLjGxxtynNa/o3shFqeqQofYTlC+QBJOPlml+3Omww5EZ7KDyDExbSScFIkLSDPsjrt1rPbKwJjZSJFPKU+9zeWPOui8IcIrBf+Ot3HJtIPCXr7Xfr2rPwhZK+ralM+/1dsKvqwyW+O2PnTD4jonQ9IsYfuiLkmhXSp4jQOEG5JxsPh1qS6DdHfwH336dq8veNLyZplMq+FIGQJyj2BuOvUt60yfRzrlzNYXbyyl3hZlRsAEBUGNqJ8vIRQWA5gjHrO9HtFlNHmLmMRMXUAle4B6GsqwsW5ApLk45e5PlTD9FuoSz6lePKxZvCQfkT2olodmlmTeXe0k0nhwRdwHbAOPxHr6CobOKFgw5HaSMTetesVTpE4cR+E3ORkL3wOpqu84cuQpJgfAzk46AUY+l26mtrpLi3lMbrFybb5DNv1+FHOP9TnS0t/DkKmWM85/FlB/moGZaxUADmeOMgBO+05u2jTRqJHiZUbGGOOU56dK2W+nyyIzohZF6sOg7nNHPoz1L63aT6bcH7WMMYi3Xl7fNT+hq7i2L/TtIWzVszSKTIw2JJ3Y/PpUjNffRrnck4g774gFdOlWMSsjCNsYc9DnpUW0yR4mkVCY1zlh0GOtNN7toNrnc8ifngmsPCTn/ANPXbEnrNv8AlU+2t0dWvXUgYo3rcT49GmZfGEZ8Ef8Aufd8qhdaZPOrR20TSNgZCjoPXNP3C1vJJw+ixqXkdsKPUv1PoKZeE4ILORbFDzXJTxpm9cgb+W/QeQpT5+lI1zuNXF04O+0/NsWnz+MYVjczAkcgGWyOowKY14Z1JQS1pKAoJJwNgNyetPXA9/DFrd4JiFaUlYWPTm5twD5n9qc9P0+8ihvvrk4l5/EMWPuR8p2I2x2pByWVtCWyiuOZwe21DmHWvr+XZfn+1DILORdiNq1XFswVeY9c7flWhY58vmVFrUOOmBGTBrof0b8WW1pZXsE7MJJweTCkj3OXr23pRmtc9BWSGydpFjReZ3IVR5k9BVW2kN37SzXaGnUOHePba6082WqFudRyxyhckgD2SfJh+te8C8cQ20L2F8pktQWEcoXPsE+6y+Xf0pQf6PNTUFvqj7eWCfyzQi1aQP4YVjJnl8PBLc3ljzpKVVsDzJfqE7XY8R6VZh5LFGeVxjmIb5DmboPSlzgDiaO3u7yS6LZuQMELkFt8/wBawW/A2pmPxDbgDGeTmAf/AKfOlm+uWRmWRSjLsytsQfI09KKCCOrZ9TKzPaD2jFwXqUNnqgncMIysgyBndztkVqj4oez1Se7iUyW9wTzp0JU9CPUVl0DhS+uEEiQEIdwXIXPwB6161i/OYip8UHlKYyc+W1MFFLk886i2usTQIjBq3EWjNHLNFE4uJFYBShGHPfHQH1oT9HXFkEFldQSlvFlZiuBld1A69t6p1fga9jiaUxDkUZIyOYD1FLH+gXH1b64qfYA458jHXGw+NLWmvWurY38Y0EkHjUcfo516K0vLh5g+JVVVKrkZBycntXvGvELXF3bykN4UMysFAyQqkZOPM0A4Tsbm65hBGX5Mcx6AZ7ZPejdjp88vOIY/EMR+0AYDAHX+hpvk0bLExPmWroATV9KeqJd4eEMQAoIIweuelEuJ9diuoLZY+bMa4PMMfdA/aq9O+pTki2WZpmGFhYEBXHvNzHqKwajp8kL8kow+23Xr06VNNdRYa37vxgWs/SR8YL4XuYbfUknm8QKitjkGeZjsAfTFWcaaqbt5pN8H2UHko2H+aOxcGXTpziPA8icMflQ3T9BlmDtEvN4Zw+42x2owtHUXB/aCXs6QNQtp3GFgbCC1uY5z4aKGCoccw8j3ozw3eadPY3VtaK6xKrlkk9lizAnIyfMUsaZos0ys0S5VcgtkAAjruaFaJock8r+BGWbOGIJC/M9KrPiVej9o8ZLeqxg4K45itdOS3CObhOYAEYTJJ35vKhnBmuCDU5p7nnbxY8cwGfayD8h/ir73gm7hJkkjBUfhPNj5Vns7CaYstugkdcErzAYFMXHoKE9Xzgm+zq1qa+HtVtPr0tzPHIWVmMI5Nhn75Pn2HlW3QeOw31361z88zt4YAyqxheVVrJZT2MrBFSfx8FPq+PZMoyCQ/kCDQfWdKmtSBOvKXBI3ByPjQJTTY3JO/wB5LW2KNQeV9ABWDVAPZ+f7VOS432ofqE2eX5/tV6/XlkRFAPmAzTHGDV2lQct9Zn/jJ/8A1WW3uBWu3vAlxbSkErFIrkL1wD2pN3vVnUbVtXG53bULC8/1KOdbgJZrHiSIt7zb74/Lf0pV4Pit7jXdRuIwreCqBCOhcjDsPX2cUt8carHfXAmi51AQLhjjv5A0B4e1ObTbsXMK86kcsifiXy9COtZgwnFfV6/CXRkr1dMs1D6TdSF40glICyFRb4HJyhscuMZycV0Dj3RoZ9R0ppFCmdvtF/EFHOFPnvtWVOLdHklF01k/1kYY5j6N5593PrSVxrxHcXd1HdJmNoCDCuc8uDnJ8ye9QtTsdqutCH5i9iYz/SpxjeW98ILeUwxRKhwoHt5+PVdsYrV9ENx9aubu6lw0qAYHq2eZgO2eUCqo/pFsLtUOo2RM8fcKGU48j2HoaV9M4oe11CW8tY/sZiQ0Oy/Z9gMdCKJUbyyqrz6n4wG1vZMNatxLeMZ+efKSBl8LA5VHTAHb40T0DSJLnhxIIhl5JCB5D7Xcn0xvX2qcZ2E8MrJaulxIjLlkAwSPPpWbgXjYWunrbeE/jJz4Y45MsxOfPvR2IXUBE1FVt0bLNuOvCKW9nKNMg9qSKLxZX83O3teZO/wpR+iIk3Gq9zzHA9cvgUF4N4g+q6hPPMjv4y45h+LOd81RwHxmmnz3Zmhkb6w/MvLjbcnck+tJbHtXfEctiNH3hy2j07wTcb3l6/IqDqibnA8gANz517cosvEAjf3YoBIB2Zugz8K5VccYySapFeXAJWOTKoPuoMgKPzzRziLiB5NQTUbMMCoVSjdWA6jbsc0wU2k79SIDMijRjJxFr14t65WdkjQ8oiAHL8T3Oa9+iQ80eolm5Q0hy3lkHJ/WtNnx5aXBDTWbrMB1Kgrn0PelvgzWRbx30Ukb/wD5DOyMMcuCCAP1o2QvX0qmjxFqelts24wfSJMbGwSG2XEDLvIDnmOM4J/i65qehzNbaDHLbnEsoDNINyGdsE7+XSlTQeMVSyew1KF5o8FUcYyF7de47GocC8dGyja2mhaa0JPIcAuoPYg7EUHRYFAK9jv+Yz3SDow59GOv3jX7W00rTxMjPlsEqRjByOgOcYohwLAqa1qap7qquB2BO5FTteMrSNHNlamN2HvMoX8+/wAqUuCuJ/qV5cyzRySG4xuuNiCSc5+Neel2BZV0D6QVtXgMdmN+lWcemhry7/37iXw4Y+6h3wP5jnJND/plOJoB/wAM5/OlDjLiN7q6inYMUjkUrGOyqc/mfOt3HfEyX8kbxo6BEIIbHUn0ptNLi0M0ix0KHUU5DWC9B2+f7UVWAntWXULc+z8/2q9f+QxFJHUBA0Nye1ELe7x1oYiVpUbVXQkSy4BjBb3Y86NaZbvNtHGzn+EE/n5UktMVBI+Vdvvr+Sw0W2ksUDGTwueTHMRz+82B1329Km7KNYAA5iRi9frF2/4SuogC0RIP4faxjzx0oVa6Q08ixRAeI2cAnHTc10/irX7qCewW3XxBOQJU5eoIGWz93HWhWr2kacQ2ZQAF45C4HmBgH8qQue5HIEk4g3wYj63wLeQRPNIihEHtEOCcdOlS4a4Nu7iFZoVVo2zglgDscfKmn6S4Igt0wvnMm2bXm9kdNsfrQ27uJIOGomjdo3LjDKeU45j39aAZVnSCO+441KRowZxJw1cWqK84UKxCjDA71ui4BvioPIhBGR7Y6HeiX0myFtHsmYkkmIknqSVH60z8U28LR2/iXj2zCPKhTjn9kZz8Kn220gRXs6zmmi8P3N34ngBSYm5Xy2MMO1T1zhW5t0zcxDwyccykMFPbftTB9DMXNDqK82OaQgOT0yp9rP61frNwljo72kl2t3cy5WPDczEuwCjqTgZqTnWeZruIXsy64iJZcCXV1G0tuFZFJAYsASRuQB3obw7MxlWHo7NyqCce10xXcdIgksItPtY4mdWyJ3A2Q8uSW/mOK5fxVov1bXYQowsk0ci+WGO+PnmvV5jFj/1DNIK6M36vp8lq4SblDEA9dt/WtepaPLB4Ql5R42AvtdScYz+dU/TfcAXIXO/Ih+XNRb6Vfd0wf8SP+2nHMbSfuJWGKOdxQ4v0SW1YCYAFgW2ORgV5FwrdRW31t1VYcBtzh8E4B5a6txNw8txdxzXGBbW6F2z0ZlOQD/CBvQnirWlvNEuJ415UJKr/AMqvyg/PFJ9uYhdfONXHAB3FOLR5RbJcnlMTYwQcnfbpUtN4blvFZoQCFOCScDPl6kUzaFpUlzodpDFgFimW/CuTlvWmHhzUYEnfT7cZW2iDO/8AGx6ep7mibxF+njvuB7IN95yCXSSrEHqCQfiDippp4FFb1/tZP+d/6mqGatZOVBlBuCRuZRbjtQ/Wofc/m/ai/MKG64dk/m/tpd/6Zh0fqCKyW9W+DW+GEGrHtsUsJLHmwNJDkEUz8J8fXmnx+DhJoAdkfqvmFI7elCDHVEse3w70qyhXHMfXcR2nWrv6U3cIYLcIcbmQ55f+XHale21+VdQivJEaYqGzy4BORjAz0FAdLk23ooARuvTyqFwqwNCIbIbqh3iri21uInzZGOaVkXxWK82OYZJI7YBo3xbxfYRxw25tlu4uXm5UZeROUAYwe9IuooGXOMigVltKRjaltgLsAHiOTJ2J0/iTXba/0Y+Ciq6MvJCSC6crDp5bVZHxxDNyJNYMeRcBnKnGBg4HrSXYRKpIAAzituaYnh6AckxL5begl/COt/U1vY2hYrcMxUggAAgqBSdZzR211BK8RkjhYOUUgEsPd3PrTS4pc1aHGfI0x8VADr1kV5DE8xj1f6R724kaS0kaJNsQ4DH1JPrXnGXFwnkspzbMJLZgznmHtL3A8t96TdBbDkUxTw864NKXDrI2I58hlfUOap9J1lO3iT6WZGxjmZlO3btRLjHiS2vLC1mhCmVJY3EPMDIiqfaX9K5bdwFCcj2T1qhPYOU2+H70n2NQw7x/mbXidb4q4ve8tzGiGIMDzqSCTtsNu1A7HWGGkPYGIh98NkYOW5ulLFpq+2DRGO/Bq0MWrQA9JSayxSY18OcZSQaelsISrxryCQsMb783LQngrWms7yeV42cTrjm5sbg5J365zQ43QNVG53qRh1dJHxge0Wb3Ck8wZ2b8RJ+GTmvDvQ5bivfrFWxoDUrkEnZm8LWDW8YT+b9qtWasesPkJ/N+1JyP0zG44/EEzWgraErDaURjo0HEF+8wzw4rFItGpUzQm6GKhhGVNzqaNNWimcUN06icg2o1HEW596RjfmVloNGuJaMWi7mhrpiWvNCrPcQta4z8RitfLihsbYIogaIRbd57iheqWrMjMFJUbE/vV013ynz88V8btTby/wC5kleUDZR55HeszN8QSnQB53zLuJiu5JIitpe03wplDEGgdrZOr8zKVDdCe9HxgjB/8VYxrBYnUp2IOUpV9MJRdQBwfPyoJNalDjtRSVypwe1e/WAwwwyP++9OIgIxUQG0FWR5FEzaDqp+Rql7Uih6Y3zAZTGxq4SV8ITVkdqaIAxRInwb86tU4q2KyJrWlljrRARZcTNH6VRqqnCfzftRiODHasOuDZP5v7aVePwzJoO7BMNrRKOhdpROOmp2i37yygeqnGaOCguqpnNS44hU95Xp91RdbkY3IpZe1dIRNj7MsUB/iHWrtD1ZVuImlAZFccynoRnG4+dUGzlStmXnUunELsB8Yck1QDaIc7noB0HqTXyW8mA8gHqQaZOObExtHMkSpCQFwgwMncNt50BvpeSNcke37W/l6Vl1591xSwHgnkfxLHs9SBk1yPWTtouY9QNiRnvio6jd8goho2nO5V1lKZBXYA+98aHcV6b4eBzljjv1puP4zXbkGoH+Iuzw8pUG+s+4bnEhP4s/M/8AYpri08E9AVOCe3tDtvSLwxE4l51IRE/3JW9xV+PdvSmM8Uw5OMlc9Cp3Geua5rxTGue9jWCw/aa+JagqA7TZxeyKqx7c+zHzHrmlzn2FauJZOZhKpDRMPZYdR5q3kR60O0hVmbkLEbdq3vD7Fw8LqY8/6mflVnIv0JPVEVVT2s845sjIx2rLp+mzzhmijLqmOYjt/mm254YRoF8SRj4alQeyjrmsH0U3jLLNbk+xLG5z5FQRn5ikr4s92OfL7g/7jvZFrsHV2gS6iMZG+VI2I3H/AJqy1m7Hes+hRM0hQDmUMQR2PYVs1REWUhBgDY46c2N60MHNdrfZ25Ou8rZWMvl+YvE2xxKa0LCKH2UbsGZQSseOZh0Gelb45exraSxWJAPaZDoy95aEr019X1HqDPBQvXPufzf20TNC9c+5/N/bSMj9Mx2OfxBB9qaJoaEWrUVikptetRdneXg0E1KT2sUUknwKGC+CSpJgHkbJB3BXuPypOXaUrLL3EPHXbgRl4dskudPeEn3XbPmOfdW/PakmF3s3mieJTJlcMw93B6jzBFP9paC2nFzb+3byr9pGN8xtvzL8PKtHEugpcqGUjnAzG/Zl/C1cGmciXMH/ACMef2M6fymKDXcQVxpxM31K1twQ/iKJnYHPTYJ8RSgmpO4EZTxAOmM8y/AiqtWtWhdo3GGQ4IG433286I8Ka61v7MVuJZS3U5/bpWvaq04w8nR9dyqnv2Hq4jRw68sabREKp6Pnn39QKtutMa4ctIAmfPmK/MAb0c0ziaXOZYRG5GPZIZf5vI1vW+SXsu+zDtzDof4TXLNbZW5deDNMqGGiNic51m35fs+ckL2ChE+Qzv8AOgTjlOKf+LtGVE8ZVJJxunr5rXPb3mBPMrD4qR/Wux8KyqraAR+Yd5iZVTLZ+3pCVndb8oblB6jAZT/zKevyohHbBXDRovMPvAMB/wBNU8MaSJCrchJboW6AeYFOGp2y2yqWKl2OB++B5etYHiOYGuIr7fCamLTpQW7yhbiWWFk5VYfe95cjvg0r3ks9shVY/BVwRz4JYjy5+1N63M3KeR4uYDOMggfEDpQfVdYu5IjbzxK3Ngq69sbnB6NSvDGsWzWuN8iHlqOnYmPg258PPsg8oLb/AA71k1W8WVlWOMCQsfd3LFugAqQ0a4CIQmPEPKoz7TE9Nh2pp4V4eFv9tNym4IOMHmWFenzlb9K2b3ow7GuB949hM2vzblCMOBPZ7ZbSyMZ3kcjn8i5wcfBcYpcEwPQ053+jq7LNckhEBKwg9vxP5L/XND5eD7m6PjL4caPuinIIT7uQKLwXP0xVvU7MHxDF2oK+kBR3I6VNphRtPo3ue80Q/M1pg+jV8jxLkY78qn9zXRnMrHrMgY7mKz3QFDNWugeX+b9q7FY8EWUYwY/EP4nJJ/KhHGnDlqgh5IUXPiZ2O+OT/NU7s9WUgCWqcVlYEzm2k8NXUuOWPAPdjim+w+ji5b35Y1HoCxpm0JacrYbUp8qwcCO9mTvOU6l9HxjHtXI/6P8A7pci0GGKQpOfEjk2Egypjbtn0NdV4tuE5SCdxXMYbWN2aOd3yxPKxblR1/CfwsKoZ+S5p538o/FpUWQtpWmvb5QOZITuFP8AuRk90P3hRZXCKQSCp3+fYjyPpWSxtTCoUlmUe6HOcD0kFXyTg4IAI3BzsfgMbHHnXEWuXcnf/qbyjQ1BHFnDi3XLLEwEhxynsw8j6isGkcP3EqlRKcKSrhFCtnyZhvTIspUduXOfifh5+oquwilafxLVuWXfr7sg/BIvn2BrSwc/p9yzlZXux9+8veCtQ4ekQZYHYYG5x8qH2amJ+ZdvxDsR/mutWF4l5bFynI6kpIn4ZF6gelct1wBXcIOY7gADOD6+Vb7rS1J4AEzlawWDnmNOnp4yHfZcn9qW9fcs/ht12XfuPP8AKjPDTNEgAOWxj59WzUuIrJfFR/vElf5SM/8A1XM4+Sccsq9jNKynzCCRNnDFskalzjKqxUegGN/zoJPo8tyROw94eyOwX/NHoEzA3LgMcgn+DGy0w6HdxeEiP7DKAuCNif4W6GrvhjIznr7xOUGA92JtpwxzIfZ5G7NjBB758xir9fS2gQBIz4hwAgY4d+nu0w8XcRR20TYGW6ADqWPQUrcPaY7A3lxvKxwnlGvcIPxHzrSy7qqBvXvGV6VdxyeJpsbVkYyTMGkA5RgYSMfhXzc+fYCiMGEwTu/VR1RT54+83kKttLcZBbLONwuNlJ78p7+tTvOcEEEDGwIILLnr6LXN2XM56m7zQVAOBMt5YGT/AHmZcnm5Bgyt6t2Uf0qWmyP4pZXkKIOU8zEqW8h229KuEaYKlmOevJnJ+LmhdzgERwF1I64YsqrnJLZ2JNXPDbfxdRWSm0MPSagR1NVDVMUNdq8J9K6vUwyxhY616Uv8X6qWEW3TxP7K0iImhXFVqwEW3Xn/ALahhxCQncZ9BA2pwgO1ce0viuReiJ+tHk4yuMYARfgKuHBtbtqIOfUBzuF+MbZCCTsa5tFFH4jCdm5G9xgeVF9GA3+dFeIeIJnX2nH5Ut6XqEYlJuhzIRsTuqt6r3ql4ljPXQd/9Szg5SWWcRx0+HkAERynbEnMv/7VOZjnsvXK+z7XqR0/KoQMCuYgpXbdYyB8s1KZ8sqkczHAUADKn4DauBYksZ0gkPE3GF33PkMdz/4oppzGKGW4XcxqTvvvjasksPQE756jqPPcVq0+5CGRH9uKRSrDuAe5PnXlZdjfaCwJHEhLdNZ2C49qWU+JKf4n3J+AGKTjOXzJ4ioHzsMkMR3JHaiOo6dd45IpUkjXZS3vhewI7+VBpLFoURGPtcz58sk/0robMmu1FSs/KBg4vVcTZ2h7TdSjjA5n79Qp/wC+9Warq0bhGUsOU9SpwdsY+NZ7XS8xmJmwSQytjIzjcHyqzVoZgiQso5CQ4k+Hn5Um3ww1nbdzLFd+NY5Ck633mi01yBF3LZ7bHBwOlS07VlMjNzKVAz9oWCx+oHQmslxoIEDScrLyqGBzksCcZ5ey1l4StGllZVKq3JzAsMrkEbEeVJWjyGDSyaca3HZ698fGZNbnaUNzNk5yrYxnB2OPWnj6NtVMsJBGTuR6MNtqEatwhdyHOYVB6kE7Z8h2o5w1p620fhggOBtk436nr3p3iGRW4XpOzMWhGCkHtNVzIzNuOby3OfXJ71C7Riu45R+EBRkiosvN7TEtvgsOufI9qkqgnbLY2LEcvqBjzrEPc7lpeJWIgRgqT8ZAB+lZbKxV5sQNyqpzKefMfT3RzdW+FEZFRd2wB3LJkfmtKF2sbSlrcFU3LMMhHb+BT/WtbwWg25IHMp594qqLcfOPoso/xL+Yr36pF+JfzFc+MOfPNeCPB3rvv7b/AOU5T+46/wAZ0RWhX76D5il7jS+gIhxKpx4nT+Sl1o8UJ177mB+L+2gu8OCoTuNozy9gXUH2Eoo3BJSfDzIaLWuo461o1XDWjKN1R3tTCGq4xUdB07HNJIARy/Z5wynPciht/Pzd6lo2sNF7DbxHII6kZ8v8Vj+N13W0kUzS8KNddm7Y9JLz8odm2227AegrQlsDlh7Cp7z9/h8T5UpXWrkxxtE3KGbkfb2kBIHveZG9M91qETSJBC6nJCxoDn4ux8+pr55bi2JyR3nXC9GOlmq3mVVAXPO7cpYg+eAoPQZ71dJZDmKK2FxzMQNyRtt6Z2q24QPJHbocKDjPTcbuw/KvI4iZ2WNshgc8xzsu4x8xSAsjqmScMSrAKpGQB2bG2fSlHWWLFdtyXwBv1O29beK9XaMLEpIYZYSDsCc4IPrQqwuvZidzzFWft1ORWnRhWIot9DHYmSnn9I5OjxNVzbXC8iE8xYDCKckb5HN+lNVwksnhJIcR7Bxj2wTvgfw5oTb6ogkaeTZWPKAB7RIHaibahgyI0w5zGkgZxgAE7R/Hpv61rKxP5juVMlHLcJr+JZ9ILeA8ZUH7SLkyT7GB2KefrS3wfIVmcpjIjPXodxsaJ6nrLzxwcwjOOZOZz7Kupzn4kUAluN7h49vZ2IGNuYdqq5CGw6E1MY+XhsGGuO86JzuwxlSJD/0H3dj3Br4IWUnPMY8DBAz5Ak9/Kk/gS9knk+rlyOVWkVup9k5Cn0zTjYjxBKwJSRFzhTsd/aGO+azrsd6n6H7zLSxWBK9pWs+DmIjmbYp1PN3GO49a9hZmb3/a7A4UfAHsfQ16hDx5B+0h642YofvfI1lu9Vt2Y8zqkoxzK2wcdmU9AaR0F+3w3DLhe881C8aLAMXU4JyUIPqOhBoJHFjPkTnA6DPYV6srvs0juoJxk5GM7Vdiu/8AA/DPZk627mcn4pnec3QvYSox16Uz1qRaoMa6KYvaZLlTQfXOifzf20edM0I4gxiP+b+2k5J/CP36x+N+qPv0MAx3MbDcHNUSnHujI9ayWMuaIKRXHW+LZHbj6T6Vj/05hEb5+sxPdY6qaztf4Oy0XMeax3dmMZAoE8WtPcwrf6axx+US7RblZC8RB+1X2f8A5F3X/FZLDWDBKsigq8Z6EZwRsQaptoWUhlPtKQR8RvRHiCwDSeInuzKH+DH3l+RoDlbJDaO5V/tSqVA3N2l8ZOt3HcOxIUkFcbBWBBwPnmia8VH6x40JKhOYKGGVdTsQ3lmkv/T2Aq3TMmRUJ2Jquy1E9QXsNRvsXQPxCYX1/V1di7AlifyHZausbjmt0IG3O/yO3WjdhwxGADLuZOw3IHkc9z50fn4ftFi99IwR/t5yS3Y57GkPnh0FQ7CLpSum/wAwb/mJmrXoEUWGHk23uEn3jVkl22EV+VmwwD9S0ZGO3YedEP8ATrdshDzEdVJ388VZYcHs0nKh5Ry5Y59pRjO3oaFclB3EfduzkWaECafNkPEzqQ24yccrL069cjbarbc4Sbm/BuRuPeFHdT0K3gQNIdt8ZJ5tsbivNCuocMIwCG2YHfI9TSzlhSLFU8QwfwGrLE9UXNHvpLeVJoiCy/kynZh86Kx8XSx3fjxr9nylDET7yHc5/izRK94YjcExjw2BzjsR6MO1J99YFGKNnbz69/8AFaLZ+NkHrdPe18ZlYnhlxPQr6H8QlecUH60JbdimF5QD3B3YOOhFfTayXZmZAWbrn3RjyFLy4B2pkvbm3NnFyJiTOC2fzJPfNAuR5JBrUDjU1v7dj8LcS2zJW+tsOqj5Vt/11cbo1LsQq8irK+MZS/5S1Z/THh9nPTr+DDLa8v4TmqJNdbsgHxOaDNXnNRP4zlH/AC18pFX9K+HpyV3/ACYXOuP+Ff1oXq+rM3JlRtzdPXH+KgTWK/8Au/P9qFfEshz0sxIk5PgWDXWXSsAiCoGINFLe4B60DF2PI1dHdqe+KXZiWHnpgY+fUp11CMCtVmcigaaiq9TWgasD7oJpKYVznQWXLPFsese+0tBw1F4IjJA6AZMX2g8+T7w+FLMt4c5ximThiUSdyZDhfDB5QUPv8zfCvZGNZUvUwmd/caLfyHZEC3chArNpd2sb+Ix3XcDHU+vpTzrPD6SoBEEjkDNsQVjeM+6Q3mtJ15pEcR+2uI18wmXPyxtUUFbF0IvIyQ+iTqN2la2H5RISC5GD8T/iqON9Nd+TwznkBDJnBG/ssPMEHrS3Zaza27ZRJJSO7bD8qv4j4r+umPkgKSAcnsknmXtt50lMJ0t61HH7yoLq+25j0AyLPyjJzkEda7XZ4DB87+EFY+anHKfy2rm+j6Y8PhGQiOSQjkiAzK582/CuaYP9TCLLGSxEblFlA9kBiPEB9FJ2pGYpdtieJXcXPpHumecDcKo9nyO/b8qxcHI8cwdvZj7k9we1MGs6YZCYVcSsq5WJ9uZcbPE/nShpcpgmxOHHJ9w+fzqwg6qOj11Ggj0nQL/UMe4/KQCQvnjpSjqt+WYu3VsZ8qLalqNrclWUGFwAOnMp9SeuaEXejyS/7TRyegYA/kd6Rj0dPJEt0ulY6t8+kr0bTDL7bYwem/rTrpejQhAsoyuOgz7x6flS7p2gz20ZkkByTgJ1wPxMegpitL50AKn7Nl3J+4cb5+BpeSWL6U8RDMWOyeYt3liYnK5BXPs+ePUdqhVfiFmLE8xJO/p6VPNMII7zqMT9MdR5kHWqiK0GokZqZbJEzmst70Xbz/aiPJWPUV935/tTaj74lLO/Qb5f7EXVts1atl6UTt7cVsSAV3gq3PkrZB9IrzWZHStFgnajc9qMVk02LlbJ88CveV08xgtLrzK7qzAGSflVenXhhcMudjmjbxZzmhc1thvKk5GILV03aeoyGQ8Rp1nVJJ7VXRyqH2XQnJPy7AntSjPYitMdwVBTJAO5HYntVNxLVTDwBjIwPx4ljJyGtYEfCEuG9HhnilibIlyrBvJR13/am+20OKwt5JYE8SQKfaYZdj6fhHwpa4d1hII+bly3irz/APx43PrTVqwZ5Yp7eYCPCiRcjlZAf0OK5jON3nsNkJv6zUp6DWPjBVsr2trJqNyea6lGEz/7fN0AHajnD+k40kI/v3Ecjnzy7Ag1n+lS3aS1i5AQpl9vbdcnbI7DBFNuqRhPCReiQR4x6EVUuuPkh/Un6AdoaqevU59pNu17ZcueW5tCQjg4bboCfhn8qLWWkrqFqv1teWccwD4w5A+96iqeB7YpcX56L4iBfVi2Tjz2JrUyOt2Znl+wVSqKWAwx2bI7YqbbPfIX+R8efSEixe1bh+KztpEdi8sjL4e3QKd96TZYG6758+/510bUtaS4jnjYLhOUwsdiTnDY9KWzCNs10fg1D2VN5w5/cTLz7ulgVMEw61cqOUSMR6nP9ajJLIw9p2Oe2ds+ooo1kCc1L6pWqvhtSnfTKbZ1hGtwXEG8zV3iuPvVuS3Ar1oBTmw6yNFR9IC+IXJ+Vz9YP+sSedffWX8/0rcYRUWjHlQewU/8RGf3XK/5n6zC90/n+lZLy+Y46bZ/aiM1se/TyobfRAY+f7VXvwaguwolivxPIY9JckGb4JK3Rtmg1uxoxarWunMy7F1LJ+lZLSLetNy22K8tRgUzQMEEgSUnShtw9ELpqwslA3PaHWNczDK+etZWYg71vlhrHLHVdwZcQiXW7ZrQAcY3xQpHKnai9hchtjSTUlnBEhi6cqYZteOLmKPwiqyDAALjJwOmfPFM/wD6tgezEzYDpGUaPPtGXOQR6HrSc1iH6VjubDHyrMyPAaLORxH0+IuO8Iy8eTFTyxoj92Hme+POlr645Yl2Yljk5O2aukt6ySJ+lPp8MooO1WObKZ/WHbOfIFbPGoRpLZG9E2QeorWTWuJlWj3pM3FffWgOpxisU23esbS+v6URYieWoGGvrQqBuaEC5HxqLX3lXhZPeRDXi+e1fPdgDal9ronvUecmo654Y/xhWe9FDLy4DY+dSjtyetSubfAG3n+1Iu30GOqVVYS+zSjUQwKA2ly2ev6CtTXb+f6CoTKQDsfv5wHpYmbpNzU1OKFi6bPX9BUjdP5/oKP2xB8fv5wTjtqbZGrwJWD6y3n+gq5Lt/P9B/ive1J30fv5yfJaamt6xXlqa1C9fz/Qf4qie7c9/wBB/ihbJrPx+/nCRGEDSoAa8XK71beyk9f6Csgc4pBuX0lsKT3jDpV/nY9aLSIGX1pJtpCCMGj9tev+L9B/inJlL2IlWyg72JK5tsfCh88dbrq7c9/0H+KGSXDef6Coe9Pgfv5w60aaNEPtEGjDClrT5mD5Bos12/n+g/xXkyVA+/8A7ItpJbclOtD5Uq2W5bz/AEFZjcN5/oK82Qh9D9/OSiMJ4Yz2r1bc1Hxm8/0FTFw2ev6ChF6fD7+sMq0sW2rVFbgVmNw3n+gq2K4bz/QUYyE+B+/nElHPrN8MGa81C3AC5/i/aox3b+f6D/FUandueXJ8+w9PSosvQoePv6wa63Dgk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2638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://www.kniga.ru/upload/covers/53c/53c0d0dc1d4c73694594a269d5fa75b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00" y="3945522"/>
            <a:ext cx="1224385" cy="19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13666" y="6393820"/>
            <a:ext cx="7524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</a:rPr>
              <a:t>высший </a:t>
            </a:r>
            <a:r>
              <a:rPr lang="ru-RU" sz="1400" b="1" dirty="0">
                <a:solidFill>
                  <a:srgbClr val="C00000"/>
                </a:solidFill>
              </a:rPr>
              <a:t>нормативный правовой акт </a:t>
            </a:r>
            <a:r>
              <a:rPr lang="ru-RU" sz="1400" b="1" dirty="0" smtClean="0">
                <a:solidFill>
                  <a:srgbClr val="000000"/>
                </a:solidFill>
              </a:rPr>
              <a:t>РФ. </a:t>
            </a:r>
            <a:r>
              <a:rPr lang="ru-RU" sz="1400" b="1" dirty="0">
                <a:solidFill>
                  <a:srgbClr val="000000"/>
                </a:solidFill>
              </a:rPr>
              <a:t>Принята народом </a:t>
            </a:r>
            <a:r>
              <a:rPr lang="ru-RU" sz="1400" b="1" dirty="0" smtClean="0">
                <a:solidFill>
                  <a:srgbClr val="000000"/>
                </a:solidFill>
              </a:rPr>
              <a:t>12 </a:t>
            </a:r>
            <a:r>
              <a:rPr lang="ru-RU" sz="1400" b="1" dirty="0">
                <a:solidFill>
                  <a:srgbClr val="000000"/>
                </a:solidFill>
              </a:rPr>
              <a:t>декабря 1993 года.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2585378">
            <a:off x="1464038" y="6079049"/>
            <a:ext cx="671366" cy="15862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334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.imgsmail.ru/imgpreview?key=http%3A//img.gazeta.ru/files3/565/3329565/sudpri.jpg&amp;mb=imgdb_preview_3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95522">
            <a:off x="170848" y="3995688"/>
            <a:ext cx="3384376" cy="225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Присяжный заседатель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1"/>
            <a:ext cx="8363272" cy="1125487"/>
          </a:xfrm>
        </p:spPr>
        <p:txBody>
          <a:bodyPr/>
          <a:lstStyle/>
          <a:p>
            <a:pPr algn="ctr"/>
            <a:r>
              <a:rPr lang="ru-RU" sz="1800" dirty="0" smtClean="0"/>
              <a:t>гражданин РФ, включенный в списки присяжных заседателей и призванный в установленном законом порядке к участию в осуществлении правосудия путем рассмотрения уголовных дел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2276872"/>
            <a:ext cx="8363272" cy="2160240"/>
          </a:xfrm>
        </p:spPr>
        <p:txBody>
          <a:bodyPr/>
          <a:lstStyle/>
          <a:p>
            <a:pPr marL="457200" indent="-457200" algn="r">
              <a:buFont typeface="+mj-lt"/>
              <a:buAutoNum type="arabicPeriod"/>
            </a:pPr>
            <a:r>
              <a:rPr lang="ru-RU" sz="2000" i="1" dirty="0" smtClean="0"/>
              <a:t>Суд присяжных назначается по ходатайству обвиняемого по тяжким и особо тяжким преступлениям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smtClean="0"/>
              <a:t>Присяжные заседатели выбираются методом случайной выборки — при помощи компьютерной программы</a:t>
            </a:r>
          </a:p>
          <a:p>
            <a:pPr marL="457200" indent="-457200" algn="r">
              <a:buFont typeface="+mj-lt"/>
              <a:buAutoNum type="arabicPeriod"/>
            </a:pPr>
            <a:r>
              <a:rPr lang="ru-RU" sz="2000" i="1" dirty="0" smtClean="0"/>
              <a:t>Участие в судебном процессе в качестве присяжного заседателя является гражданским долгом.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653136"/>
            <a:ext cx="5724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справка: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Жребий (юридический), универсальное средство распределения благ, тягот, общественных должностей и др. Жребий был непременным элементом процессуального права на Руси. В дореволюционной России жребий использовался в избирательном праве (например, ст. 17 Положения о выборах в Государственную думу от 11 декабря 1905), при назначении коллегии присяжных заседателей и т. п.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71800" y="2852936"/>
            <a:ext cx="6172200" cy="2167136"/>
          </a:xfrm>
        </p:spPr>
        <p:txBody>
          <a:bodyPr/>
          <a:lstStyle/>
          <a:p>
            <a:r>
              <a:rPr lang="ru-RU" sz="2800" i="1" dirty="0" smtClean="0"/>
              <a:t>« Если ты хочешь быть беспристрастным судьей, смотри не на обвинителя или обвиняемого, а на самое дело. »</a:t>
            </a:r>
            <a:endParaRPr lang="en-US" sz="3200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6172200"/>
            <a:ext cx="5724128" cy="497160"/>
          </a:xfrm>
        </p:spPr>
        <p:txBody>
          <a:bodyPr/>
          <a:lstStyle/>
          <a:p>
            <a:r>
              <a:rPr lang="ru-RU" i="1" dirty="0" smtClean="0">
                <a:solidFill>
                  <a:srgbClr val="346E3F"/>
                </a:solidFill>
              </a:rPr>
              <a:t>Высказывание: Эпиктет- древнегреческий философ</a:t>
            </a:r>
            <a:endParaRPr lang="en-US" i="1" dirty="0">
              <a:solidFill>
                <a:srgbClr val="346E3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gray">
          <a:xfrm flipH="1">
            <a:off x="3203848" y="6381328"/>
            <a:ext cx="144016" cy="720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107504" y="139027"/>
            <a:ext cx="1584176" cy="585145"/>
            <a:chOff x="2291" y="2250"/>
            <a:chExt cx="1335" cy="446"/>
          </a:xfrm>
        </p:grpSpPr>
        <p:sp>
          <p:nvSpPr>
            <p:cNvPr id="6" name="AutoShape 78"/>
            <p:cNvSpPr>
              <a:spLocks noChangeArrowheads="1"/>
            </p:cNvSpPr>
            <p:nvPr/>
          </p:nvSpPr>
          <p:spPr bwMode="ltGray">
            <a:xfrm>
              <a:off x="2291" y="2369"/>
              <a:ext cx="1335" cy="327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" name="Picture 79" descr="Picture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07504" y="27785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</a:p>
          <a:p>
            <a:r>
              <a:rPr lang="ru-RU" sz="1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№ 21</a:t>
            </a:r>
            <a:endParaRPr lang="ru-RU" sz="1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cosmopolitan.name/images/stories/politics/femi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697" y="4064829"/>
            <a:ext cx="1972230" cy="2627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20281254">
            <a:off x="7352382" y="5955990"/>
            <a:ext cx="635720" cy="357658"/>
          </a:xfrm>
          <a:prstGeom prst="rightArrow">
            <a:avLst/>
          </a:prstGeom>
          <a:solidFill>
            <a:srgbClr val="346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914400" y="2038350"/>
            <a:ext cx="7239000" cy="4210050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gray">
          <a:xfrm>
            <a:off x="1899954" y="4276811"/>
            <a:ext cx="5089525" cy="471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5. Решение проблемной задачи игры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gray">
          <a:xfrm>
            <a:off x="1855964" y="3720779"/>
            <a:ext cx="5089525" cy="4714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FFFFFF"/>
                </a:solidFill>
              </a:rPr>
              <a:t>4. Усвоение новых знаний +и обобщение игры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gray">
          <a:xfrm>
            <a:off x="1915830" y="4840125"/>
            <a:ext cx="5089525" cy="4714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FFFFFF"/>
                </a:solidFill>
              </a:rPr>
              <a:t>6. Самооценка ( результат работы)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gray">
          <a:xfrm>
            <a:off x="1891505" y="3172717"/>
            <a:ext cx="5089525" cy="471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3. Объяснение хода деловой игры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gray">
          <a:xfrm>
            <a:off x="1907842" y="2619916"/>
            <a:ext cx="5089525" cy="4714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FFFFFF"/>
                </a:solidFill>
              </a:rPr>
              <a:t>2. Создание проблемной ситуации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gray">
          <a:xfrm>
            <a:off x="2782093" y="3720779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2838450" y="4659313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gray">
          <a:xfrm>
            <a:off x="2838450" y="5302250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270570" y="1035573"/>
            <a:ext cx="8640960" cy="936104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Деловая игра — метод имитации принятия решений 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различных ситуациях, 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осуществляемый по заданным правилам группой людей или человеком</a:t>
            </a:r>
            <a:endParaRPr lang="en-US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gray">
          <a:xfrm>
            <a:off x="2838450" y="2684463"/>
            <a:ext cx="3505200" cy="381000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921027" y="80962"/>
            <a:ext cx="7772400" cy="813023"/>
          </a:xfrm>
        </p:spPr>
        <p:txBody>
          <a:bodyPr/>
          <a:lstStyle/>
          <a:p>
            <a:pPr algn="ctr"/>
            <a:r>
              <a:rPr lang="ru-RU" dirty="0" smtClean="0"/>
              <a:t>План занятия</a:t>
            </a:r>
            <a:br>
              <a:rPr lang="ru-RU" dirty="0" smtClean="0"/>
            </a:br>
            <a:r>
              <a:rPr lang="ru-RU" sz="2000" dirty="0" smtClean="0"/>
              <a:t>(Деловая игра)</a:t>
            </a:r>
            <a:endParaRPr lang="en-US" sz="2000" dirty="0"/>
          </a:p>
        </p:txBody>
      </p:sp>
      <p:sp>
        <p:nvSpPr>
          <p:cNvPr id="2" name="AutoShape 2" descr="data:image/jpeg;base64,/9j/4AAQSkZJRgABAQAAAQABAAD/2wCEAAkGBhQQEBUUEhQUFBQVFhQUFRUXFRYUFhUVFBYVFBQVFBQXHCYeFxkjGhQVHy8gIycpLCwsFR4yNTAqNSYrLCkBCQoKDgwOGg8PGCkkHCQsLCwsKSwpKSwpLCwsKSwsLCwqLCwsLCksLCwsKSwsKSwsLCwpLCwpLCwsLCkpLCwsLP/AABEIAT0AnwMBIgACEQEDEQH/xAAbAAAABwEAAAAAAAAAAAAAAAAAAQIDBAUGB//EAEQQAAIBAgMECAMFBQcCBwAAAAECEQADBBIhBTFBUQYTImFxgZGhMrHBQlJykvBiorLR8RQjM2NzguEHJBU0Q0SDo8L/xAAYAQADAQEAAAAAAAAAAAAAAAAAAQIDBP/EACQRAQEAAgIDAAICAwEAAAAAAAABAhESIQMxQSJRIzITYnEE/9oADAMBAAIRAxEAPwDa0KFCksdChQphR7d6QpZITMwaVLFcggTOXtmJI4d9W2FxIuIHXcwnvHMEcCKxHTgp1/aABHV7mQFhrwaIOsTruraYHDratqiqFCqBA9/OZqMb3TvSRNFNETSSatAyaKaTNFTIvNR5qbmhNMbOZqPNTc0c0AvNQmkzRikChQoCjoAqFChQCqFChUtAoiaE1A265GGukb8jd2/Q+xNMmT6Q7ZF25bcK8WnDW8mVi8HQlSNASPQ1qNg7TOIw6XCILAzw1BImOG7dXMsdZUqk5AVUyEzgiJaC+4tvPKuj9HLGTC2h+zP5iW+RFRhdnn10sy1FRUK1ZjoUKFBBQoUdAFRgUIpQFBgBSgKKKUBSA6FChQBUKFCgFUVFNJLVKyjTd1AwIIkEEEcwdCKBakzTS5/tDo+1k3EEFXfQkOfhTQyqnXtCe8DdFa/YGJz4a2eIUIw5FRH8j51mel+Aa7igttZi31lwZgkqpjjozGQI/Zp7ovj+ruG2x0bQHgSPhPmNPSssbq6Xl3I2FChQrdmOhQoUAKOsr0i6Vm1d6u0ydnR5XMZMaCDpGunuKq06V4h7z5XtNaBKrJCZhOrMjGRujeQPHURyiuNb+lCshs/p4j3HUyVDALAzE6QTCjSWBgHQd3HV2L6uJUyOcEfOqSeFKFJFHQY6KjmkmgBQoUKCNl6QWpM0U0jKoUVHTJj+l56u8CIBvKilzMqttmJygDX4pjjHhUPauCNq4V+6Ynmu9D6aeIq+27lbEWVcSoDMTp2ZZUBIJ1GvkQKV0gwfWWxdTUqO1H2k3mPAyfM1jcfevbWX0VsHbfWAI57Y0B+9499Xdc5vBrbqVnXUGug4VyyKW3lQT48feqwy31UZTR6hQonaASdwE+laJc/xuzUOIuZSwXOxk9ppGhgTMDh3RWdxWJIuy5Z1BI1Y5WXhp9k93fV8dpXL2JbqhbKZmZd8kTMkqec1X7VUFjKjxBrnuWPLTp1eO0K8BPWIEzCQVSDmWNTBBGeCToIgbq3XQfbovKUiCqLA5gTJ0gT2gNABpXOEtRcgMY3xMbu+tx/09wrG5euGAgAQD9poZiNNBAHjI5VrjWGU+t1mo81ImgDVpOBqOkijoA6FCioCLQoUKAOjmk0zi8UttCzMqxuLGBPASe+gM50nw84hXkQLcHXcQXIBjXXOCPw1J6ObUjsXLlsIM0FjlIbtPlOsRlGneDzFU2AF3GO2cLbc5yYEE5YVSeI3geVO/wDgbHDoYZ1Z26xMwXQG4tp5IPZkjNxykmufd3uN+uOqsdtYJE+FgAe0FBGZf2kHFe7h4bn9k9LjbUWcQMyb1YaMp+8h+h0NM4JRexFpgI6tBmyzlkIyQMwkiWgTvCk01t3YwTtKCUY6qN6MeKj7vdw8Nx7/ACif9a1Fq+rAFSGB3EcfLge7576crn2BxVyw+8lRugiGJ+GefPyrc7Lxi37YZTw1mNG4ifqQK1wy3N1GWOqzWGwj28ViGUBQOsBJBlxeEgI0wCAwkAcKpcRs3eSRWx2psBMQGIZ0cgjMrkDNwzLuPDke+ue3cA6KhIeX1BJMcjHPWRWGePHLd+tplyx1Pii/8Wi4FKqqzvAIJ5EnX2rqvQraC3cKqj4kkMN3xMxUx3iuUbUwyjE2wZCkgMRrAJ1PpWi2DtR8PiCtgZgpKZYLSpAJUEciNJrbG99Mr6dVigBRWmJUEiCQCRvgxqJ7qWK1ZjFHRUKRjoUKEUBGNFQJoTQAqBtvZq4i1lZc0EMBOUFhMAngNan0xjHItuRvCsR4hSRSvo4r9hbMNnMzAB3jQGcqiYE/rcKtSaq9gYl3s/3hlwRJ5gqrrw5NUzG3ctt25Kx9jHEfMUpOtDfaNs3aKvmCplyAOYCw2cErGXmIPfPjWP2ztd7hlyYmBwExJ15Ca1eGYJiyn+TbHHeubXfvhfHTjwXjejdi8ZZT3gGAeYI4T3RSkVvTMYfo/f6sXQBlYZoB7eWJBg92u+anbPwWIuu6YdXbMs9ndlfmd2/MPKtdECBppp3aaVQdG8cba5UuysdWwB1KjVcwG6JYeYp5YywTKncHYuYJQl1+sIGsR2TrCg65vHv7qocRt8vhuqyibdy6wbiA5Jyjuk1vsFgldXLMMzIyrqNCwIU+W/ypOx+iOEwoi6y5CJYs+U3DwAEye6KxznPpeGXHtzSx0QxGJTr7dolbcgkgmJB7QUavHKs9sWz/AGe4yXhdz8FTN2h5GCPEHwrvOBUYi4UwhxNpEgs73mygcrdp8zE6cSoG/XdWexWwcNeU3br3EZbgCEfHDN2irAaHUnvp2zGFO76WWFvi4iuNzAETv1599PxRLhRbVVQqUAhSpkECI36zEb6Ot4yChRilRQCRR0cUIoCHRUKFIwqLtVosXT/l3P4TUoVA263/AG9zvUiiiexYNMlxl4FLTDyBtn+FaXtA9kD7z219XE8RwB40q+IvIeYdPk4/gak4nV7Y/aZvyoR83FAQcQIxiN95VX+Pv+lXQqo2npcttyKc+DEf/vv8OdsKIKrto4ibipqVWGYD7U7p7gAT/SoO0cTavFmNtEyiFjM1zuBbQL5a1J2xcazcW6oBzDqzImDJKmPX0qivMA6gTlzDfxygsT+aB/t76y3lzu/TeScNxKw5cntOZ0MyAIIB1IGg9I0763+wnFuwbk2EfKf7xirXOIgcd4jl41g9m4grnYNlMNlkTJMgqeW8+1UuIx9y3pBBiV10I3Qe/T2pW7vSbjqbXO3ektwMyq57W+N58Y30621hfwoRR/eD4tdZG7SawOI2xBJJJJ5fLwpvZ2Dv3Osv2+wLSm451EgcBA1J4VlfByVj5eLoWzdvFcoJ0zgN59kn39q18VzfMCqXWg5h20kjtDdMceOh8xW62Hjzes5iCpmIO8iBB8DrHhvrfxemWc1U9aWKQKcFaoFFFFKoqRoNJpVJoAVXbdMoo5sP4W/4qwmq/aQzOg5QePG5aXh4mlfRw/jzADfddW8pyn2Y0jff/DbHq7Hu/wAuncVbzIy81I8yNKjbOuZ87x8WThG62p4j7zNzp/S+GNtDdH3W9ntn9fXdVsDNVu1lkAc1uj9yeR5cj9DOwryinmqn1AonsX0relU9QAJ1dd3mPrPlWfvJCy32FMd8wBHPfNa7auD66yyAwdCDyIM8PMedY+7tB3UK2pWSraTPHN94aeNLLrtph3NIl/GMjkawwDZeJ03rzOsEdwprE4gODJkRE8R4jhFS8QFvoDcEaSTAI0G9YMqaocRAIKXC3c3ZuAeM9seOvfSx/YyQcbgyO0qll3mBMHy4cfOtf/0zvPca9ae2TaZe0xHZ4qFnvBb9CqHDEseryF8+7KDM9yjy0HpvrrOwMILWHtqFKdkZgfizRqW5marWmbNrsa3h2u4crJaLmHuMSWyj4rcnfBn251YbBx8EA/hP67j7E1Zbf2ab1qU0u2zntnvG9fBhp4xWVsYqQLyaCYdfuuN4I5Vy578efL5XRP5MdfY3NOCoez8ULlsMOXp3H9d/Gpgrq9ucdFQoUBBNJNKNFTBNV97W8e7qB5m4znu3KtWNV6iXY87wHklofXNSpxNqt2G4NrQR230iNC2ZT+VlqZjb2S27clY+cae9RNn2+ruNb/YtMN32V6tv4VpfR8PY5J6v8cfmVh9f1uJ7IabFv8Mfl7P0obQMKp5Oh9/+f6b6GyxCMv3bl0fvkjjyIp/R8ObTuFbLEGDoJ/EQPrWOGHETrE6QTu46Tvmf1FafpLdy4Zj+1b/jWqDBvmQIQIL6His8uYMCR3VOVaYTpAx2Ea25VHZhlB3Bp5RpMRB86z2ItO+hKjWJI04azy1rXXw8OgIAbQ75idwIO7uNVGOtgBYHxGI/ZJ1/dBox7gznxK6IkYC5muksIYMVGaFJXKwB101JjgePHpGA2hbv2xctMGQzBEjcYOhANcXxjOl7qyWFtvgE6OqkaBuOgmOddh2Lbtrh7fVAhCoYTv7QBJbvqmdT81Y7bd0YHEs+TNaxKOCswFvAfF7g+ZrXVRdNdn9dg3gdq3Fxf9vxD8pPpU548ppWGXG7F0ZxNtbYUE5tT3QBLewnyNaEVznYuKIVG46eo0rdbJxXWWlPGIPiun096z8OW5r9H5Jq7TaFFR1szQTRUZpJpgKrcLqts/ee5c/MLhjXkGA8qe2jhDcXssVYbiCQD3GKp0xtyywzSGXQSNIIgkRodPGss8uPxeM2tdqmUC/fe2vkWBO4jgDTeMbLfst97PbO77Qzj3SqnF7Vu3MsXEDBpBKpodV3Zd8HfU7Z2zLrHNdv9YsHQCNTproNNameWHcKn49Ztn/afRgf19N9J2e3bvDlcDfntoeQ4zzpzFXFytJG48RVQ22Fs3SSVhgqkBgScoIDBecmI7qr/JjtPG6SelZ/7f8A+S37GfpVFgLcsB4+39atuk7F7aASDBeDvAgLqOetZ9naOsQwIG4/Cx0I9pHcauzZ43XtP2mvVg8WaFXxbefIfSoN62MwJ+z2R48T9KauXWZlklio072PP9cKFwErm4bhz13k+NZ43j20y/L0jWXFwFG3qTIO4zuaPLf48q3XRC1eWyBdysuhtup3qZkMOBB8tdK5zj0M51MMOI5fUV0Hohh7ws22N1WQjVMkMIkABgY5ax61pOvTLLtpIpLLNLoCmlgDso2Ll+0NykXU/wBNt3pu8q0PRO/PWLyKuPBhB9196e2/hwHtXTuBNm5/p3dAT4NH5qqujrG3ish4h7fmO0Pka5p+Pl/63y/LxytfFHQmhXSwQDSTSjSTTBNJdARBAI5ESKVRUBFvbMtsCMiieIAB9RVZd2K6/CQw4bgR66Ve0moywmRzKxmzsa+33VniSPpNWOyujiWWzsc9z7x3L+EfX5VaCmsXiurQtvO5RIGZuAE+vgDSx8cxO5WqXaV9ndpHwlRHISV+bL6is+qZbt20w+FtPA6j61YdcQ7cc1vjzzTr35ss+FQdqyL1q7vz9h9dZiQfHT3NK/2ayfisMOi9rQdpiB4Ekb+UfPup7b9kWhl7vaKLYqhryBtw1P1+ZqR0uTrbrkCArqvm+4ek+lc2f95G8/paxeNuSQBynv5R4b/blXR+hF2cKO5iPYVzbF/47DkMscsr5R69uuk9CLOXCCftMx8tB9K68XHfbQUBQoVSUbaeE62y6cWUx+Iar+8BWZ204tXbN9SCLlu3d04MBDA+YNbAVz7aii4jZfsXbqjuGdiB6GsPLO5WuF6sWlvpHfuYq7bw5lWCxwZVCxIJ0yEmSOfGtZZBCgHUwJ8Y1rH9CLpW6yZZlJzRuynQE8u18q2VaYT6zv6QDSTSjRVokk0k0o0k0GKhRUKAMVn+kZm6mpGRcy6dkszQAO/s+laAVnukLszuqAGEWRuMjM8A84+dRldRWM3VZjLU23K6HtFe6RMeRAqHi72ezroQEvKOIEZiPnUrD40SeKkeYOsgjxkVC2vEqw3MjDu04eh96n7G19bWuybg62Z0yg+v9ad6T4mWAXcD1jnm50UeSx61RdHMVmVZ17AH5TFXeJYFhP4j/L3ArLj/ACbXy/DTMqouXmIKg3CpYmdGEyN2+ZJA4zXVNhYfq8NaXkgPme0fnXJ7KdvsySGLFeaSIjnH1rreyT/cW+PYX5foV0T05b7TKRetlhAYr3j0pYoxTJlcXti7gb2VybqEZ1neRuOU9x3jw+9VDh76i9cHWIyXW6wEMIVmOq96icubmtK6S7b/ALRfCspti0Skhg+Y5oaACIkce4TS9k9CbrqHusoMhgpLMOB7Sx3DSdOEVhZbdRr6m2y2NgltIDpmYA+REgVPL1BwDXBK3NSAIcDRpmfpUyt8ZJOmNR6KjNJpgRpBpZpBoMmhRmk0AoVSdXmt373HP2f9ugq3vXMqMeQJ9BNMY/DC1szDj7V0u58JEVy/+i3UkdHg1vdYTGXwrK4+G7Ckfdfd8x8udKVM9lhxSSPQg+xX0pi6pDMh1DdsdzLy9vy1I2fdBWeenqI/lVyfiW91W9GbvZ8GZfLQ1oMcSVzcCYXXe24ekzVH0dsav3O3yGlXbOGZV4IjPHe2nyFPIp6ZXHsRfQgwQdDy0P0rpPQnbq3bKoxAcEgDgeMDkd5jv0rmONecR4T7mPrVx0bUl2UHeCPPh4axT3qbRJt14VmemW0SqhFZk0lipgy0BQe6JMd4q3wWPjDLcuH4U7Z/aXst5kj3rGi0+OxGTgSXuHgo0Ed0CBHOqyv6GM+0voXsrPdY3ED2wshtCuaVgEc4LVu1swAAIAAAA0AA0AFFg8ItpAiABRw+p76eJqpNIpqKOjoVSUY0k0qkmkZJojRmkmgCNJpRpBoMxjv8J/wkeulTuk6K3VopBW1bVBHEgan1qLdTMpHMRVJtjbgsAKytmjlp4g8RXN5sbbGvjy1GO6RYjLiEjgy+hMH2NPYMdWSNwzN89PlVXtljeJdf6VNTHrcVYGuXN6CT71eNH1Z4CyArEfaYn5zR2f8AzFzlkUetI2XiwLOaPgSfMDSl7LzNbzP8ZCz5ifrFPIMltg5cWV3SwHz/AOKu+jxJZiu8KTvjVddT71W9McERiiy8/cf1qV0eRiWykZGQ5yRuBif5VOX9SwvbQWdsXP7NkMklyyT9pmCiT3AyQObCtp0a2N/ZrWv+I/ac8uS+A/nWd6L4E3Lwu5ZRdEkQBEyZ4mfea3Aq8J9LK/IUKI0KFaMxUVHQphEojQoqRiNJNGaSTQBGkmjJptjQALVE2hg1vIVbyPI8xTzNTZelQ59taycOWUr/AMjmKo9mMct88ERiO7NIj5107bOylxNsgwGA7J+h7jXPcBhCl29Ybsm4rLr95Zj5n0rLjxab2l7FuG7ajhIznhlEzNW+xsaHZ/ui6NeGVSB9KwmDx7W1ZAYn6b60/Q+7msXUPxZlj/cf5ijyehO170k2EWzXF1BM+GgHuKg29n9WBa3bmukbxyXx7uZ7q0+2Npi1bCjU6ADm0dkHuG/8tZJcZrA4kljzOonvHL141OG7Ozs4uh9Hscj2gqgKbfZKjdHAjuPzq3Fc32Xtg2TKgT38eZrf4PFi4ituzAGPnWuOW+mdSqFJBo5rRIGhRTQmgIhpJozSTSAiaSTRk0hjQZLGmnalMaZdqASzU0z0TvUe5eikD4vVjenCBbiXU0cRmI5icp8YHtWgu44KYkSeEx5k8B31kOl+1Az9TaOfWWYTDNHCfsj5Cs878XjPqixmH6ybqQJksu4SPiKn3irPoOWa+RuGTMTwUIwaT71CxGO6rDLbQatOZuUmYA5mtFgdn/2SwEmLlwB7vHKu9Unhz9KWXc0qTvazxtzPbu3joqqVtzxZtAT3ySfTlWbtEghRrAUe9XvTC7kwtu0n2iu88tSTVHsq2odQWnNqx5wNPKjG6x2V7yaLAWVB7R1UEkbt0ev/ABW+wygIoG6BHhFc3w2Jm5prOniDpXSbYgAchHpVeKIzSFalTTS04K2QVQFAUYoCEaI0dJNSZBNIY04aac0GZdqj3Hpy41RLr0A3du1UtiBJJOlS8XeyqSe/hXPxte+xIHajgE+cVNOLTpHjbiWjGIAViSLYSAYP2iSTpzPlWaw9yAWZwC2+Qc3Plu8OVC/muXQrW2NxtAsMCSeQq3bDXWyoTbJMaKsgCJmZ10PKs+oru3o/0fsq569h/d2j2c3/AKt6OyI4KsyfKnkxhv4hlBmNXPNyY9pNMbXxwsWglv7MhfHezmn+jmWxhXuMP7y4QVPJFB1PiSPSoy6jSd3SP0yxhDoOQ9Kj7FBa4G4cufIeFVW2cf1rzv5+JNbTons+Mg3Fsusev676q9SYonu1d7F6N3A6M6wphweBG+PlWyU01bSP506BW+GPGMrdlg04KbWliqIsUeam2NNm/StM3FERTmWiK0A0RTFwVKK0zct0BXX2jU1R39sgiV1Eb+O+PhFH0gJF4rrGVdPEcqzt1WTQExqIk6A8qi5K0VtHFuWaTCEDtbt2gBBkxuMU9fW4cLY/srorSTc0AaYEEkjdM+tIv4jMBr2TvMaqe12dIAGgPHf41AuYJgpNu6VB3Dh3gHgajLtc69rHb/SQYdAjBLmICwzAABSd4BG/cJmdw3b6rcG5t2jfutNy4sz9xCdABzO/0qFhsAoDi7qM2YHfm5KTv/RpzaNtrgDxKb8oIO7dpxjgKiY66O36YwOzLmMuNdKnq138oGoHh/OrDaJY2WLaDdA0gcBTNrarZSiq8EyQoZdY3kniAY10kk8hTnUPe0ut2OCDXwluJquO7tPLU0zliysqTunXwHL3rcJtNbKC4GVgxIVQdSBooHI8+VZt9mk8ssgTBgEwD5Txo06MXe0UYSm88ANY7XkaudXafmnWcPt5QgNwMCQp7ILEzHAcdasla+3+Hg8S3Iuq2R/9rA+1c1wG2LlqwLeKQggdi6BmVl4Bsu48juPdx6H/ANJ+kYa3ct3Lm9s1oMT8O5gpOnBTA5mtdo0sLWyce3/t7Fv8eILe1tD86lL0UxbfFiMPb/07L3D63HA9q1XWUM9PRM6nQef8TF4hu5Basj91C3vUzC9CcLbM5Gc87l25cP7zR7Vbi5R9ZRxDGp0Vx7fFewlv8Nu7cP7xWn06E4g/Hjo/BhrY93Zq1RvU016p0aiXoGp+PF4tvwtatD9y2D70o9AMEP8AEW7cnf1mIvtPiM4HtVwcRTd29Ip6DAdJ9k2MPeizbCIVBAE+DamTv+dZ/GYFbg5GulbSwCX0yP5Eb1PMfy41hNo7NfDvlbxVhuYcx9Rw9Cc8oqMlewjW2+fIjvpi/dJgCAJGbhpGsCtJfthhrVLisIRqNfpx+lZbaqvaGCRivadAGUGYC6zMDeYA9uM0fVdTck2XO+CD2G71y9kirfC3UKHrMumvaEyJEKDz7+RqGjWlMohZo74Gp4eECq9pvSLh8Oxyn1WJPtu0+dXOFw9tAOsUqzbgQ2ogkEaSJ58+dRE60gASvfIU/T5VKt7MvMO0xAIGp5a/aaBxNPZHMTh7dtpQq4gHKyssmAYIBmRPECTwNRL20GzCNBMtACzpoNAIjzEVOt7GUE5mmd4B8Pu6cOdSEwVpdyz46fOT7ip2aqGOdiMqaKABoYjcc0mD68qlYdMQ3wKoEyctvNHzy+1Tpg9kKPIE+RaaW7M3xMzeJJ9Ad1PmWm46L9KmuFbN45niFuCBngScygmG0OvHurU565r0RtTirfdmP7jV0hRW2F3EZF5qUGogKVWiUc3KSXpWWiyVJmyaImnMlJKUgZcVDxuCW8hRxI4HiDwIPA1PKU2UoNzva2ynw7Q2oPwuNzfyPd86qmSuo4rDLcUo4DKd4P60PfWC2rs4WbzICSBBBO+GEgHvHOscsddrxqpvYFABAMtvHCKbtWgPsDzJP1j2qwv7h4fU/wAqZArJV9iVW4HL+EBflSuqk604tKJgTSBvJShbqz6K7FOPUtnFoA7smdvJiQB+U1rcL0IwyfGHun/Mcx+RMq+orSeO1Nyjn6xOUat90dpvyiT7VZYfozibu60VHO4RbH5TL/u10rCYFLQi2ioOSKFHoKlLbFaTxT6m5Mn0a6JNh2L3HDMRACggCd+p37hwFadbdSAlKy1rJJ1EGQlKC05FGBVB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QEBUUEhQUFBQVFhQUFRUXFRYUFhUVFBYVFBQVFBQXHCYeFxkjGhQVHy8gIycpLCwsFR4yNTAqNSYrLCkBCQoKDgwOGg8PGCkkHCQsLCwsKSwpKSwpLCwsKSwsLCwqLCwsLCksLCwsKSwsKSwsLCwpLCwpLCwsLCkpLCwsLP/AABEIAT0AnwMBIgACEQEDEQH/xAAbAAAABwEAAAAAAAAAAAAAAAAAAQIDBAUGB//EAEQQAAIBAgMECAMFBQcCBwAAAAECEQADBBIhBTFBUQYTImFxgZGhMrHBQlJykvBiorLR8RQjM2NzguEHJBU0Q0SDo8L/xAAYAQADAQEAAAAAAAAAAAAAAAAAAQIDBP/EACQRAQEAAgIDAAICAwEAAAAAAAABAhESIQMxQSJRIzITYnEE/9oADAMBAAIRAxEAPwDa0KFCksdChQphR7d6QpZITMwaVLFcggTOXtmJI4d9W2FxIuIHXcwnvHMEcCKxHTgp1/aABHV7mQFhrwaIOsTruraYHDratqiqFCqBA9/OZqMb3TvSRNFNETSSatAyaKaTNFTIvNR5qbmhNMbOZqPNTc0c0AvNQmkzRikChQoCjoAqFChQCqFChUtAoiaE1A265GGukb8jd2/Q+xNMmT6Q7ZF25bcK8WnDW8mVi8HQlSNASPQ1qNg7TOIw6XCILAzw1BImOG7dXMsdZUqk5AVUyEzgiJaC+4tvPKuj9HLGTC2h+zP5iW+RFRhdnn10sy1FRUK1ZjoUKFBBQoUdAFRgUIpQFBgBSgKKKUBSA6FChQBUKFCgFUVFNJLVKyjTd1AwIIkEEEcwdCKBakzTS5/tDo+1k3EEFXfQkOfhTQyqnXtCe8DdFa/YGJz4a2eIUIw5FRH8j51mel+Aa7igttZi31lwZgkqpjjozGQI/Zp7ovj+ruG2x0bQHgSPhPmNPSssbq6Xl3I2FChQrdmOhQoUAKOsr0i6Vm1d6u0ydnR5XMZMaCDpGunuKq06V4h7z5XtNaBKrJCZhOrMjGRujeQPHURyiuNb+lCshs/p4j3HUyVDALAzE6QTCjSWBgHQd3HV2L6uJUyOcEfOqSeFKFJFHQY6KjmkmgBQoUKCNl6QWpM0U0jKoUVHTJj+l56u8CIBvKilzMqttmJygDX4pjjHhUPauCNq4V+6Ynmu9D6aeIq+27lbEWVcSoDMTp2ZZUBIJ1GvkQKV0gwfWWxdTUqO1H2k3mPAyfM1jcfevbWX0VsHbfWAI57Y0B+9499Xdc5vBrbqVnXUGug4VyyKW3lQT48feqwy31UZTR6hQonaASdwE+laJc/xuzUOIuZSwXOxk9ppGhgTMDh3RWdxWJIuy5Z1BI1Y5WXhp9k93fV8dpXL2JbqhbKZmZd8kTMkqec1X7VUFjKjxBrnuWPLTp1eO0K8BPWIEzCQVSDmWNTBBGeCToIgbq3XQfbovKUiCqLA5gTJ0gT2gNABpXOEtRcgMY3xMbu+tx/09wrG5euGAgAQD9poZiNNBAHjI5VrjWGU+t1mo81ImgDVpOBqOkijoA6FCioCLQoUKAOjmk0zi8UttCzMqxuLGBPASe+gM50nw84hXkQLcHXcQXIBjXXOCPw1J6ObUjsXLlsIM0FjlIbtPlOsRlGneDzFU2AF3GO2cLbc5yYEE5YVSeI3geVO/wDgbHDoYZ1Z26xMwXQG4tp5IPZkjNxykmufd3uN+uOqsdtYJE+FgAe0FBGZf2kHFe7h4bn9k9LjbUWcQMyb1YaMp+8h+h0NM4JRexFpgI6tBmyzlkIyQMwkiWgTvCk01t3YwTtKCUY6qN6MeKj7vdw8Nx7/ACif9a1Fq+rAFSGB3EcfLge7576crn2BxVyw+8lRugiGJ+GefPyrc7Lxi37YZTw1mNG4ifqQK1wy3N1GWOqzWGwj28ViGUBQOsBJBlxeEgI0wCAwkAcKpcRs3eSRWx2psBMQGIZ0cgjMrkDNwzLuPDke+ue3cA6KhIeX1BJMcjHPWRWGePHLd+tplyx1Pii/8Wi4FKqqzvAIJ5EnX2rqvQraC3cKqj4kkMN3xMxUx3iuUbUwyjE2wZCkgMRrAJ1PpWi2DtR8PiCtgZgpKZYLSpAJUEciNJrbG99Mr6dVigBRWmJUEiCQCRvgxqJ7qWK1ZjFHRUKRjoUKEUBGNFQJoTQAqBtvZq4i1lZc0EMBOUFhMAngNan0xjHItuRvCsR4hSRSvo4r9hbMNnMzAB3jQGcqiYE/rcKtSaq9gYl3s/3hlwRJ5gqrrw5NUzG3ctt25Kx9jHEfMUpOtDfaNs3aKvmCplyAOYCw2cErGXmIPfPjWP2ztd7hlyYmBwExJ15Ca1eGYJiyn+TbHHeubXfvhfHTjwXjejdi8ZZT3gGAeYI4T3RSkVvTMYfo/f6sXQBlYZoB7eWJBg92u+anbPwWIuu6YdXbMs9ndlfmd2/MPKtdECBppp3aaVQdG8cba5UuysdWwB1KjVcwG6JYeYp5YywTKncHYuYJQl1+sIGsR2TrCg65vHv7qocRt8vhuqyibdy6wbiA5Jyjuk1vsFgldXLMMzIyrqNCwIU+W/ypOx+iOEwoi6y5CJYs+U3DwAEye6KxznPpeGXHtzSx0QxGJTr7dolbcgkgmJB7QUavHKs9sWz/AGe4yXhdz8FTN2h5GCPEHwrvOBUYi4UwhxNpEgs73mygcrdp8zE6cSoG/XdWexWwcNeU3br3EZbgCEfHDN2irAaHUnvp2zGFO76WWFvi4iuNzAETv1599PxRLhRbVVQqUAhSpkECI36zEb6Ot4yChRilRQCRR0cUIoCHRUKFIwqLtVosXT/l3P4TUoVA263/AG9zvUiiiexYNMlxl4FLTDyBtn+FaXtA9kD7z219XE8RwB40q+IvIeYdPk4/gak4nV7Y/aZvyoR83FAQcQIxiN95VX+Pv+lXQqo2npcttyKc+DEf/vv8OdsKIKrto4ibipqVWGYD7U7p7gAT/SoO0cTavFmNtEyiFjM1zuBbQL5a1J2xcazcW6oBzDqzImDJKmPX0qivMA6gTlzDfxygsT+aB/t76y3lzu/TeScNxKw5cntOZ0MyAIIB1IGg9I0763+wnFuwbk2EfKf7xirXOIgcd4jl41g9m4grnYNlMNlkTJMgqeW8+1UuIx9y3pBBiV10I3Qe/T2pW7vSbjqbXO3ektwMyq57W+N58Y30621hfwoRR/eD4tdZG7SawOI2xBJJJJ5fLwpvZ2Dv3Osv2+wLSm451EgcBA1J4VlfByVj5eLoWzdvFcoJ0zgN59kn39q18VzfMCqXWg5h20kjtDdMceOh8xW62Hjzes5iCpmIO8iBB8DrHhvrfxemWc1U9aWKQKcFaoFFFFKoqRoNJpVJoAVXbdMoo5sP4W/4qwmq/aQzOg5QePG5aXh4mlfRw/jzADfddW8pyn2Y0jff/DbHq7Hu/wAuncVbzIy81I8yNKjbOuZ87x8WThG62p4j7zNzp/S+GNtDdH3W9ntn9fXdVsDNVu1lkAc1uj9yeR5cj9DOwryinmqn1AonsX0relU9QAJ1dd3mPrPlWfvJCy32FMd8wBHPfNa7auD66yyAwdCDyIM8PMedY+7tB3UK2pWSraTPHN94aeNLLrtph3NIl/GMjkawwDZeJ03rzOsEdwprE4gODJkRE8R4jhFS8QFvoDcEaSTAI0G9YMqaocRAIKXC3c3ZuAeM9seOvfSx/YyQcbgyO0qll3mBMHy4cfOtf/0zvPca9ae2TaZe0xHZ4qFnvBb9CqHDEseryF8+7KDM9yjy0HpvrrOwMILWHtqFKdkZgfizRqW5marWmbNrsa3h2u4crJaLmHuMSWyj4rcnfBn251YbBx8EA/hP67j7E1Zbf2ab1qU0u2zntnvG9fBhp4xWVsYqQLyaCYdfuuN4I5Vy578efL5XRP5MdfY3NOCoez8ULlsMOXp3H9d/Gpgrq9ucdFQoUBBNJNKNFTBNV97W8e7qB5m4znu3KtWNV6iXY87wHklofXNSpxNqt2G4NrQR230iNC2ZT+VlqZjb2S27clY+cae9RNn2+ruNb/YtMN32V6tv4VpfR8PY5J6v8cfmVh9f1uJ7IabFv8Mfl7P0obQMKp5Oh9/+f6b6GyxCMv3bl0fvkjjyIp/R8ObTuFbLEGDoJ/EQPrWOGHETrE6QTu46Tvmf1FafpLdy4Zj+1b/jWqDBvmQIQIL6His8uYMCR3VOVaYTpAx2Ea25VHZhlB3Bp5RpMRB86z2ItO+hKjWJI04azy1rXXw8OgIAbQ75idwIO7uNVGOtgBYHxGI/ZJ1/dBox7gznxK6IkYC5muksIYMVGaFJXKwB101JjgePHpGA2hbv2xctMGQzBEjcYOhANcXxjOl7qyWFtvgE6OqkaBuOgmOddh2Lbtrh7fVAhCoYTv7QBJbvqmdT81Y7bd0YHEs+TNaxKOCswFvAfF7g+ZrXVRdNdn9dg3gdq3Fxf9vxD8pPpU548ppWGXG7F0ZxNtbYUE5tT3QBLewnyNaEVznYuKIVG46eo0rdbJxXWWlPGIPiun096z8OW5r9H5Jq7TaFFR1szQTRUZpJpgKrcLqts/ee5c/MLhjXkGA8qe2jhDcXssVYbiCQD3GKp0xtyywzSGXQSNIIgkRodPGss8uPxeM2tdqmUC/fe2vkWBO4jgDTeMbLfst97PbO77Qzj3SqnF7Vu3MsXEDBpBKpodV3Zd8HfU7Z2zLrHNdv9YsHQCNTproNNameWHcKn49Ztn/afRgf19N9J2e3bvDlcDfntoeQ4zzpzFXFytJG48RVQ22Fs3SSVhgqkBgScoIDBecmI7qr/JjtPG6SelZ/7f8A+S37GfpVFgLcsB4+39atuk7F7aASDBeDvAgLqOetZ9naOsQwIG4/Cx0I9pHcauzZ43XtP2mvVg8WaFXxbefIfSoN62MwJ+z2R48T9KauXWZlklio072PP9cKFwErm4bhz13k+NZ43j20y/L0jWXFwFG3qTIO4zuaPLf48q3XRC1eWyBdysuhtup3qZkMOBB8tdK5zj0M51MMOI5fUV0Hohh7ws22N1WQjVMkMIkABgY5ax61pOvTLLtpIpLLNLoCmlgDso2Ll+0NykXU/wBNt3pu8q0PRO/PWLyKuPBhB9196e2/hwHtXTuBNm5/p3dAT4NH5qqujrG3ish4h7fmO0Pka5p+Pl/63y/LxytfFHQmhXSwQDSTSjSTTBNJdARBAI5ESKVRUBFvbMtsCMiieIAB9RVZd2K6/CQw4bgR66Ve0moywmRzKxmzsa+33VniSPpNWOyujiWWzsc9z7x3L+EfX5VaCmsXiurQtvO5RIGZuAE+vgDSx8cxO5WqXaV9ndpHwlRHISV+bL6is+qZbt20w+FtPA6j61YdcQ7cc1vjzzTr35ss+FQdqyL1q7vz9h9dZiQfHT3NK/2ayfisMOi9rQdpiB4Ekb+UfPup7b9kWhl7vaKLYqhryBtw1P1+ZqR0uTrbrkCArqvm+4ek+lc2f95G8/paxeNuSQBynv5R4b/blXR+hF2cKO5iPYVzbF/47DkMscsr5R69uuk9CLOXCCftMx8tB9K68XHfbQUBQoVSUbaeE62y6cWUx+Iar+8BWZ204tXbN9SCLlu3d04MBDA+YNbAVz7aii4jZfsXbqjuGdiB6GsPLO5WuF6sWlvpHfuYq7bw5lWCxwZVCxIJ0yEmSOfGtZZBCgHUwJ8Y1rH9CLpW6yZZlJzRuynQE8u18q2VaYT6zv6QDSTSjRVokk0k0o0k0GKhRUKAMVn+kZm6mpGRcy6dkszQAO/s+laAVnukLszuqAGEWRuMjM8A84+dRldRWM3VZjLU23K6HtFe6RMeRAqHi72ezroQEvKOIEZiPnUrD40SeKkeYOsgjxkVC2vEqw3MjDu04eh96n7G19bWuybg62Z0yg+v9ad6T4mWAXcD1jnm50UeSx61RdHMVmVZ17AH5TFXeJYFhP4j/L3ArLj/ACbXy/DTMqouXmIKg3CpYmdGEyN2+ZJA4zXVNhYfq8NaXkgPme0fnXJ7KdvsySGLFeaSIjnH1rreyT/cW+PYX5foV0T05b7TKRetlhAYr3j0pYoxTJlcXti7gb2VybqEZ1neRuOU9x3jw+9VDh76i9cHWIyXW6wEMIVmOq96icubmtK6S7b/ALRfCspti0Skhg+Y5oaACIkce4TS9k9CbrqHusoMhgpLMOB7Sx3DSdOEVhZbdRr6m2y2NgltIDpmYA+REgVPL1BwDXBK3NSAIcDRpmfpUyt8ZJOmNR6KjNJpgRpBpZpBoMmhRmk0AoVSdXmt373HP2f9ugq3vXMqMeQJ9BNMY/DC1szDj7V0u58JEVy/+i3UkdHg1vdYTGXwrK4+G7Ckfdfd8x8udKVM9lhxSSPQg+xX0pi6pDMh1DdsdzLy9vy1I2fdBWeenqI/lVyfiW91W9GbvZ8GZfLQ1oMcSVzcCYXXe24ekzVH0dsav3O3yGlXbOGZV4IjPHe2nyFPIp6ZXHsRfQgwQdDy0P0rpPQnbq3bKoxAcEgDgeMDkd5jv0rmONecR4T7mPrVx0bUl2UHeCPPh4axT3qbRJt14VmemW0SqhFZk0lipgy0BQe6JMd4q3wWPjDLcuH4U7Z/aXst5kj3rGi0+OxGTgSXuHgo0Ed0CBHOqyv6GM+0voXsrPdY3ED2wshtCuaVgEc4LVu1swAAIAAAA0AA0AFFg8ItpAiABRw+p76eJqpNIpqKOjoVSUY0k0qkmkZJojRmkmgCNJpRpBoMxjv8J/wkeulTuk6K3VopBW1bVBHEgan1qLdTMpHMRVJtjbgsAKytmjlp4g8RXN5sbbGvjy1GO6RYjLiEjgy+hMH2NPYMdWSNwzN89PlVXtljeJdf6VNTHrcVYGuXN6CT71eNH1Z4CyArEfaYn5zR2f8AzFzlkUetI2XiwLOaPgSfMDSl7LzNbzP8ZCz5ifrFPIMltg5cWV3SwHz/AOKu+jxJZiu8KTvjVddT71W9McERiiy8/cf1qV0eRiWykZGQ5yRuBif5VOX9SwvbQWdsXP7NkMklyyT9pmCiT3AyQObCtp0a2N/ZrWv+I/ac8uS+A/nWd6L4E3Lwu5ZRdEkQBEyZ4mfea3Aq8J9LK/IUKI0KFaMxUVHQphEojQoqRiNJNGaSTQBGkmjJptjQALVE2hg1vIVbyPI8xTzNTZelQ59taycOWUr/AMjmKo9mMct88ERiO7NIj5107bOylxNsgwGA7J+h7jXPcBhCl29Ybsm4rLr95Zj5n0rLjxab2l7FuG7ajhIznhlEzNW+xsaHZ/ui6NeGVSB9KwmDx7W1ZAYn6b60/Q+7msXUPxZlj/cf5ijyehO170k2EWzXF1BM+GgHuKg29n9WBa3bmukbxyXx7uZ7q0+2Npi1bCjU6ADm0dkHuG/8tZJcZrA4kljzOonvHL141OG7Ozs4uh9Hscj2gqgKbfZKjdHAjuPzq3Fc32Xtg2TKgT38eZrf4PFi4ituzAGPnWuOW+mdSqFJBo5rRIGhRTQmgIhpJozSTSAiaSTRk0hjQZLGmnalMaZdqASzU0z0TvUe5eikD4vVjenCBbiXU0cRmI5icp8YHtWgu44KYkSeEx5k8B31kOl+1Az9TaOfWWYTDNHCfsj5Cs878XjPqixmH6ybqQJksu4SPiKn3irPoOWa+RuGTMTwUIwaT71CxGO6rDLbQatOZuUmYA5mtFgdn/2SwEmLlwB7vHKu9Unhz9KWXc0qTvazxtzPbu3joqqVtzxZtAT3ySfTlWbtEghRrAUe9XvTC7kwtu0n2iu88tSTVHsq2odQWnNqx5wNPKjG6x2V7yaLAWVB7R1UEkbt0ev/ABW+wygIoG6BHhFc3w2Jm5prOniDpXSbYgAchHpVeKIzSFalTTS04K2QVQFAUYoCEaI0dJNSZBNIY04aac0GZdqj3Hpy41RLr0A3du1UtiBJJOlS8XeyqSe/hXPxte+xIHajgE+cVNOLTpHjbiWjGIAViSLYSAYP2iSTpzPlWaw9yAWZwC2+Qc3Plu8OVC/muXQrW2NxtAsMCSeQq3bDXWyoTbJMaKsgCJmZ10PKs+oru3o/0fsq569h/d2j2c3/AKt6OyI4KsyfKnkxhv4hlBmNXPNyY9pNMbXxwsWglv7MhfHezmn+jmWxhXuMP7y4QVPJFB1PiSPSoy6jSd3SP0yxhDoOQ9Kj7FBa4G4cufIeFVW2cf1rzv5+JNbTons+Mg3Fsusev676q9SYonu1d7F6N3A6M6wphweBG+PlWyU01bSP506BW+GPGMrdlg04KbWliqIsUeam2NNm/StM3FERTmWiK0A0RTFwVKK0zct0BXX2jU1R39sgiV1Eb+O+PhFH0gJF4rrGVdPEcqzt1WTQExqIk6A8qi5K0VtHFuWaTCEDtbt2gBBkxuMU9fW4cLY/srorSTc0AaYEEkjdM+tIv4jMBr2TvMaqe12dIAGgPHf41AuYJgpNu6VB3Dh3gHgajLtc69rHb/SQYdAjBLmICwzAABSd4BG/cJmdw3b6rcG5t2jfutNy4sz9xCdABzO/0qFhsAoDi7qM2YHfm5KTv/RpzaNtrgDxKb8oIO7dpxjgKiY66O36YwOzLmMuNdKnq138oGoHh/OrDaJY2WLaDdA0gcBTNrarZSiq8EyQoZdY3kniAY10kk8hTnUPe0ut2OCDXwluJquO7tPLU0zliysqTunXwHL3rcJtNbKC4GVgxIVQdSBooHI8+VZt9mk8ssgTBgEwD5Txo06MXe0UYSm88ANY7XkaudXafmnWcPt5QgNwMCQp7ILEzHAcdasla+3+Hg8S3Iuq2R/9rA+1c1wG2LlqwLeKQggdi6BmVl4Bsu48juPdx6H/ANJ+kYa3ct3Lm9s1oMT8O5gpOnBTA5mtdo0sLWyce3/t7Fv8eILe1tD86lL0UxbfFiMPb/07L3D63HA9q1XWUM9PRM6nQef8TF4hu5Basj91C3vUzC9CcLbM5Gc87l25cP7zR7Vbi5R9ZRxDGp0Vx7fFewlv8Nu7cP7xWn06E4g/Hjo/BhrY93Zq1RvU016p0aiXoGp+PF4tvwtatD9y2D70o9AMEP8AEW7cnf1mIvtPiM4HtVwcRTd29Ip6DAdJ9k2MPeizbCIVBAE+DamTv+dZ/GYFbg5GulbSwCX0yP5Eb1PMfy41hNo7NfDvlbxVhuYcx9Rw9Cc8oqMlewjW2+fIjvpi/dJgCAJGbhpGsCtJfthhrVLisIRqNfpx+lZbaqvaGCRivadAGUGYC6zMDeYA9uM0fVdTck2XO+CD2G71y9kirfC3UKHrMumvaEyJEKDz7+RqGjWlMohZo74Gp4eECq9pvSLh8Oxyn1WJPtu0+dXOFw9tAOsUqzbgQ2ogkEaSJ58+dRE60gASvfIU/T5VKt7MvMO0xAIGp5a/aaBxNPZHMTh7dtpQq4gHKyssmAYIBmRPECTwNRL20GzCNBMtACzpoNAIjzEVOt7GUE5mmd4B8Pu6cOdSEwVpdyz46fOT7ip2aqGOdiMqaKABoYjcc0mD68qlYdMQ3wKoEyctvNHzy+1Tpg9kKPIE+RaaW7M3xMzeJJ9Ad1PmWm46L9KmuFbN45niFuCBngScygmG0OvHurU565r0RtTirfdmP7jV0hRW2F3EZF5qUGogKVWiUc3KSXpWWiyVJmyaImnMlJKUgZcVDxuCW8hRxI4HiDwIPA1PKU2UoNzva2ynw7Q2oPwuNzfyPd86qmSuo4rDLcUo4DKd4P60PfWC2rs4WbzICSBBBO+GEgHvHOscsddrxqpvYFABAMtvHCKbtWgPsDzJP1j2qwv7h4fU/wAqZArJV9iVW4HL+EBflSuqk604tKJgTSBvJShbqz6K7FOPUtnFoA7smdvJiQB+U1rcL0IwyfGHun/Mcx+RMq+orSeO1Nyjn6xOUat90dpvyiT7VZYfozibu60VHO4RbH5TL/u10rCYFLQi2ioOSKFHoKlLbFaTxT6m5Mn0a6JNh2L3HDMRACggCd+p37hwFadbdSAlKy1rJJ1EGQlKC05FGBV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18764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63500" y="5877272"/>
            <a:ext cx="7606742" cy="893515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200" b="1" dirty="0" smtClean="0">
                <a:solidFill>
                  <a:srgbClr val="FFFFFF"/>
                </a:solidFill>
              </a:rPr>
              <a:t>Фемида - в </a:t>
            </a:r>
            <a:r>
              <a:rPr lang="ru-RU" sz="1200" b="1" dirty="0">
                <a:solidFill>
                  <a:srgbClr val="FFFFFF"/>
                </a:solidFill>
              </a:rPr>
              <a:t>древнегреческой </a:t>
            </a:r>
            <a:r>
              <a:rPr lang="ru-RU" sz="1200" b="1" dirty="0" smtClean="0">
                <a:solidFill>
                  <a:srgbClr val="FFFFFF"/>
                </a:solidFill>
              </a:rPr>
              <a:t>мифологии</a:t>
            </a:r>
            <a:r>
              <a:rPr lang="ru-RU" sz="1200" b="1" baseline="30000" dirty="0">
                <a:solidFill>
                  <a:srgbClr val="FFFFFF"/>
                </a:solidFill>
              </a:rPr>
              <a:t> </a:t>
            </a:r>
            <a:r>
              <a:rPr lang="ru-RU" sz="1200" b="1" dirty="0">
                <a:solidFill>
                  <a:srgbClr val="FFFFFF"/>
                </a:solidFill>
              </a:rPr>
              <a:t>богиня </a:t>
            </a:r>
            <a:r>
              <a:rPr lang="ru-RU" sz="1200" b="1" dirty="0" smtClean="0">
                <a:solidFill>
                  <a:srgbClr val="FFFFFF"/>
                </a:solidFill>
              </a:rPr>
              <a:t>правосудия</a:t>
            </a:r>
          </a:p>
          <a:p>
            <a:pPr algn="ctr"/>
            <a:r>
              <a:rPr lang="ru-RU" sz="1200" b="1" dirty="0" smtClean="0">
                <a:solidFill>
                  <a:srgbClr val="FFFFFF"/>
                </a:solidFill>
              </a:rPr>
              <a:t>(</a:t>
            </a:r>
            <a:r>
              <a:rPr lang="ru-RU" sz="1200" b="1" dirty="0">
                <a:solidFill>
                  <a:srgbClr val="FFFFFF"/>
                </a:solidFill>
              </a:rPr>
              <a:t>Фемиду всегда изображают с повязкой на глазах, как символ беспристрастия, </a:t>
            </a:r>
            <a:endParaRPr lang="ru-RU" sz="12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FFFFFF"/>
                </a:solidFill>
              </a:rPr>
              <a:t>с </a:t>
            </a:r>
            <a:r>
              <a:rPr lang="ru-RU" sz="1200" b="1" dirty="0">
                <a:solidFill>
                  <a:srgbClr val="FFFFFF"/>
                </a:solidFill>
              </a:rPr>
              <a:t>рогом изобилия и </a:t>
            </a:r>
            <a:r>
              <a:rPr lang="ru-RU" sz="1200" b="1" dirty="0" smtClean="0">
                <a:solidFill>
                  <a:srgbClr val="FFFFFF"/>
                </a:solidFill>
              </a:rPr>
              <a:t>весами.</a:t>
            </a:r>
            <a:endParaRPr 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1928528" y="2038350"/>
            <a:ext cx="5089525" cy="471487"/>
            <a:chOff x="1161" y="1572"/>
            <a:chExt cx="3206" cy="338"/>
          </a:xfrm>
        </p:grpSpPr>
        <p:sp>
          <p:nvSpPr>
            <p:cNvPr id="33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 typeface="+mj-lt"/>
                <a:buAutoNum type="arabicPeriod"/>
              </a:pPr>
              <a:endParaRPr lang="ru-RU"/>
            </a:p>
          </p:txBody>
        </p:sp>
        <p:sp>
          <p:nvSpPr>
            <p:cNvPr id="34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33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buFont typeface="+mj-lt"/>
                <a:buAutoNum type="arabicPeriod"/>
              </a:pPr>
              <a:r>
                <a:rPr lang="ru-RU" dirty="0" smtClean="0">
                  <a:solidFill>
                    <a:srgbClr val="000000"/>
                  </a:solidFill>
                </a:rPr>
                <a:t>Организационный момент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AutoShape 12"/>
          <p:cNvSpPr>
            <a:spLocks noChangeArrowheads="1"/>
          </p:cNvSpPr>
          <p:nvPr/>
        </p:nvSpPr>
        <p:spPr bwMode="gray">
          <a:xfrm>
            <a:off x="1917530" y="5378535"/>
            <a:ext cx="5089525" cy="471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7. Инструктаж дом. задания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71" grpId="0" animBg="1"/>
      <p:bldP spid="7174" grpId="0" animBg="1"/>
      <p:bldP spid="7177" grpId="0" animBg="1"/>
      <p:bldP spid="7180" grpId="0" animBg="1"/>
      <p:bldP spid="7183" grpId="0" animBg="1"/>
      <p:bldP spid="7190" grpId="0" animBg="1"/>
      <p:bldP spid="30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AutoShape 113"/>
          <p:cNvSpPr>
            <a:spLocks noChangeArrowheads="1"/>
          </p:cNvSpPr>
          <p:nvPr/>
        </p:nvSpPr>
        <p:spPr bwMode="gray">
          <a:xfrm>
            <a:off x="6182519" y="1946275"/>
            <a:ext cx="2276475" cy="1350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BCB5AC"/>
              </a:solidFill>
            </a:endParaRPr>
          </a:p>
        </p:txBody>
      </p:sp>
      <p:sp>
        <p:nvSpPr>
          <p:cNvPr id="196" name="AutoShape 112"/>
          <p:cNvSpPr>
            <a:spLocks noChangeArrowheads="1"/>
          </p:cNvSpPr>
          <p:nvPr/>
        </p:nvSpPr>
        <p:spPr bwMode="gray">
          <a:xfrm>
            <a:off x="354844" y="2028031"/>
            <a:ext cx="2276475" cy="13112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BCB5AC"/>
              </a:solidFill>
            </a:endParaRPr>
          </a:p>
        </p:txBody>
      </p:sp>
      <p:sp>
        <p:nvSpPr>
          <p:cNvPr id="223" name="AutoShape 111"/>
          <p:cNvSpPr>
            <a:spLocks noChangeArrowheads="1"/>
          </p:cNvSpPr>
          <p:nvPr/>
        </p:nvSpPr>
        <p:spPr bwMode="gray">
          <a:xfrm>
            <a:off x="3244903" y="2054225"/>
            <a:ext cx="2247900" cy="12922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BCB5AC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39713"/>
            <a:ext cx="8784976" cy="688975"/>
          </a:xfrm>
          <a:noFill/>
          <a:ln/>
        </p:spPr>
        <p:txBody>
          <a:bodyPr/>
          <a:lstStyle/>
          <a:p>
            <a:r>
              <a:rPr lang="ru-RU" dirty="0" smtClean="0"/>
              <a:t>Стадии уголовного процесса</a:t>
            </a:r>
            <a:endParaRPr lang="en-US" dirty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882650" y="1771650"/>
            <a:ext cx="7866063" cy="3146425"/>
            <a:chOff x="460" y="1187"/>
            <a:chExt cx="4955" cy="1982"/>
          </a:xfrm>
        </p:grpSpPr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551" y="1275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505" y="1448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858" y="1563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1757" y="1615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1212" y="1974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1362" y="2034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1483" y="2058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ltGray">
            <a:xfrm>
              <a:off x="1547" y="2061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ltGray">
            <a:xfrm>
              <a:off x="1336" y="1270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ltGray">
            <a:xfrm>
              <a:off x="1428" y="1232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ltGray">
            <a:xfrm>
              <a:off x="1664" y="1297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ltGray">
            <a:xfrm>
              <a:off x="1662" y="1221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ltGray">
            <a:xfrm>
              <a:off x="1565" y="1286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ltGray">
            <a:xfrm>
              <a:off x="1644" y="1294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ltGray">
            <a:xfrm>
              <a:off x="1610" y="1260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ltGray">
            <a:xfrm>
              <a:off x="1579" y="1230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ltGray">
            <a:xfrm>
              <a:off x="1710" y="1233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ltGray">
            <a:xfrm>
              <a:off x="460" y="1462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ltGray">
            <a:xfrm>
              <a:off x="1331" y="1940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ltGray">
            <a:xfrm>
              <a:off x="1334" y="1963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ltGray">
            <a:xfrm>
              <a:off x="1569" y="2086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ltGray">
            <a:xfrm>
              <a:off x="1711" y="1634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ltGray">
            <a:xfrm>
              <a:off x="1596" y="1442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ltGray">
            <a:xfrm>
              <a:off x="1671" y="1275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ltGray">
            <a:xfrm>
              <a:off x="1744" y="1376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ltGray">
            <a:xfrm>
              <a:off x="1762" y="1187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ltGray">
            <a:xfrm>
              <a:off x="2007" y="1359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ltGray">
            <a:xfrm>
              <a:off x="2333" y="1421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ltGray">
            <a:xfrm>
              <a:off x="2449" y="1268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ltGray">
            <a:xfrm>
              <a:off x="2758" y="1238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ltGray">
            <a:xfrm>
              <a:off x="2870" y="1269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ltGray">
            <a:xfrm>
              <a:off x="2534" y="1524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ltGray">
            <a:xfrm>
              <a:off x="2472" y="1568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ltGray">
            <a:xfrm>
              <a:off x="4411" y="2637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ltGray">
            <a:xfrm>
              <a:off x="4580" y="2393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algn="ctr" rotWithShape="0">
                      <a:srgbClr val="363046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3" name="Freeform 39"/>
            <p:cNvSpPr>
              <a:spLocks/>
            </p:cNvSpPr>
            <p:nvPr/>
          </p:nvSpPr>
          <p:spPr bwMode="ltGray">
            <a:xfrm>
              <a:off x="4855" y="3115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4" name="Freeform 40"/>
            <p:cNvSpPr>
              <a:spLocks/>
            </p:cNvSpPr>
            <p:nvPr/>
          </p:nvSpPr>
          <p:spPr bwMode="ltGray">
            <a:xfrm>
              <a:off x="5011" y="3031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ltGray">
            <a:xfrm>
              <a:off x="5207" y="2984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6" name="Freeform 42"/>
            <p:cNvSpPr>
              <a:spLocks/>
            </p:cNvSpPr>
            <p:nvPr/>
          </p:nvSpPr>
          <p:spPr bwMode="ltGray">
            <a:xfrm>
              <a:off x="5270" y="2946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7" name="Freeform 43"/>
            <p:cNvSpPr>
              <a:spLocks/>
            </p:cNvSpPr>
            <p:nvPr/>
          </p:nvSpPr>
          <p:spPr bwMode="ltGray">
            <a:xfrm>
              <a:off x="3288" y="2491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ltGray">
            <a:xfrm>
              <a:off x="3900" y="2200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49" name="Freeform 45"/>
            <p:cNvSpPr>
              <a:spLocks/>
            </p:cNvSpPr>
            <p:nvPr/>
          </p:nvSpPr>
          <p:spPr bwMode="ltGray">
            <a:xfrm>
              <a:off x="4283" y="2261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0" name="Freeform 46"/>
            <p:cNvSpPr>
              <a:spLocks/>
            </p:cNvSpPr>
            <p:nvPr/>
          </p:nvSpPr>
          <p:spPr bwMode="ltGray">
            <a:xfrm>
              <a:off x="4175" y="2208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1" name="Freeform 47"/>
            <p:cNvSpPr>
              <a:spLocks/>
            </p:cNvSpPr>
            <p:nvPr/>
          </p:nvSpPr>
          <p:spPr bwMode="ltGray">
            <a:xfrm>
              <a:off x="4231" y="2311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2" name="Freeform 48"/>
            <p:cNvSpPr>
              <a:spLocks/>
            </p:cNvSpPr>
            <p:nvPr/>
          </p:nvSpPr>
          <p:spPr bwMode="ltGray">
            <a:xfrm>
              <a:off x="4283" y="2439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3" name="Freeform 49"/>
            <p:cNvSpPr>
              <a:spLocks/>
            </p:cNvSpPr>
            <p:nvPr/>
          </p:nvSpPr>
          <p:spPr bwMode="ltGray">
            <a:xfrm>
              <a:off x="4403" y="2350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4" name="Freeform 50"/>
            <p:cNvSpPr>
              <a:spLocks/>
            </p:cNvSpPr>
            <p:nvPr/>
          </p:nvSpPr>
          <p:spPr bwMode="ltGray">
            <a:xfrm>
              <a:off x="4371" y="1959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5" name="Freeform 51"/>
            <p:cNvSpPr>
              <a:spLocks/>
            </p:cNvSpPr>
            <p:nvPr/>
          </p:nvSpPr>
          <p:spPr bwMode="ltGray">
            <a:xfrm>
              <a:off x="4387" y="2070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6" name="Freeform 52"/>
            <p:cNvSpPr>
              <a:spLocks/>
            </p:cNvSpPr>
            <p:nvPr/>
          </p:nvSpPr>
          <p:spPr bwMode="ltGray">
            <a:xfrm>
              <a:off x="4436" y="2216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7" name="Freeform 53"/>
            <p:cNvSpPr>
              <a:spLocks/>
            </p:cNvSpPr>
            <p:nvPr/>
          </p:nvSpPr>
          <p:spPr bwMode="ltGray">
            <a:xfrm>
              <a:off x="4524" y="2348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8" name="Freeform 54"/>
            <p:cNvSpPr>
              <a:spLocks/>
            </p:cNvSpPr>
            <p:nvPr/>
          </p:nvSpPr>
          <p:spPr bwMode="ltGray">
            <a:xfrm>
              <a:off x="4505" y="2425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59" name="Freeform 55"/>
            <p:cNvSpPr>
              <a:spLocks/>
            </p:cNvSpPr>
            <p:nvPr/>
          </p:nvSpPr>
          <p:spPr bwMode="ltGray">
            <a:xfrm>
              <a:off x="4536" y="2415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0" name="Freeform 56"/>
            <p:cNvSpPr>
              <a:spLocks/>
            </p:cNvSpPr>
            <p:nvPr/>
          </p:nvSpPr>
          <p:spPr bwMode="ltGray">
            <a:xfrm>
              <a:off x="4616" y="248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1" name="Freeform 57"/>
            <p:cNvSpPr>
              <a:spLocks/>
            </p:cNvSpPr>
            <p:nvPr/>
          </p:nvSpPr>
          <p:spPr bwMode="ltGray">
            <a:xfrm>
              <a:off x="4923" y="2442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2" name="Freeform 58"/>
            <p:cNvSpPr>
              <a:spLocks/>
            </p:cNvSpPr>
            <p:nvPr/>
          </p:nvSpPr>
          <p:spPr bwMode="ltGray">
            <a:xfrm>
              <a:off x="4466" y="2497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3" name="Freeform 59"/>
            <p:cNvSpPr>
              <a:spLocks/>
            </p:cNvSpPr>
            <p:nvPr/>
          </p:nvSpPr>
          <p:spPr bwMode="ltGray">
            <a:xfrm>
              <a:off x="4410" y="2515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4" name="Freeform 60"/>
            <p:cNvSpPr>
              <a:spLocks/>
            </p:cNvSpPr>
            <p:nvPr/>
          </p:nvSpPr>
          <p:spPr bwMode="ltGray">
            <a:xfrm>
              <a:off x="4386" y="2487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5" name="Freeform 61"/>
            <p:cNvSpPr>
              <a:spLocks/>
            </p:cNvSpPr>
            <p:nvPr/>
          </p:nvSpPr>
          <p:spPr bwMode="ltGray">
            <a:xfrm>
              <a:off x="4425" y="2498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6" name="Freeform 62"/>
            <p:cNvSpPr>
              <a:spLocks/>
            </p:cNvSpPr>
            <p:nvPr/>
          </p:nvSpPr>
          <p:spPr bwMode="ltGray">
            <a:xfrm>
              <a:off x="4368" y="2187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7" name="Freeform 63"/>
            <p:cNvSpPr>
              <a:spLocks/>
            </p:cNvSpPr>
            <p:nvPr/>
          </p:nvSpPr>
          <p:spPr bwMode="ltGray">
            <a:xfrm>
              <a:off x="4427" y="2179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8" name="Freeform 64"/>
            <p:cNvSpPr>
              <a:spLocks/>
            </p:cNvSpPr>
            <p:nvPr/>
          </p:nvSpPr>
          <p:spPr bwMode="ltGray">
            <a:xfrm>
              <a:off x="4452" y="2163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69" name="Freeform 65"/>
            <p:cNvSpPr>
              <a:spLocks/>
            </p:cNvSpPr>
            <p:nvPr/>
          </p:nvSpPr>
          <p:spPr bwMode="ltGray">
            <a:xfrm>
              <a:off x="4464" y="2174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0" name="Freeform 66"/>
            <p:cNvSpPr>
              <a:spLocks/>
            </p:cNvSpPr>
            <p:nvPr/>
          </p:nvSpPr>
          <p:spPr bwMode="ltGray">
            <a:xfrm>
              <a:off x="4154" y="2239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1" name="Freeform 67"/>
            <p:cNvSpPr>
              <a:spLocks/>
            </p:cNvSpPr>
            <p:nvPr/>
          </p:nvSpPr>
          <p:spPr bwMode="ltGray">
            <a:xfrm>
              <a:off x="4143" y="2217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2" name="Freeform 68"/>
            <p:cNvSpPr>
              <a:spLocks/>
            </p:cNvSpPr>
            <p:nvPr/>
          </p:nvSpPr>
          <p:spPr bwMode="ltGray">
            <a:xfrm>
              <a:off x="4138" y="2200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3" name="Freeform 69"/>
            <p:cNvSpPr>
              <a:spLocks/>
            </p:cNvSpPr>
            <p:nvPr/>
          </p:nvSpPr>
          <p:spPr bwMode="ltGray">
            <a:xfrm>
              <a:off x="4124" y="216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4" name="Freeform 70"/>
            <p:cNvSpPr>
              <a:spLocks/>
            </p:cNvSpPr>
            <p:nvPr/>
          </p:nvSpPr>
          <p:spPr bwMode="ltGray">
            <a:xfrm>
              <a:off x="4127" y="2186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5" name="Freeform 71"/>
            <p:cNvSpPr>
              <a:spLocks/>
            </p:cNvSpPr>
            <p:nvPr/>
          </p:nvSpPr>
          <p:spPr bwMode="ltGray">
            <a:xfrm>
              <a:off x="5088" y="2769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6" name="Freeform 72"/>
            <p:cNvSpPr>
              <a:spLocks/>
            </p:cNvSpPr>
            <p:nvPr/>
          </p:nvSpPr>
          <p:spPr bwMode="ltGray">
            <a:xfrm>
              <a:off x="5354" y="2723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7" name="Freeform 73"/>
            <p:cNvSpPr>
              <a:spLocks/>
            </p:cNvSpPr>
            <p:nvPr/>
          </p:nvSpPr>
          <p:spPr bwMode="ltGray">
            <a:xfrm>
              <a:off x="5170" y="2700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8" name="Freeform 74"/>
            <p:cNvSpPr>
              <a:spLocks/>
            </p:cNvSpPr>
            <p:nvPr/>
          </p:nvSpPr>
          <p:spPr bwMode="ltGray">
            <a:xfrm>
              <a:off x="5161" y="2679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79" name="Freeform 75"/>
            <p:cNvSpPr>
              <a:spLocks/>
            </p:cNvSpPr>
            <p:nvPr/>
          </p:nvSpPr>
          <p:spPr bwMode="ltGray">
            <a:xfrm>
              <a:off x="4985" y="2498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0" name="Freeform 76"/>
            <p:cNvSpPr>
              <a:spLocks/>
            </p:cNvSpPr>
            <p:nvPr/>
          </p:nvSpPr>
          <p:spPr bwMode="ltGray">
            <a:xfrm>
              <a:off x="5024" y="2538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1" name="Freeform 77"/>
            <p:cNvSpPr>
              <a:spLocks/>
            </p:cNvSpPr>
            <p:nvPr/>
          </p:nvSpPr>
          <p:spPr bwMode="ltGray">
            <a:xfrm>
              <a:off x="5055" y="2597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2" name="Freeform 78"/>
            <p:cNvSpPr>
              <a:spLocks/>
            </p:cNvSpPr>
            <p:nvPr/>
          </p:nvSpPr>
          <p:spPr bwMode="ltGray">
            <a:xfrm>
              <a:off x="5094" y="2587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3" name="Freeform 79"/>
            <p:cNvSpPr>
              <a:spLocks/>
            </p:cNvSpPr>
            <p:nvPr/>
          </p:nvSpPr>
          <p:spPr bwMode="ltGray">
            <a:xfrm>
              <a:off x="5083" y="2554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4" name="Freeform 80"/>
            <p:cNvSpPr>
              <a:spLocks/>
            </p:cNvSpPr>
            <p:nvPr/>
          </p:nvSpPr>
          <p:spPr bwMode="ltGray">
            <a:xfrm>
              <a:off x="5053" y="2530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5" name="Freeform 81"/>
            <p:cNvSpPr>
              <a:spLocks/>
            </p:cNvSpPr>
            <p:nvPr/>
          </p:nvSpPr>
          <p:spPr bwMode="ltGray">
            <a:xfrm>
              <a:off x="5016" y="2516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6" name="Freeform 82"/>
            <p:cNvSpPr>
              <a:spLocks/>
            </p:cNvSpPr>
            <p:nvPr/>
          </p:nvSpPr>
          <p:spPr bwMode="ltGray">
            <a:xfrm>
              <a:off x="5062" y="2565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7" name="Freeform 83"/>
            <p:cNvSpPr>
              <a:spLocks/>
            </p:cNvSpPr>
            <p:nvPr/>
          </p:nvSpPr>
          <p:spPr bwMode="ltGray">
            <a:xfrm>
              <a:off x="3210" y="1280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8" name="Freeform 84"/>
            <p:cNvSpPr>
              <a:spLocks/>
            </p:cNvSpPr>
            <p:nvPr/>
          </p:nvSpPr>
          <p:spPr bwMode="ltGray">
            <a:xfrm>
              <a:off x="3307" y="1378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89" name="Freeform 85"/>
            <p:cNvSpPr>
              <a:spLocks/>
            </p:cNvSpPr>
            <p:nvPr/>
          </p:nvSpPr>
          <p:spPr bwMode="ltGray">
            <a:xfrm>
              <a:off x="3542" y="1232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0" name="Freeform 86"/>
            <p:cNvSpPr>
              <a:spLocks/>
            </p:cNvSpPr>
            <p:nvPr/>
          </p:nvSpPr>
          <p:spPr bwMode="ltGray">
            <a:xfrm>
              <a:off x="3577" y="1244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1" name="Freeform 87"/>
            <p:cNvSpPr>
              <a:spLocks/>
            </p:cNvSpPr>
            <p:nvPr/>
          </p:nvSpPr>
          <p:spPr bwMode="ltGray">
            <a:xfrm>
              <a:off x="3639" y="1247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2" name="Freeform 88"/>
            <p:cNvSpPr>
              <a:spLocks/>
            </p:cNvSpPr>
            <p:nvPr/>
          </p:nvSpPr>
          <p:spPr bwMode="ltGray">
            <a:xfrm>
              <a:off x="4041" y="1272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3" name="Freeform 89"/>
            <p:cNvSpPr>
              <a:spLocks/>
            </p:cNvSpPr>
            <p:nvPr/>
          </p:nvSpPr>
          <p:spPr bwMode="ltGray">
            <a:xfrm>
              <a:off x="4144" y="1271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4" name="Freeform 90"/>
            <p:cNvSpPr>
              <a:spLocks/>
            </p:cNvSpPr>
            <p:nvPr/>
          </p:nvSpPr>
          <p:spPr bwMode="ltGray">
            <a:xfrm>
              <a:off x="4120" y="1298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5" name="Freeform 91"/>
            <p:cNvSpPr>
              <a:spLocks/>
            </p:cNvSpPr>
            <p:nvPr/>
          </p:nvSpPr>
          <p:spPr bwMode="ltGray">
            <a:xfrm>
              <a:off x="4410" y="1508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6" name="Freeform 92"/>
            <p:cNvSpPr>
              <a:spLocks/>
            </p:cNvSpPr>
            <p:nvPr/>
          </p:nvSpPr>
          <p:spPr bwMode="ltGray">
            <a:xfrm>
              <a:off x="4480" y="1618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7" name="Freeform 93"/>
            <p:cNvSpPr>
              <a:spLocks/>
            </p:cNvSpPr>
            <p:nvPr/>
          </p:nvSpPr>
          <p:spPr bwMode="ltGray">
            <a:xfrm>
              <a:off x="4438" y="1693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8" name="Freeform 94"/>
            <p:cNvSpPr>
              <a:spLocks/>
            </p:cNvSpPr>
            <p:nvPr/>
          </p:nvSpPr>
          <p:spPr bwMode="ltGray">
            <a:xfrm>
              <a:off x="3218" y="1222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599" name="Freeform 95"/>
            <p:cNvSpPr>
              <a:spLocks/>
            </p:cNvSpPr>
            <p:nvPr/>
          </p:nvSpPr>
          <p:spPr bwMode="ltGray">
            <a:xfrm>
              <a:off x="3095" y="1230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0" name="Freeform 96"/>
            <p:cNvSpPr>
              <a:spLocks/>
            </p:cNvSpPr>
            <p:nvPr/>
          </p:nvSpPr>
          <p:spPr bwMode="ltGray">
            <a:xfrm>
              <a:off x="3123" y="1229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1" name="Freeform 97"/>
            <p:cNvSpPr>
              <a:spLocks/>
            </p:cNvSpPr>
            <p:nvPr/>
          </p:nvSpPr>
          <p:spPr bwMode="ltGray">
            <a:xfrm>
              <a:off x="3193" y="1221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2" name="Freeform 98"/>
            <p:cNvSpPr>
              <a:spLocks/>
            </p:cNvSpPr>
            <p:nvPr/>
          </p:nvSpPr>
          <p:spPr bwMode="ltGray">
            <a:xfrm>
              <a:off x="3172" y="1237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3" name="Freeform 99"/>
            <p:cNvSpPr>
              <a:spLocks/>
            </p:cNvSpPr>
            <p:nvPr/>
          </p:nvSpPr>
          <p:spPr bwMode="ltGray">
            <a:xfrm>
              <a:off x="4483" y="1252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4" name="Freeform 100"/>
            <p:cNvSpPr>
              <a:spLocks/>
            </p:cNvSpPr>
            <p:nvPr/>
          </p:nvSpPr>
          <p:spPr bwMode="ltGray">
            <a:xfrm>
              <a:off x="3467" y="2610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5" name="Freeform 101"/>
            <p:cNvSpPr>
              <a:spLocks/>
            </p:cNvSpPr>
            <p:nvPr/>
          </p:nvSpPr>
          <p:spPr bwMode="ltGray">
            <a:xfrm>
              <a:off x="3513" y="2603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6" name="Freeform 102"/>
            <p:cNvSpPr>
              <a:spLocks/>
            </p:cNvSpPr>
            <p:nvPr/>
          </p:nvSpPr>
          <p:spPr bwMode="ltGray">
            <a:xfrm>
              <a:off x="3436" y="2459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7" name="Freeform 103"/>
            <p:cNvSpPr>
              <a:spLocks/>
            </p:cNvSpPr>
            <p:nvPr/>
          </p:nvSpPr>
          <p:spPr bwMode="ltGray">
            <a:xfrm>
              <a:off x="3505" y="2391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8" name="Freeform 104"/>
            <p:cNvSpPr>
              <a:spLocks/>
            </p:cNvSpPr>
            <p:nvPr/>
          </p:nvSpPr>
          <p:spPr bwMode="ltGray">
            <a:xfrm>
              <a:off x="3477" y="2390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09" name="Freeform 105"/>
            <p:cNvSpPr>
              <a:spLocks/>
            </p:cNvSpPr>
            <p:nvPr/>
          </p:nvSpPr>
          <p:spPr bwMode="ltGray">
            <a:xfrm>
              <a:off x="3464" y="2411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10" name="Freeform 106"/>
            <p:cNvSpPr>
              <a:spLocks/>
            </p:cNvSpPr>
            <p:nvPr/>
          </p:nvSpPr>
          <p:spPr bwMode="ltGray">
            <a:xfrm>
              <a:off x="3436" y="2443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11" name="Freeform 107"/>
            <p:cNvSpPr>
              <a:spLocks/>
            </p:cNvSpPr>
            <p:nvPr/>
          </p:nvSpPr>
          <p:spPr bwMode="ltGray">
            <a:xfrm>
              <a:off x="3457" y="243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12" name="Freeform 108"/>
            <p:cNvSpPr>
              <a:spLocks/>
            </p:cNvSpPr>
            <p:nvPr/>
          </p:nvSpPr>
          <p:spPr bwMode="ltGray">
            <a:xfrm>
              <a:off x="2614" y="1507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13" name="Freeform 109"/>
            <p:cNvSpPr>
              <a:spLocks/>
            </p:cNvSpPr>
            <p:nvPr/>
          </p:nvSpPr>
          <p:spPr bwMode="ltGray">
            <a:xfrm>
              <a:off x="2544" y="1475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sp>
          <p:nvSpPr>
            <p:cNvPr id="21614" name="Freeform 110"/>
            <p:cNvSpPr>
              <a:spLocks/>
            </p:cNvSpPr>
            <p:nvPr/>
          </p:nvSpPr>
          <p:spPr bwMode="ltGray">
            <a:xfrm>
              <a:off x="2270" y="1272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</p:grpSp>
      <p:sp>
        <p:nvSpPr>
          <p:cNvPr id="21615" name="AutoShape 111"/>
          <p:cNvSpPr>
            <a:spLocks noChangeArrowheads="1"/>
          </p:cNvSpPr>
          <p:nvPr/>
        </p:nvSpPr>
        <p:spPr bwMode="gray">
          <a:xfrm>
            <a:off x="4137025" y="4368153"/>
            <a:ext cx="2247900" cy="12922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BCB5AC"/>
              </a:solidFill>
            </a:endParaRPr>
          </a:p>
        </p:txBody>
      </p:sp>
      <p:sp>
        <p:nvSpPr>
          <p:cNvPr id="21616" name="AutoShape 112"/>
          <p:cNvSpPr>
            <a:spLocks noChangeArrowheads="1"/>
          </p:cNvSpPr>
          <p:nvPr/>
        </p:nvSpPr>
        <p:spPr bwMode="gray">
          <a:xfrm>
            <a:off x="1335857" y="4358629"/>
            <a:ext cx="2276475" cy="13112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33CC"/>
              </a:solidFill>
            </a:endParaRPr>
          </a:p>
        </p:txBody>
      </p:sp>
      <p:sp>
        <p:nvSpPr>
          <p:cNvPr id="21617" name="AutoShape 113"/>
          <p:cNvSpPr>
            <a:spLocks noChangeArrowheads="1"/>
          </p:cNvSpPr>
          <p:nvPr/>
        </p:nvSpPr>
        <p:spPr bwMode="gray">
          <a:xfrm>
            <a:off x="6877861" y="4283075"/>
            <a:ext cx="2276475" cy="1350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BCB5AC"/>
              </a:solidFill>
            </a:endParaRPr>
          </a:p>
        </p:txBody>
      </p:sp>
      <p:grpSp>
        <p:nvGrpSpPr>
          <p:cNvPr id="21618" name="Group 114"/>
          <p:cNvGrpSpPr>
            <a:grpSpLocks/>
          </p:cNvGrpSpPr>
          <p:nvPr/>
        </p:nvGrpSpPr>
        <p:grpSpPr bwMode="auto">
          <a:xfrm>
            <a:off x="6858547" y="5158288"/>
            <a:ext cx="2270125" cy="1969588"/>
            <a:chOff x="645" y="2509"/>
            <a:chExt cx="2087" cy="1811"/>
          </a:xfrm>
        </p:grpSpPr>
        <p:pic>
          <p:nvPicPr>
            <p:cNvPr id="21619" name="Picture 115" descr="a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2"/>
            <a:stretch>
              <a:fillRect/>
            </a:stretch>
          </p:blipFill>
          <p:spPr bwMode="gray">
            <a:xfrm>
              <a:off x="645" y="3012"/>
              <a:ext cx="2087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20" name="Freeform 116"/>
            <p:cNvSpPr>
              <a:spLocks/>
            </p:cNvSpPr>
            <p:nvPr/>
          </p:nvSpPr>
          <p:spPr bwMode="gray">
            <a:xfrm>
              <a:off x="657" y="3004"/>
              <a:ext cx="2072" cy="1061"/>
            </a:xfrm>
            <a:custGeom>
              <a:avLst/>
              <a:gdLst>
                <a:gd name="T0" fmla="*/ 0 w 2072"/>
                <a:gd name="T1" fmla="*/ 0 h 1040"/>
                <a:gd name="T2" fmla="*/ 683 w 2072"/>
                <a:gd name="T3" fmla="*/ 8 h 1040"/>
                <a:gd name="T4" fmla="*/ 1023 w 2072"/>
                <a:gd name="T5" fmla="*/ 352 h 1040"/>
                <a:gd name="T6" fmla="*/ 1377 w 2072"/>
                <a:gd name="T7" fmla="*/ 7 h 1040"/>
                <a:gd name="T8" fmla="*/ 2072 w 2072"/>
                <a:gd name="T9" fmla="*/ 0 h 1040"/>
                <a:gd name="T10" fmla="*/ 1038 w 2072"/>
                <a:gd name="T11" fmla="*/ 1040 h 1040"/>
                <a:gd name="T12" fmla="*/ 0 w 2072"/>
                <a:gd name="T1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2" h="1040">
                  <a:moveTo>
                    <a:pt x="0" y="0"/>
                  </a:moveTo>
                  <a:cubicBezTo>
                    <a:pt x="345" y="0"/>
                    <a:pt x="683" y="8"/>
                    <a:pt x="683" y="8"/>
                  </a:cubicBezTo>
                  <a:cubicBezTo>
                    <a:pt x="683" y="248"/>
                    <a:pt x="907" y="352"/>
                    <a:pt x="1023" y="352"/>
                  </a:cubicBezTo>
                  <a:cubicBezTo>
                    <a:pt x="1139" y="352"/>
                    <a:pt x="1377" y="280"/>
                    <a:pt x="1377" y="7"/>
                  </a:cubicBezTo>
                  <a:lnTo>
                    <a:pt x="2072" y="0"/>
                  </a:lnTo>
                  <a:cubicBezTo>
                    <a:pt x="2072" y="730"/>
                    <a:pt x="1418" y="1040"/>
                    <a:pt x="1038" y="1040"/>
                  </a:cubicBezTo>
                  <a:cubicBezTo>
                    <a:pt x="658" y="1040"/>
                    <a:pt x="0" y="756"/>
                    <a:pt x="0" y="0"/>
                  </a:cubicBezTo>
                  <a:close/>
                </a:path>
              </a:pathLst>
            </a:custGeom>
            <a:solidFill>
              <a:schemeClr val="folHlink">
                <a:alpha val="60001"/>
              </a:schemeClr>
            </a:solidFill>
            <a:ln w="9525" cap="flat" cmpd="sng">
              <a:solidFill>
                <a:srgbClr val="231F2D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grpSp>
          <p:nvGrpSpPr>
            <p:cNvPr id="21621" name="Group 117"/>
            <p:cNvGrpSpPr>
              <a:grpSpLocks/>
            </p:cNvGrpSpPr>
            <p:nvPr/>
          </p:nvGrpSpPr>
          <p:grpSpPr bwMode="auto">
            <a:xfrm rot="3173304" flipV="1">
              <a:off x="406" y="3460"/>
              <a:ext cx="1435" cy="286"/>
              <a:chOff x="1565" y="2568"/>
              <a:chExt cx="1118" cy="279"/>
            </a:xfrm>
          </p:grpSpPr>
          <p:sp>
            <p:nvSpPr>
              <p:cNvPr id="21622" name="AutoShape 11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23" name="AutoShape 11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24" name="AutoShape 12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25" name="AutoShape 12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</p:grpSp>
        <p:sp>
          <p:nvSpPr>
            <p:cNvPr id="21626" name="WordArt 122"/>
            <p:cNvSpPr>
              <a:spLocks noChangeArrowheads="1" noChangeShapeType="1" noTextEdit="1"/>
            </p:cNvSpPr>
            <p:nvPr/>
          </p:nvSpPr>
          <p:spPr bwMode="gray">
            <a:xfrm>
              <a:off x="1172" y="2952"/>
              <a:ext cx="1164" cy="65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13873"/>
                </a:avLst>
              </a:prstTxWarp>
            </a:bodyPr>
            <a:lstStyle/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Исполнение </a:t>
              </a:r>
            </a:p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приговора</a:t>
              </a:r>
              <a:endParaRPr lang="ru-RU" sz="2000" kern="10" dirty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1627" name="Group 123"/>
            <p:cNvGrpSpPr>
              <a:grpSpLocks/>
            </p:cNvGrpSpPr>
            <p:nvPr/>
          </p:nvGrpSpPr>
          <p:grpSpPr bwMode="auto">
            <a:xfrm>
              <a:off x="1201" y="2509"/>
              <a:ext cx="995" cy="991"/>
              <a:chOff x="688" y="2475"/>
              <a:chExt cx="1220" cy="1212"/>
            </a:xfrm>
          </p:grpSpPr>
          <p:sp>
            <p:nvSpPr>
              <p:cNvPr id="21628" name="Oval 124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29" name="Oval 125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pic>
            <p:nvPicPr>
              <p:cNvPr id="21630" name="Picture 126" descr="circuler_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02" y="2491"/>
                <a:ext cx="1206" cy="11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631" name="Oval 127"/>
              <p:cNvSpPr>
                <a:spLocks noChangeArrowheads="1"/>
              </p:cNvSpPr>
              <p:nvPr/>
            </p:nvSpPr>
            <p:spPr bwMode="gray">
              <a:xfrm>
                <a:off x="688" y="2475"/>
                <a:ext cx="1198" cy="1198"/>
              </a:xfrm>
              <a:prstGeom prst="ellipse">
                <a:avLst/>
              </a:prstGeom>
              <a:gradFill rotWithShape="1">
                <a:gsLst>
                  <a:gs pos="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DDDDDD">
                      <a:alpha val="45000"/>
                    </a:srgbClr>
                  </a:gs>
                  <a:gs pos="10000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32" name="Freeform 128"/>
              <p:cNvSpPr>
                <a:spLocks/>
              </p:cNvSpPr>
              <p:nvPr/>
            </p:nvSpPr>
            <p:spPr bwMode="gray">
              <a:xfrm>
                <a:off x="811" y="2498"/>
                <a:ext cx="942" cy="417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grpSp>
            <p:nvGrpSpPr>
              <p:cNvPr id="21633" name="Group 129"/>
              <p:cNvGrpSpPr>
                <a:grpSpLocks/>
              </p:cNvGrpSpPr>
              <p:nvPr/>
            </p:nvGrpSpPr>
            <p:grpSpPr bwMode="auto">
              <a:xfrm rot="-1297425" flipH="1" flipV="1">
                <a:off x="786" y="3426"/>
                <a:ext cx="957" cy="242"/>
                <a:chOff x="2532" y="1051"/>
                <a:chExt cx="893" cy="246"/>
              </a:xfrm>
            </p:grpSpPr>
            <p:grpSp>
              <p:nvGrpSpPr>
                <p:cNvPr id="21634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1635" name="AutoShape 13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36" name="AutoShape 13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37" name="AutoShape 13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38" name="AutoShape 13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  <p:grpSp>
              <p:nvGrpSpPr>
                <p:cNvPr id="21639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1640" name="AutoShape 13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41" name="AutoShape 13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42" name="AutoShape 13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43" name="AutoShape 13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1644" name="Group 140"/>
          <p:cNvGrpSpPr>
            <a:grpSpLocks/>
          </p:cNvGrpSpPr>
          <p:nvPr/>
        </p:nvGrpSpPr>
        <p:grpSpPr bwMode="auto">
          <a:xfrm>
            <a:off x="1315244" y="5190809"/>
            <a:ext cx="2270125" cy="1968500"/>
            <a:chOff x="645" y="2510"/>
            <a:chExt cx="2087" cy="1810"/>
          </a:xfrm>
        </p:grpSpPr>
        <p:pic>
          <p:nvPicPr>
            <p:cNvPr id="21645" name="Picture 141" descr="a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2"/>
            <a:stretch>
              <a:fillRect/>
            </a:stretch>
          </p:blipFill>
          <p:spPr bwMode="gray">
            <a:xfrm>
              <a:off x="645" y="3012"/>
              <a:ext cx="2087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46" name="Freeform 142"/>
            <p:cNvSpPr>
              <a:spLocks/>
            </p:cNvSpPr>
            <p:nvPr/>
          </p:nvSpPr>
          <p:spPr bwMode="gray">
            <a:xfrm>
              <a:off x="657" y="3004"/>
              <a:ext cx="2072" cy="1061"/>
            </a:xfrm>
            <a:custGeom>
              <a:avLst/>
              <a:gdLst>
                <a:gd name="T0" fmla="*/ 0 w 2072"/>
                <a:gd name="T1" fmla="*/ 0 h 1040"/>
                <a:gd name="T2" fmla="*/ 683 w 2072"/>
                <a:gd name="T3" fmla="*/ 8 h 1040"/>
                <a:gd name="T4" fmla="*/ 1023 w 2072"/>
                <a:gd name="T5" fmla="*/ 352 h 1040"/>
                <a:gd name="T6" fmla="*/ 1377 w 2072"/>
                <a:gd name="T7" fmla="*/ 7 h 1040"/>
                <a:gd name="T8" fmla="*/ 2072 w 2072"/>
                <a:gd name="T9" fmla="*/ 0 h 1040"/>
                <a:gd name="T10" fmla="*/ 1038 w 2072"/>
                <a:gd name="T11" fmla="*/ 1040 h 1040"/>
                <a:gd name="T12" fmla="*/ 0 w 2072"/>
                <a:gd name="T1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2" h="1040">
                  <a:moveTo>
                    <a:pt x="0" y="0"/>
                  </a:moveTo>
                  <a:cubicBezTo>
                    <a:pt x="345" y="0"/>
                    <a:pt x="683" y="8"/>
                    <a:pt x="683" y="8"/>
                  </a:cubicBezTo>
                  <a:cubicBezTo>
                    <a:pt x="683" y="248"/>
                    <a:pt x="907" y="352"/>
                    <a:pt x="1023" y="352"/>
                  </a:cubicBezTo>
                  <a:cubicBezTo>
                    <a:pt x="1139" y="352"/>
                    <a:pt x="1377" y="280"/>
                    <a:pt x="1377" y="7"/>
                  </a:cubicBezTo>
                  <a:lnTo>
                    <a:pt x="2072" y="0"/>
                  </a:lnTo>
                  <a:cubicBezTo>
                    <a:pt x="2072" y="730"/>
                    <a:pt x="1418" y="1040"/>
                    <a:pt x="1038" y="1040"/>
                  </a:cubicBezTo>
                  <a:cubicBezTo>
                    <a:pt x="658" y="1040"/>
                    <a:pt x="0" y="756"/>
                    <a:pt x="0" y="0"/>
                  </a:cubicBezTo>
                  <a:close/>
                </a:path>
              </a:pathLst>
            </a:custGeom>
            <a:solidFill>
              <a:schemeClr val="hlink">
                <a:alpha val="60001"/>
              </a:schemeClr>
            </a:solidFill>
            <a:ln w="9525" cap="flat" cmpd="sng">
              <a:solidFill>
                <a:srgbClr val="231F2D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grpSp>
          <p:nvGrpSpPr>
            <p:cNvPr id="21647" name="Group 143"/>
            <p:cNvGrpSpPr>
              <a:grpSpLocks/>
            </p:cNvGrpSpPr>
            <p:nvPr/>
          </p:nvGrpSpPr>
          <p:grpSpPr bwMode="auto">
            <a:xfrm rot="3173304" flipV="1">
              <a:off x="406" y="3460"/>
              <a:ext cx="1435" cy="286"/>
              <a:chOff x="1565" y="2568"/>
              <a:chExt cx="1118" cy="279"/>
            </a:xfrm>
          </p:grpSpPr>
          <p:sp>
            <p:nvSpPr>
              <p:cNvPr id="21648" name="AutoShape 1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49" name="AutoShape 1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50" name="AutoShape 1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51" name="AutoShape 1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</p:grpSp>
        <p:sp>
          <p:nvSpPr>
            <p:cNvPr id="21652" name="WordArt 148"/>
            <p:cNvSpPr>
              <a:spLocks noChangeArrowheads="1" noChangeShapeType="1" noTextEdit="1"/>
            </p:cNvSpPr>
            <p:nvPr/>
          </p:nvSpPr>
          <p:spPr bwMode="gray">
            <a:xfrm rot="21286700">
              <a:off x="1058" y="2722"/>
              <a:ext cx="1345" cy="89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13873"/>
                </a:avLst>
              </a:prstTxWarp>
            </a:bodyPr>
            <a:lstStyle/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Судебное </a:t>
              </a:r>
            </a:p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разбирательство</a:t>
              </a:r>
              <a:endParaRPr lang="ru-RU" sz="2000" kern="10" dirty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1653" name="Group 149"/>
            <p:cNvGrpSpPr>
              <a:grpSpLocks/>
            </p:cNvGrpSpPr>
            <p:nvPr/>
          </p:nvGrpSpPr>
          <p:grpSpPr bwMode="auto">
            <a:xfrm>
              <a:off x="1201" y="2510"/>
              <a:ext cx="984" cy="980"/>
              <a:chOff x="688" y="2475"/>
              <a:chExt cx="1206" cy="1198"/>
            </a:xfrm>
          </p:grpSpPr>
          <p:sp>
            <p:nvSpPr>
              <p:cNvPr id="21654" name="Oval 150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55" name="Oval 151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pic>
            <p:nvPicPr>
              <p:cNvPr id="21656" name="Picture 152" descr="circuler_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88" y="2475"/>
                <a:ext cx="1206" cy="11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657" name="Oval 153"/>
              <p:cNvSpPr>
                <a:spLocks noChangeArrowheads="1"/>
              </p:cNvSpPr>
              <p:nvPr/>
            </p:nvSpPr>
            <p:spPr bwMode="gray">
              <a:xfrm>
                <a:off x="688" y="2475"/>
                <a:ext cx="1198" cy="1198"/>
              </a:xfrm>
              <a:prstGeom prst="ellipse">
                <a:avLst/>
              </a:prstGeom>
              <a:gradFill rotWithShape="1">
                <a:gsLst>
                  <a:gs pos="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DDDDDD">
                      <a:alpha val="45000"/>
                    </a:srgbClr>
                  </a:gs>
                  <a:gs pos="10000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58" name="Freeform 154"/>
              <p:cNvSpPr>
                <a:spLocks/>
              </p:cNvSpPr>
              <p:nvPr/>
            </p:nvSpPr>
            <p:spPr bwMode="gray">
              <a:xfrm>
                <a:off x="811" y="2498"/>
                <a:ext cx="942" cy="417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grpSp>
            <p:nvGrpSpPr>
              <p:cNvPr id="21659" name="Group 155"/>
              <p:cNvGrpSpPr>
                <a:grpSpLocks/>
              </p:cNvGrpSpPr>
              <p:nvPr/>
            </p:nvGrpSpPr>
            <p:grpSpPr bwMode="auto">
              <a:xfrm rot="-1297425" flipH="1" flipV="1">
                <a:off x="786" y="3426"/>
                <a:ext cx="957" cy="242"/>
                <a:chOff x="2532" y="1051"/>
                <a:chExt cx="893" cy="246"/>
              </a:xfrm>
            </p:grpSpPr>
            <p:grpSp>
              <p:nvGrpSpPr>
                <p:cNvPr id="21660" name="Group 15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1661" name="AutoShape 15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62" name="AutoShape 15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63" name="AutoShape 15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64" name="AutoShape 16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  <p:grpSp>
              <p:nvGrpSpPr>
                <p:cNvPr id="21665" name="Group 16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1666" name="AutoShape 16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67" name="AutoShape 16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68" name="AutoShape 16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69" name="AutoShape 16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1670" name="Group 166"/>
          <p:cNvGrpSpPr>
            <a:grpSpLocks/>
          </p:cNvGrpSpPr>
          <p:nvPr/>
        </p:nvGrpSpPr>
        <p:grpSpPr bwMode="auto">
          <a:xfrm>
            <a:off x="4131952" y="5172516"/>
            <a:ext cx="2271712" cy="1968500"/>
            <a:chOff x="645" y="2510"/>
            <a:chExt cx="2087" cy="1810"/>
          </a:xfrm>
        </p:grpSpPr>
        <p:pic>
          <p:nvPicPr>
            <p:cNvPr id="21671" name="Picture 167" descr="a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2"/>
            <a:stretch>
              <a:fillRect/>
            </a:stretch>
          </p:blipFill>
          <p:spPr bwMode="gray">
            <a:xfrm>
              <a:off x="645" y="3012"/>
              <a:ext cx="2087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72" name="Freeform 168"/>
            <p:cNvSpPr>
              <a:spLocks/>
            </p:cNvSpPr>
            <p:nvPr/>
          </p:nvSpPr>
          <p:spPr bwMode="gray">
            <a:xfrm>
              <a:off x="657" y="3004"/>
              <a:ext cx="2072" cy="1061"/>
            </a:xfrm>
            <a:custGeom>
              <a:avLst/>
              <a:gdLst>
                <a:gd name="T0" fmla="*/ 0 w 2072"/>
                <a:gd name="T1" fmla="*/ 0 h 1040"/>
                <a:gd name="T2" fmla="*/ 683 w 2072"/>
                <a:gd name="T3" fmla="*/ 8 h 1040"/>
                <a:gd name="T4" fmla="*/ 1023 w 2072"/>
                <a:gd name="T5" fmla="*/ 352 h 1040"/>
                <a:gd name="T6" fmla="*/ 1377 w 2072"/>
                <a:gd name="T7" fmla="*/ 7 h 1040"/>
                <a:gd name="T8" fmla="*/ 2072 w 2072"/>
                <a:gd name="T9" fmla="*/ 0 h 1040"/>
                <a:gd name="T10" fmla="*/ 1038 w 2072"/>
                <a:gd name="T11" fmla="*/ 1040 h 1040"/>
                <a:gd name="T12" fmla="*/ 0 w 2072"/>
                <a:gd name="T1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2" h="1040">
                  <a:moveTo>
                    <a:pt x="0" y="0"/>
                  </a:moveTo>
                  <a:cubicBezTo>
                    <a:pt x="345" y="0"/>
                    <a:pt x="683" y="8"/>
                    <a:pt x="683" y="8"/>
                  </a:cubicBezTo>
                  <a:cubicBezTo>
                    <a:pt x="683" y="248"/>
                    <a:pt x="907" y="352"/>
                    <a:pt x="1023" y="352"/>
                  </a:cubicBezTo>
                  <a:cubicBezTo>
                    <a:pt x="1139" y="352"/>
                    <a:pt x="1377" y="280"/>
                    <a:pt x="1377" y="7"/>
                  </a:cubicBezTo>
                  <a:lnTo>
                    <a:pt x="2072" y="0"/>
                  </a:lnTo>
                  <a:cubicBezTo>
                    <a:pt x="2072" y="730"/>
                    <a:pt x="1418" y="1040"/>
                    <a:pt x="1038" y="1040"/>
                  </a:cubicBezTo>
                  <a:cubicBezTo>
                    <a:pt x="658" y="1040"/>
                    <a:pt x="0" y="75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60001"/>
              </a:schemeClr>
            </a:solidFill>
            <a:ln w="9525" cap="flat" cmpd="sng">
              <a:solidFill>
                <a:srgbClr val="231F2D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grpSp>
          <p:nvGrpSpPr>
            <p:cNvPr id="21673" name="Group 169"/>
            <p:cNvGrpSpPr>
              <a:grpSpLocks/>
            </p:cNvGrpSpPr>
            <p:nvPr/>
          </p:nvGrpSpPr>
          <p:grpSpPr bwMode="auto">
            <a:xfrm rot="3173304" flipV="1">
              <a:off x="406" y="3460"/>
              <a:ext cx="1435" cy="286"/>
              <a:chOff x="1565" y="2568"/>
              <a:chExt cx="1118" cy="279"/>
            </a:xfrm>
          </p:grpSpPr>
          <p:sp>
            <p:nvSpPr>
              <p:cNvPr id="21674" name="AutoShape 17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75" name="AutoShape 17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76" name="AutoShape 17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77" name="AutoShape 17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</p:grpSp>
        <p:sp>
          <p:nvSpPr>
            <p:cNvPr id="21678" name="WordArt 174"/>
            <p:cNvSpPr>
              <a:spLocks noChangeArrowheads="1" noChangeShapeType="1" noTextEdit="1"/>
            </p:cNvSpPr>
            <p:nvPr/>
          </p:nvSpPr>
          <p:spPr bwMode="gray">
            <a:xfrm>
              <a:off x="1021" y="2753"/>
              <a:ext cx="1345" cy="89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13873"/>
                </a:avLst>
              </a:prstTxWarp>
            </a:bodyPr>
            <a:lstStyle/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Производство </a:t>
              </a:r>
            </a:p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Во 2-й инстанции</a:t>
              </a:r>
              <a:endParaRPr lang="ru-RU" sz="2000" kern="10" dirty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1679" name="Group 175"/>
            <p:cNvGrpSpPr>
              <a:grpSpLocks/>
            </p:cNvGrpSpPr>
            <p:nvPr/>
          </p:nvGrpSpPr>
          <p:grpSpPr bwMode="auto">
            <a:xfrm>
              <a:off x="1201" y="2510"/>
              <a:ext cx="984" cy="980"/>
              <a:chOff x="688" y="2475"/>
              <a:chExt cx="1206" cy="1198"/>
            </a:xfrm>
          </p:grpSpPr>
          <p:sp>
            <p:nvSpPr>
              <p:cNvPr id="21680" name="Oval 176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81" name="Oval 177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pic>
            <p:nvPicPr>
              <p:cNvPr id="21682" name="Picture 178" descr="circuler_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88" y="2475"/>
                <a:ext cx="1206" cy="11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683" name="Oval 179"/>
              <p:cNvSpPr>
                <a:spLocks noChangeArrowheads="1"/>
              </p:cNvSpPr>
              <p:nvPr/>
            </p:nvSpPr>
            <p:spPr bwMode="gray">
              <a:xfrm>
                <a:off x="688" y="2475"/>
                <a:ext cx="1198" cy="1198"/>
              </a:xfrm>
              <a:prstGeom prst="ellipse">
                <a:avLst/>
              </a:prstGeom>
              <a:gradFill rotWithShape="1">
                <a:gsLst>
                  <a:gs pos="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DDDDDD">
                      <a:alpha val="45000"/>
                    </a:srgbClr>
                  </a:gs>
                  <a:gs pos="10000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1684" name="Freeform 180"/>
              <p:cNvSpPr>
                <a:spLocks/>
              </p:cNvSpPr>
              <p:nvPr/>
            </p:nvSpPr>
            <p:spPr bwMode="gray">
              <a:xfrm>
                <a:off x="811" y="2498"/>
                <a:ext cx="942" cy="417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grpSp>
            <p:nvGrpSpPr>
              <p:cNvPr id="21685" name="Group 181"/>
              <p:cNvGrpSpPr>
                <a:grpSpLocks/>
              </p:cNvGrpSpPr>
              <p:nvPr/>
            </p:nvGrpSpPr>
            <p:grpSpPr bwMode="auto">
              <a:xfrm rot="-1297425" flipH="1" flipV="1">
                <a:off x="786" y="3426"/>
                <a:ext cx="957" cy="242"/>
                <a:chOff x="2532" y="1051"/>
                <a:chExt cx="893" cy="246"/>
              </a:xfrm>
            </p:grpSpPr>
            <p:grpSp>
              <p:nvGrpSpPr>
                <p:cNvPr id="21686" name="Group 18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1687" name="AutoShape 18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88" name="AutoShape 18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89" name="AutoShape 18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90" name="AutoShape 18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  <p:grpSp>
              <p:nvGrpSpPr>
                <p:cNvPr id="21691" name="Group 18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1692" name="AutoShape 1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93" name="AutoShape 1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94" name="AutoShape 1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95" name="AutoShape 1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1696" name="Rectangle 192"/>
          <p:cNvSpPr>
            <a:spLocks noChangeArrowheads="1"/>
          </p:cNvSpPr>
          <p:nvPr/>
        </p:nvSpPr>
        <p:spPr bwMode="auto">
          <a:xfrm>
            <a:off x="681366" y="1236015"/>
            <a:ext cx="81200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</a:rPr>
              <a:t>Стадии</a:t>
            </a:r>
            <a:r>
              <a:rPr lang="ru-RU" dirty="0" smtClean="0">
                <a:solidFill>
                  <a:srgbClr val="000000"/>
                </a:solidFill>
                <a:effectLst/>
              </a:rPr>
              <a:t> — самостоятельные этапы уголовного процесса, которые связаны между собой общей целью уголовного судопроизводства и единством принципов уголовного процесса. Каждая стадия имеет свою цель, непосредственные задачи, субъектов, сроки, свое содержание, свои решения.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197" name="Group 140"/>
          <p:cNvGrpSpPr>
            <a:grpSpLocks/>
          </p:cNvGrpSpPr>
          <p:nvPr/>
        </p:nvGrpSpPr>
        <p:grpSpPr bwMode="auto">
          <a:xfrm>
            <a:off x="381317" y="2854999"/>
            <a:ext cx="2270125" cy="1968500"/>
            <a:chOff x="645" y="2510"/>
            <a:chExt cx="2087" cy="1810"/>
          </a:xfrm>
        </p:grpSpPr>
        <p:pic>
          <p:nvPicPr>
            <p:cNvPr id="198" name="Picture 141" descr="a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2"/>
            <a:stretch>
              <a:fillRect/>
            </a:stretch>
          </p:blipFill>
          <p:spPr bwMode="gray">
            <a:xfrm>
              <a:off x="645" y="3012"/>
              <a:ext cx="2087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Freeform 142"/>
            <p:cNvSpPr>
              <a:spLocks/>
            </p:cNvSpPr>
            <p:nvPr/>
          </p:nvSpPr>
          <p:spPr bwMode="gray">
            <a:xfrm>
              <a:off x="657" y="3004"/>
              <a:ext cx="2072" cy="1061"/>
            </a:xfrm>
            <a:custGeom>
              <a:avLst/>
              <a:gdLst>
                <a:gd name="T0" fmla="*/ 0 w 2072"/>
                <a:gd name="T1" fmla="*/ 0 h 1040"/>
                <a:gd name="T2" fmla="*/ 683 w 2072"/>
                <a:gd name="T3" fmla="*/ 8 h 1040"/>
                <a:gd name="T4" fmla="*/ 1023 w 2072"/>
                <a:gd name="T5" fmla="*/ 352 h 1040"/>
                <a:gd name="T6" fmla="*/ 1377 w 2072"/>
                <a:gd name="T7" fmla="*/ 7 h 1040"/>
                <a:gd name="T8" fmla="*/ 2072 w 2072"/>
                <a:gd name="T9" fmla="*/ 0 h 1040"/>
                <a:gd name="T10" fmla="*/ 1038 w 2072"/>
                <a:gd name="T11" fmla="*/ 1040 h 1040"/>
                <a:gd name="T12" fmla="*/ 0 w 2072"/>
                <a:gd name="T1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2" h="1040">
                  <a:moveTo>
                    <a:pt x="0" y="0"/>
                  </a:moveTo>
                  <a:cubicBezTo>
                    <a:pt x="345" y="0"/>
                    <a:pt x="683" y="8"/>
                    <a:pt x="683" y="8"/>
                  </a:cubicBezTo>
                  <a:cubicBezTo>
                    <a:pt x="683" y="248"/>
                    <a:pt x="907" y="352"/>
                    <a:pt x="1023" y="352"/>
                  </a:cubicBezTo>
                  <a:cubicBezTo>
                    <a:pt x="1139" y="352"/>
                    <a:pt x="1377" y="280"/>
                    <a:pt x="1377" y="7"/>
                  </a:cubicBezTo>
                  <a:lnTo>
                    <a:pt x="2072" y="0"/>
                  </a:lnTo>
                  <a:cubicBezTo>
                    <a:pt x="2072" y="730"/>
                    <a:pt x="1418" y="1040"/>
                    <a:pt x="1038" y="1040"/>
                  </a:cubicBezTo>
                  <a:cubicBezTo>
                    <a:pt x="658" y="1040"/>
                    <a:pt x="0" y="756"/>
                    <a:pt x="0" y="0"/>
                  </a:cubicBezTo>
                  <a:close/>
                </a:path>
              </a:pathLst>
            </a:custGeom>
            <a:solidFill>
              <a:schemeClr val="hlink">
                <a:alpha val="60001"/>
              </a:schemeClr>
            </a:solidFill>
            <a:ln w="9525" cap="flat" cmpd="sng">
              <a:solidFill>
                <a:srgbClr val="231F2D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grpSp>
          <p:nvGrpSpPr>
            <p:cNvPr id="200" name="Group 143"/>
            <p:cNvGrpSpPr>
              <a:grpSpLocks/>
            </p:cNvGrpSpPr>
            <p:nvPr/>
          </p:nvGrpSpPr>
          <p:grpSpPr bwMode="auto">
            <a:xfrm rot="3173304" flipV="1">
              <a:off x="406" y="3460"/>
              <a:ext cx="1435" cy="286"/>
              <a:chOff x="1565" y="2568"/>
              <a:chExt cx="1118" cy="279"/>
            </a:xfrm>
          </p:grpSpPr>
          <p:sp>
            <p:nvSpPr>
              <p:cNvPr id="219" name="AutoShape 1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20" name="AutoShape 1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21" name="AutoShape 1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22" name="AutoShape 1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</p:grpSp>
        <p:grpSp>
          <p:nvGrpSpPr>
            <p:cNvPr id="202" name="Group 149"/>
            <p:cNvGrpSpPr>
              <a:grpSpLocks/>
            </p:cNvGrpSpPr>
            <p:nvPr/>
          </p:nvGrpSpPr>
          <p:grpSpPr bwMode="auto">
            <a:xfrm>
              <a:off x="1201" y="2510"/>
              <a:ext cx="984" cy="980"/>
              <a:chOff x="688" y="2475"/>
              <a:chExt cx="1206" cy="1198"/>
            </a:xfrm>
          </p:grpSpPr>
          <p:sp>
            <p:nvSpPr>
              <p:cNvPr id="203" name="Oval 150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04" name="Oval 151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pic>
            <p:nvPicPr>
              <p:cNvPr id="205" name="Picture 152" descr="circuler_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88" y="2475"/>
                <a:ext cx="1206" cy="11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6" name="Oval 153"/>
              <p:cNvSpPr>
                <a:spLocks noChangeArrowheads="1"/>
              </p:cNvSpPr>
              <p:nvPr/>
            </p:nvSpPr>
            <p:spPr bwMode="gray">
              <a:xfrm>
                <a:off x="688" y="2475"/>
                <a:ext cx="1198" cy="1198"/>
              </a:xfrm>
              <a:prstGeom prst="ellipse">
                <a:avLst/>
              </a:prstGeom>
              <a:gradFill rotWithShape="1">
                <a:gsLst>
                  <a:gs pos="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DDDDDD">
                      <a:alpha val="45000"/>
                    </a:srgbClr>
                  </a:gs>
                  <a:gs pos="10000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07" name="Freeform 154"/>
              <p:cNvSpPr>
                <a:spLocks/>
              </p:cNvSpPr>
              <p:nvPr/>
            </p:nvSpPr>
            <p:spPr bwMode="gray">
              <a:xfrm>
                <a:off x="811" y="2498"/>
                <a:ext cx="942" cy="417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grpSp>
            <p:nvGrpSpPr>
              <p:cNvPr id="208" name="Group 155"/>
              <p:cNvGrpSpPr>
                <a:grpSpLocks/>
              </p:cNvGrpSpPr>
              <p:nvPr/>
            </p:nvGrpSpPr>
            <p:grpSpPr bwMode="auto">
              <a:xfrm rot="-1297425" flipH="1" flipV="1">
                <a:off x="786" y="3426"/>
                <a:ext cx="957" cy="242"/>
                <a:chOff x="2532" y="1051"/>
                <a:chExt cx="893" cy="246"/>
              </a:xfrm>
            </p:grpSpPr>
            <p:grpSp>
              <p:nvGrpSpPr>
                <p:cNvPr id="209" name="Group 15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15" name="AutoShape 15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6" name="AutoShape 15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7" name="AutoShape 15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8" name="AutoShape 16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  <p:grpSp>
              <p:nvGrpSpPr>
                <p:cNvPr id="210" name="Group 16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11" name="AutoShape 16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2" name="AutoShape 16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3" name="AutoShape 16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14" name="AutoShape 16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25" name="Group 140"/>
          <p:cNvGrpSpPr>
            <a:grpSpLocks/>
          </p:cNvGrpSpPr>
          <p:nvPr/>
        </p:nvGrpSpPr>
        <p:grpSpPr bwMode="auto">
          <a:xfrm>
            <a:off x="3222678" y="2868613"/>
            <a:ext cx="2270125" cy="1968500"/>
            <a:chOff x="645" y="2510"/>
            <a:chExt cx="2087" cy="1810"/>
          </a:xfrm>
        </p:grpSpPr>
        <p:pic>
          <p:nvPicPr>
            <p:cNvPr id="226" name="Picture 141" descr="a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2"/>
            <a:stretch>
              <a:fillRect/>
            </a:stretch>
          </p:blipFill>
          <p:spPr bwMode="gray">
            <a:xfrm>
              <a:off x="645" y="3012"/>
              <a:ext cx="2087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" name="Freeform 142"/>
            <p:cNvSpPr>
              <a:spLocks/>
            </p:cNvSpPr>
            <p:nvPr/>
          </p:nvSpPr>
          <p:spPr bwMode="gray">
            <a:xfrm>
              <a:off x="657" y="3004"/>
              <a:ext cx="2072" cy="1061"/>
            </a:xfrm>
            <a:custGeom>
              <a:avLst/>
              <a:gdLst>
                <a:gd name="T0" fmla="*/ 0 w 2072"/>
                <a:gd name="T1" fmla="*/ 0 h 1040"/>
                <a:gd name="T2" fmla="*/ 683 w 2072"/>
                <a:gd name="T3" fmla="*/ 8 h 1040"/>
                <a:gd name="T4" fmla="*/ 1023 w 2072"/>
                <a:gd name="T5" fmla="*/ 352 h 1040"/>
                <a:gd name="T6" fmla="*/ 1377 w 2072"/>
                <a:gd name="T7" fmla="*/ 7 h 1040"/>
                <a:gd name="T8" fmla="*/ 2072 w 2072"/>
                <a:gd name="T9" fmla="*/ 0 h 1040"/>
                <a:gd name="T10" fmla="*/ 1038 w 2072"/>
                <a:gd name="T11" fmla="*/ 1040 h 1040"/>
                <a:gd name="T12" fmla="*/ 0 w 2072"/>
                <a:gd name="T1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2" h="1040">
                  <a:moveTo>
                    <a:pt x="0" y="0"/>
                  </a:moveTo>
                  <a:cubicBezTo>
                    <a:pt x="345" y="0"/>
                    <a:pt x="683" y="8"/>
                    <a:pt x="683" y="8"/>
                  </a:cubicBezTo>
                  <a:cubicBezTo>
                    <a:pt x="683" y="248"/>
                    <a:pt x="907" y="352"/>
                    <a:pt x="1023" y="352"/>
                  </a:cubicBezTo>
                  <a:cubicBezTo>
                    <a:pt x="1139" y="352"/>
                    <a:pt x="1377" y="280"/>
                    <a:pt x="1377" y="7"/>
                  </a:cubicBezTo>
                  <a:lnTo>
                    <a:pt x="2072" y="0"/>
                  </a:lnTo>
                  <a:cubicBezTo>
                    <a:pt x="2072" y="730"/>
                    <a:pt x="1418" y="1040"/>
                    <a:pt x="1038" y="1040"/>
                  </a:cubicBezTo>
                  <a:cubicBezTo>
                    <a:pt x="658" y="1040"/>
                    <a:pt x="0" y="756"/>
                    <a:pt x="0" y="0"/>
                  </a:cubicBezTo>
                  <a:close/>
                </a:path>
              </a:pathLst>
            </a:custGeom>
            <a:solidFill>
              <a:schemeClr val="hlink">
                <a:alpha val="60001"/>
              </a:schemeClr>
            </a:solidFill>
            <a:ln w="9525" cap="flat" cmpd="sng">
              <a:solidFill>
                <a:srgbClr val="231F2D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grpSp>
          <p:nvGrpSpPr>
            <p:cNvPr id="228" name="Group 143"/>
            <p:cNvGrpSpPr>
              <a:grpSpLocks/>
            </p:cNvGrpSpPr>
            <p:nvPr/>
          </p:nvGrpSpPr>
          <p:grpSpPr bwMode="auto">
            <a:xfrm rot="3173304" flipV="1">
              <a:off x="406" y="3460"/>
              <a:ext cx="1435" cy="286"/>
              <a:chOff x="1565" y="2568"/>
              <a:chExt cx="1118" cy="279"/>
            </a:xfrm>
          </p:grpSpPr>
          <p:sp>
            <p:nvSpPr>
              <p:cNvPr id="247" name="AutoShape 1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48" name="AutoShape 1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49" name="AutoShape 1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50" name="AutoShape 1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</p:grpSp>
        <p:sp>
          <p:nvSpPr>
            <p:cNvPr id="229" name="WordArt 148"/>
            <p:cNvSpPr>
              <a:spLocks noChangeArrowheads="1" noChangeShapeType="1" noTextEdit="1"/>
            </p:cNvSpPr>
            <p:nvPr/>
          </p:nvSpPr>
          <p:spPr bwMode="gray">
            <a:xfrm>
              <a:off x="1010" y="2759"/>
              <a:ext cx="1345" cy="89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13873"/>
                </a:avLst>
              </a:prstTxWarp>
            </a:bodyPr>
            <a:lstStyle/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Предварительное </a:t>
              </a:r>
            </a:p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расследование</a:t>
              </a:r>
              <a:endParaRPr lang="ru-RU" sz="2000" kern="10" dirty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30" name="Group 149"/>
            <p:cNvGrpSpPr>
              <a:grpSpLocks/>
            </p:cNvGrpSpPr>
            <p:nvPr/>
          </p:nvGrpSpPr>
          <p:grpSpPr bwMode="auto">
            <a:xfrm>
              <a:off x="1201" y="2510"/>
              <a:ext cx="984" cy="980"/>
              <a:chOff x="688" y="2475"/>
              <a:chExt cx="1206" cy="1198"/>
            </a:xfrm>
          </p:grpSpPr>
          <p:sp>
            <p:nvSpPr>
              <p:cNvPr id="231" name="Oval 150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32" name="Oval 151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pic>
            <p:nvPicPr>
              <p:cNvPr id="233" name="Picture 152" descr="circuler_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88" y="2475"/>
                <a:ext cx="1206" cy="11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4" name="Oval 153"/>
              <p:cNvSpPr>
                <a:spLocks noChangeArrowheads="1"/>
              </p:cNvSpPr>
              <p:nvPr/>
            </p:nvSpPr>
            <p:spPr bwMode="gray">
              <a:xfrm>
                <a:off x="688" y="2475"/>
                <a:ext cx="1198" cy="1198"/>
              </a:xfrm>
              <a:prstGeom prst="ellipse">
                <a:avLst/>
              </a:prstGeom>
              <a:gradFill rotWithShape="1">
                <a:gsLst>
                  <a:gs pos="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DDDDDD">
                      <a:alpha val="45000"/>
                    </a:srgbClr>
                  </a:gs>
                  <a:gs pos="10000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35" name="Freeform 154"/>
              <p:cNvSpPr>
                <a:spLocks/>
              </p:cNvSpPr>
              <p:nvPr/>
            </p:nvSpPr>
            <p:spPr bwMode="gray">
              <a:xfrm>
                <a:off x="811" y="2498"/>
                <a:ext cx="942" cy="417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grpSp>
            <p:nvGrpSpPr>
              <p:cNvPr id="236" name="Group 155"/>
              <p:cNvGrpSpPr>
                <a:grpSpLocks/>
              </p:cNvGrpSpPr>
              <p:nvPr/>
            </p:nvGrpSpPr>
            <p:grpSpPr bwMode="auto">
              <a:xfrm rot="-1297425" flipH="1" flipV="1">
                <a:off x="786" y="3426"/>
                <a:ext cx="957" cy="242"/>
                <a:chOff x="2532" y="1051"/>
                <a:chExt cx="893" cy="246"/>
              </a:xfrm>
            </p:grpSpPr>
            <p:grpSp>
              <p:nvGrpSpPr>
                <p:cNvPr id="237" name="Group 15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43" name="AutoShape 15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44" name="AutoShape 15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45" name="AutoShape 15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46" name="AutoShape 16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  <p:grpSp>
              <p:nvGrpSpPr>
                <p:cNvPr id="238" name="Group 16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39" name="AutoShape 16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40" name="AutoShape 16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41" name="AutoShape 16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42" name="AutoShape 16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52" name="Group 114"/>
          <p:cNvGrpSpPr>
            <a:grpSpLocks/>
          </p:cNvGrpSpPr>
          <p:nvPr/>
        </p:nvGrpSpPr>
        <p:grpSpPr bwMode="auto">
          <a:xfrm>
            <a:off x="6179343" y="2833993"/>
            <a:ext cx="2270125" cy="1968500"/>
            <a:chOff x="645" y="2510"/>
            <a:chExt cx="2087" cy="1810"/>
          </a:xfrm>
        </p:grpSpPr>
        <p:pic>
          <p:nvPicPr>
            <p:cNvPr id="253" name="Picture 115" descr="a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2"/>
            <a:stretch>
              <a:fillRect/>
            </a:stretch>
          </p:blipFill>
          <p:spPr bwMode="gray">
            <a:xfrm>
              <a:off x="645" y="3012"/>
              <a:ext cx="2087" cy="1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" name="Freeform 116"/>
            <p:cNvSpPr>
              <a:spLocks/>
            </p:cNvSpPr>
            <p:nvPr/>
          </p:nvSpPr>
          <p:spPr bwMode="gray">
            <a:xfrm>
              <a:off x="657" y="3004"/>
              <a:ext cx="2072" cy="1061"/>
            </a:xfrm>
            <a:custGeom>
              <a:avLst/>
              <a:gdLst>
                <a:gd name="T0" fmla="*/ 0 w 2072"/>
                <a:gd name="T1" fmla="*/ 0 h 1040"/>
                <a:gd name="T2" fmla="*/ 683 w 2072"/>
                <a:gd name="T3" fmla="*/ 8 h 1040"/>
                <a:gd name="T4" fmla="*/ 1023 w 2072"/>
                <a:gd name="T5" fmla="*/ 352 h 1040"/>
                <a:gd name="T6" fmla="*/ 1377 w 2072"/>
                <a:gd name="T7" fmla="*/ 7 h 1040"/>
                <a:gd name="T8" fmla="*/ 2072 w 2072"/>
                <a:gd name="T9" fmla="*/ 0 h 1040"/>
                <a:gd name="T10" fmla="*/ 1038 w 2072"/>
                <a:gd name="T11" fmla="*/ 1040 h 1040"/>
                <a:gd name="T12" fmla="*/ 0 w 2072"/>
                <a:gd name="T13" fmla="*/ 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2" h="1040">
                  <a:moveTo>
                    <a:pt x="0" y="0"/>
                  </a:moveTo>
                  <a:cubicBezTo>
                    <a:pt x="345" y="0"/>
                    <a:pt x="683" y="8"/>
                    <a:pt x="683" y="8"/>
                  </a:cubicBezTo>
                  <a:cubicBezTo>
                    <a:pt x="683" y="248"/>
                    <a:pt x="907" y="352"/>
                    <a:pt x="1023" y="352"/>
                  </a:cubicBezTo>
                  <a:cubicBezTo>
                    <a:pt x="1139" y="352"/>
                    <a:pt x="1377" y="280"/>
                    <a:pt x="1377" y="7"/>
                  </a:cubicBezTo>
                  <a:lnTo>
                    <a:pt x="2072" y="0"/>
                  </a:lnTo>
                  <a:cubicBezTo>
                    <a:pt x="2072" y="730"/>
                    <a:pt x="1418" y="1040"/>
                    <a:pt x="1038" y="1040"/>
                  </a:cubicBezTo>
                  <a:cubicBezTo>
                    <a:pt x="658" y="1040"/>
                    <a:pt x="0" y="756"/>
                    <a:pt x="0" y="0"/>
                  </a:cubicBezTo>
                  <a:close/>
                </a:path>
              </a:pathLst>
            </a:custGeom>
            <a:solidFill>
              <a:schemeClr val="folHlink">
                <a:alpha val="60001"/>
              </a:schemeClr>
            </a:solidFill>
            <a:ln w="9525" cap="flat" cmpd="sng">
              <a:solidFill>
                <a:srgbClr val="231F2D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BCB5AC"/>
                </a:solidFill>
              </a:endParaRPr>
            </a:p>
          </p:txBody>
        </p:sp>
        <p:grpSp>
          <p:nvGrpSpPr>
            <p:cNvPr id="255" name="Group 117"/>
            <p:cNvGrpSpPr>
              <a:grpSpLocks/>
            </p:cNvGrpSpPr>
            <p:nvPr/>
          </p:nvGrpSpPr>
          <p:grpSpPr bwMode="auto">
            <a:xfrm rot="3173304" flipV="1">
              <a:off x="406" y="3460"/>
              <a:ext cx="1435" cy="286"/>
              <a:chOff x="1565" y="2568"/>
              <a:chExt cx="1118" cy="279"/>
            </a:xfrm>
          </p:grpSpPr>
          <p:sp>
            <p:nvSpPr>
              <p:cNvPr id="274" name="AutoShape 11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75" name="AutoShape 11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76" name="AutoShape 12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77" name="AutoShape 12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6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</p:grpSp>
        <p:sp>
          <p:nvSpPr>
            <p:cNvPr id="256" name="WordArt 122"/>
            <p:cNvSpPr>
              <a:spLocks noChangeArrowheads="1" noChangeShapeType="1" noTextEdit="1"/>
            </p:cNvSpPr>
            <p:nvPr/>
          </p:nvSpPr>
          <p:spPr bwMode="gray">
            <a:xfrm>
              <a:off x="1021" y="2538"/>
              <a:ext cx="1471" cy="105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13873"/>
                </a:avLst>
              </a:prstTxWarp>
            </a:bodyPr>
            <a:lstStyle/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Подготовка к </a:t>
              </a:r>
            </a:p>
            <a:p>
              <a:pPr algn="ctr"/>
              <a:r>
                <a:rPr lang="ru-RU" sz="2000" kern="10" dirty="0" smtClean="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Судебному заседанию</a:t>
              </a:r>
              <a:endParaRPr lang="ru-RU" sz="2000" kern="10" dirty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257" name="Group 123"/>
            <p:cNvGrpSpPr>
              <a:grpSpLocks/>
            </p:cNvGrpSpPr>
            <p:nvPr/>
          </p:nvGrpSpPr>
          <p:grpSpPr bwMode="auto">
            <a:xfrm>
              <a:off x="1201" y="2510"/>
              <a:ext cx="984" cy="980"/>
              <a:chOff x="688" y="2475"/>
              <a:chExt cx="1206" cy="1198"/>
            </a:xfrm>
          </p:grpSpPr>
          <p:sp>
            <p:nvSpPr>
              <p:cNvPr id="258" name="Oval 124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59" name="Oval 125"/>
              <p:cNvSpPr>
                <a:spLocks noChangeArrowheads="1"/>
              </p:cNvSpPr>
              <p:nvPr/>
            </p:nvSpPr>
            <p:spPr bwMode="gray">
              <a:xfrm>
                <a:off x="766" y="2538"/>
                <a:ext cx="1051" cy="10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pic>
            <p:nvPicPr>
              <p:cNvPr id="260" name="Picture 126" descr="circuler_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88" y="2475"/>
                <a:ext cx="1206" cy="11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1" name="Oval 127"/>
              <p:cNvSpPr>
                <a:spLocks noChangeArrowheads="1"/>
              </p:cNvSpPr>
              <p:nvPr/>
            </p:nvSpPr>
            <p:spPr bwMode="gray">
              <a:xfrm>
                <a:off x="688" y="2475"/>
                <a:ext cx="1198" cy="1198"/>
              </a:xfrm>
              <a:prstGeom prst="ellipse">
                <a:avLst/>
              </a:prstGeom>
              <a:gradFill rotWithShape="1">
                <a:gsLst>
                  <a:gs pos="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DDDDDD">
                      <a:alpha val="45000"/>
                    </a:srgbClr>
                  </a:gs>
                  <a:gs pos="10000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sp>
            <p:nvSpPr>
              <p:cNvPr id="262" name="Freeform 128"/>
              <p:cNvSpPr>
                <a:spLocks/>
              </p:cNvSpPr>
              <p:nvPr/>
            </p:nvSpPr>
            <p:spPr bwMode="gray">
              <a:xfrm>
                <a:off x="811" y="2498"/>
                <a:ext cx="942" cy="417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BCB5AC"/>
                  </a:solidFill>
                </a:endParaRPr>
              </a:p>
            </p:txBody>
          </p:sp>
          <p:grpSp>
            <p:nvGrpSpPr>
              <p:cNvPr id="263" name="Group 129"/>
              <p:cNvGrpSpPr>
                <a:grpSpLocks/>
              </p:cNvGrpSpPr>
              <p:nvPr/>
            </p:nvGrpSpPr>
            <p:grpSpPr bwMode="auto">
              <a:xfrm rot="-1297425" flipH="1" flipV="1">
                <a:off x="786" y="3426"/>
                <a:ext cx="957" cy="242"/>
                <a:chOff x="2532" y="1051"/>
                <a:chExt cx="893" cy="246"/>
              </a:xfrm>
            </p:grpSpPr>
            <p:grpSp>
              <p:nvGrpSpPr>
                <p:cNvPr id="264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70" name="AutoShape 13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71" name="AutoShape 13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72" name="AutoShape 13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73" name="AutoShape 13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  <p:grpSp>
              <p:nvGrpSpPr>
                <p:cNvPr id="265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66" name="AutoShape 13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67" name="AutoShape 13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68" name="AutoShape 13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  <p:sp>
                <p:nvSpPr>
                  <p:cNvPr id="269" name="AutoShape 13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BCB5AC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78" name="Rectangle 193"/>
          <p:cNvSpPr>
            <a:spLocks noChangeArrowheads="1"/>
          </p:cNvSpPr>
          <p:nvPr/>
        </p:nvSpPr>
        <p:spPr bwMode="auto">
          <a:xfrm>
            <a:off x="1931306" y="5542970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33CC"/>
                </a:solidFill>
                <a:cs typeface="Arial" charset="0"/>
              </a:rPr>
              <a:t>Стадия 4 </a:t>
            </a:r>
            <a:endParaRPr lang="en-US" sz="1400" b="1" dirty="0">
              <a:solidFill>
                <a:srgbClr val="FF33CC"/>
              </a:solidFill>
              <a:cs typeface="Arial" charset="0"/>
            </a:endParaRPr>
          </a:p>
        </p:txBody>
      </p:sp>
      <p:sp>
        <p:nvSpPr>
          <p:cNvPr id="279" name="Rectangle 193"/>
          <p:cNvSpPr>
            <a:spLocks noChangeArrowheads="1"/>
          </p:cNvSpPr>
          <p:nvPr/>
        </p:nvSpPr>
        <p:spPr bwMode="auto">
          <a:xfrm>
            <a:off x="7529358" y="5528616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cs typeface="Arial" charset="0"/>
              </a:rPr>
              <a:t>Стадия 6</a:t>
            </a:r>
            <a:r>
              <a:rPr lang="ru-RU" sz="1400" b="1" dirty="0" smtClean="0">
                <a:solidFill>
                  <a:srgbClr val="080808"/>
                </a:solidFill>
                <a:cs typeface="Arial" charset="0"/>
              </a:rPr>
              <a:t> </a:t>
            </a:r>
            <a:endParaRPr lang="en-US" sz="14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280" name="Rectangle 193"/>
          <p:cNvSpPr>
            <a:spLocks noChangeArrowheads="1"/>
          </p:cNvSpPr>
          <p:nvPr/>
        </p:nvSpPr>
        <p:spPr bwMode="auto">
          <a:xfrm>
            <a:off x="4758460" y="5541201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Стадия 5 </a:t>
            </a:r>
            <a:endParaRPr lang="en-US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81" name="Rectangle 193"/>
          <p:cNvSpPr>
            <a:spLocks noChangeArrowheads="1"/>
          </p:cNvSpPr>
          <p:nvPr/>
        </p:nvSpPr>
        <p:spPr bwMode="auto">
          <a:xfrm>
            <a:off x="6820451" y="3161265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cs typeface="Arial" charset="0"/>
              </a:rPr>
              <a:t>Стадия 3 </a:t>
            </a:r>
            <a:endParaRPr lang="en-US" sz="14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82" name="Rectangle 193"/>
          <p:cNvSpPr>
            <a:spLocks noChangeArrowheads="1"/>
          </p:cNvSpPr>
          <p:nvPr/>
        </p:nvSpPr>
        <p:spPr bwMode="auto">
          <a:xfrm>
            <a:off x="3856038" y="3174594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cs typeface="Arial" charset="0"/>
              </a:rPr>
              <a:t>Стадия 2 </a:t>
            </a:r>
            <a:endParaRPr lang="en-US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83" name="Rectangle 193"/>
          <p:cNvSpPr>
            <a:spLocks noChangeArrowheads="1"/>
          </p:cNvSpPr>
          <p:nvPr/>
        </p:nvSpPr>
        <p:spPr bwMode="auto">
          <a:xfrm>
            <a:off x="985044" y="3159125"/>
            <a:ext cx="10042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33CC"/>
                </a:solidFill>
                <a:cs typeface="Arial" charset="0"/>
              </a:rPr>
              <a:t>Стадия 1</a:t>
            </a:r>
            <a:endParaRPr lang="en-US" sz="1400" b="1" dirty="0">
              <a:solidFill>
                <a:srgbClr val="FF33CC"/>
              </a:solidFill>
              <a:cs typeface="Arial" charset="0"/>
            </a:endParaRPr>
          </a:p>
        </p:txBody>
      </p:sp>
      <p:sp>
        <p:nvSpPr>
          <p:cNvPr id="284" name="WordArt 148"/>
          <p:cNvSpPr>
            <a:spLocks noChangeArrowheads="1" noChangeShapeType="1" noTextEdit="1"/>
          </p:cNvSpPr>
          <p:nvPr/>
        </p:nvSpPr>
        <p:spPr bwMode="gray">
          <a:xfrm>
            <a:off x="761572" y="3125125"/>
            <a:ext cx="1463018" cy="974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113873"/>
              </a:avLst>
            </a:prstTxWarp>
          </a:bodyPr>
          <a:lstStyle/>
          <a:p>
            <a:pPr algn="ctr"/>
            <a:r>
              <a:rPr lang="ru-RU" sz="2000" kern="10" dirty="0" smtClean="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Возбуждение дела</a:t>
            </a:r>
            <a:endParaRPr lang="ru-RU" sz="2000" kern="10" dirty="0">
              <a:ln w="6350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1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2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2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500"/>
                                        <p:tgtEl>
                                          <p:spTgt spid="2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500"/>
                                        <p:tgtEl>
                                          <p:spTgt spid="2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500"/>
                                        <p:tgtEl>
                                          <p:spTgt spid="2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500"/>
                                        <p:tgtEl>
                                          <p:spTgt spid="2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  <p:bldP spid="196" grpId="0" animBg="1"/>
      <p:bldP spid="223" grpId="0" animBg="1"/>
      <p:bldP spid="21615" grpId="0" animBg="1"/>
      <p:bldP spid="21616" grpId="0" animBg="1"/>
      <p:bldP spid="21617" grpId="0" animBg="1"/>
      <p:bldP spid="21696" grpId="0"/>
      <p:bldP spid="278" grpId="0"/>
      <p:bldP spid="279" grpId="0"/>
      <p:bldP spid="280" grpId="0"/>
      <p:bldP spid="281" grpId="0"/>
      <p:bldP spid="282" grpId="0"/>
      <p:bldP spid="283" grpId="0"/>
      <p:bldP spid="2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процесса</a:t>
            </a:r>
            <a:endParaRPr lang="en-US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115968" y="3157317"/>
            <a:ext cx="1754187" cy="1704975"/>
            <a:chOff x="2457" y="2000"/>
            <a:chExt cx="901" cy="888"/>
          </a:xfrm>
        </p:grpSpPr>
        <p:pic>
          <p:nvPicPr>
            <p:cNvPr id="12293" name="Picture 5" descr="circuler_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4" name="Oval 6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2297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298" name="AutoShape 1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0" name="AutoShape 1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1" name="AutoShape 1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02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4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5" name="AutoShape 1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307" name="Group 19"/>
          <p:cNvGrpSpPr>
            <a:grpSpLocks/>
          </p:cNvGrpSpPr>
          <p:nvPr/>
        </p:nvGrpSpPr>
        <p:grpSpPr bwMode="auto">
          <a:xfrm rot="16200000">
            <a:off x="4397376" y="3278187"/>
            <a:ext cx="4043362" cy="1420813"/>
            <a:chOff x="564" y="1992"/>
            <a:chExt cx="2658" cy="984"/>
          </a:xfrm>
        </p:grpSpPr>
        <p:sp>
          <p:nvSpPr>
            <p:cNvPr id="12308" name="Freeform 20"/>
            <p:cNvSpPr>
              <a:spLocks/>
            </p:cNvSpPr>
            <p:nvPr/>
          </p:nvSpPr>
          <p:spPr bwMode="lt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lt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lt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2182089" y="6332393"/>
            <a:ext cx="8238930" cy="443541"/>
            <a:chOff x="2180" y="1267"/>
            <a:chExt cx="1350" cy="1030"/>
          </a:xfrm>
        </p:grpSpPr>
        <p:sp>
          <p:nvSpPr>
            <p:cNvPr id="12312" name="Oval 24"/>
            <p:cNvSpPr>
              <a:spLocks noChangeArrowheads="1"/>
            </p:cNvSpPr>
            <p:nvPr/>
          </p:nvSpPr>
          <p:spPr bwMode="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28575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13" name="Group 25"/>
            <p:cNvGrpSpPr>
              <a:grpSpLocks/>
            </p:cNvGrpSpPr>
            <p:nvPr/>
          </p:nvGrpSpPr>
          <p:grpSpPr bwMode="auto">
            <a:xfrm rot="10082854">
              <a:off x="2180" y="2013"/>
              <a:ext cx="926" cy="237"/>
              <a:chOff x="2598" y="1026"/>
              <a:chExt cx="957" cy="242"/>
            </a:xfrm>
          </p:grpSpPr>
          <p:grpSp>
            <p:nvGrpSpPr>
              <p:cNvPr id="12314" name="Group 26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2315" name="Group 2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16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7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8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19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20" name="Group 3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21" name="AutoShape 3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22" name="AutoShape 3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23" name="AutoShape 3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24" name="AutoShape 3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325" name="Group 37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2326" name="Group 3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27" name="AutoShape 3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28" name="AutoShape 4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29" name="AutoShape 4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0" name="AutoShape 4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31" name="Group 4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32" name="AutoShape 4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3" name="AutoShape 4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4" name="AutoShape 4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35" name="AutoShape 4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336" name="Group 48"/>
            <p:cNvGrpSpPr>
              <a:grpSpLocks/>
            </p:cNvGrpSpPr>
            <p:nvPr/>
          </p:nvGrpSpPr>
          <p:grpSpPr bwMode="auto">
            <a:xfrm>
              <a:off x="2604" y="1361"/>
              <a:ext cx="926" cy="237"/>
              <a:chOff x="2598" y="1026"/>
              <a:chExt cx="957" cy="242"/>
            </a:xfrm>
          </p:grpSpPr>
          <p:grpSp>
            <p:nvGrpSpPr>
              <p:cNvPr id="12337" name="Group 49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2338" name="Group 5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39" name="AutoShape 5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0" name="AutoShape 5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1" name="AutoShape 5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2" name="AutoShape 5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43" name="Group 5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44" name="AutoShape 5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5" name="AutoShape 5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6" name="AutoShape 5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47" name="AutoShape 5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348" name="Group 60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2349" name="Group 6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2350" name="AutoShape 6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1" name="AutoShape 6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2" name="AutoShape 6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3" name="AutoShape 6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354" name="Group 6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2355" name="AutoShape 6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6" name="AutoShape 6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7" name="AutoShape 6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358" name="AutoShape 7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2362" name="Group 74"/>
          <p:cNvGrpSpPr>
            <a:grpSpLocks/>
          </p:cNvGrpSpPr>
          <p:nvPr/>
        </p:nvGrpSpPr>
        <p:grpSpPr bwMode="auto">
          <a:xfrm>
            <a:off x="6214046" y="1126781"/>
            <a:ext cx="1621559" cy="744707"/>
            <a:chOff x="2289" y="1260"/>
            <a:chExt cx="1335" cy="672"/>
          </a:xfrm>
        </p:grpSpPr>
        <p:sp>
          <p:nvSpPr>
            <p:cNvPr id="12363" name="AutoShape 75"/>
            <p:cNvSpPr>
              <a:spLocks noChangeArrowheads="1"/>
            </p:cNvSpPr>
            <p:nvPr/>
          </p:nvSpPr>
          <p:spPr bwMode="ltGray">
            <a:xfrm>
              <a:off x="2289" y="1260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64" name="Picture 76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128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65" name="Group 77"/>
          <p:cNvGrpSpPr>
            <a:grpSpLocks/>
          </p:cNvGrpSpPr>
          <p:nvPr/>
        </p:nvGrpSpPr>
        <p:grpSpPr bwMode="auto">
          <a:xfrm>
            <a:off x="3759705" y="2120660"/>
            <a:ext cx="1923529" cy="677050"/>
            <a:chOff x="2291" y="2228"/>
            <a:chExt cx="1335" cy="672"/>
          </a:xfrm>
        </p:grpSpPr>
        <p:sp>
          <p:nvSpPr>
            <p:cNvPr id="12366" name="AutoShape 78"/>
            <p:cNvSpPr>
              <a:spLocks noChangeArrowheads="1"/>
            </p:cNvSpPr>
            <p:nvPr/>
          </p:nvSpPr>
          <p:spPr bwMode="ltGray">
            <a:xfrm>
              <a:off x="2291" y="222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67" name="Picture 79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68" name="Group 80"/>
          <p:cNvGrpSpPr>
            <a:grpSpLocks/>
          </p:cNvGrpSpPr>
          <p:nvPr/>
        </p:nvGrpSpPr>
        <p:grpSpPr bwMode="auto">
          <a:xfrm>
            <a:off x="3671867" y="2985978"/>
            <a:ext cx="2136783" cy="569937"/>
            <a:chOff x="2293" y="3198"/>
            <a:chExt cx="1335" cy="672"/>
          </a:xfrm>
        </p:grpSpPr>
        <p:sp>
          <p:nvSpPr>
            <p:cNvPr id="12369" name="AutoShape 81"/>
            <p:cNvSpPr>
              <a:spLocks noChangeArrowheads="1"/>
            </p:cNvSpPr>
            <p:nvPr/>
          </p:nvSpPr>
          <p:spPr bwMode="ltGray">
            <a:xfrm>
              <a:off x="2293" y="319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70" name="Picture 82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3216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371" name="Rectangle 83"/>
          <p:cNvSpPr>
            <a:spLocks noChangeArrowheads="1"/>
          </p:cNvSpPr>
          <p:nvPr/>
        </p:nvSpPr>
        <p:spPr bwMode="auto">
          <a:xfrm>
            <a:off x="5906549" y="1315098"/>
            <a:ext cx="211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FFFF"/>
                </a:solidFill>
                <a:cs typeface="Arial" charset="0"/>
              </a:rPr>
              <a:t>Суд</a:t>
            </a:r>
            <a:endParaRPr lang="en-US" b="1" i="1" u="sn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372" name="Rectangle 84"/>
          <p:cNvSpPr>
            <a:spLocks noChangeArrowheads="1"/>
          </p:cNvSpPr>
          <p:nvPr/>
        </p:nvSpPr>
        <p:spPr bwMode="auto">
          <a:xfrm>
            <a:off x="3767583" y="2309447"/>
            <a:ext cx="211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FFFF"/>
                </a:solidFill>
                <a:cs typeface="Arial" charset="0"/>
              </a:rPr>
              <a:t>Прокурор</a:t>
            </a:r>
            <a:endParaRPr lang="en-US" b="1" i="1" u="sn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373" name="Rectangle 85"/>
          <p:cNvSpPr>
            <a:spLocks noChangeArrowheads="1"/>
          </p:cNvSpPr>
          <p:nvPr/>
        </p:nvSpPr>
        <p:spPr bwMode="auto">
          <a:xfrm>
            <a:off x="3682983" y="3176181"/>
            <a:ext cx="211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Следователь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7091190" y="3824857"/>
            <a:ext cx="1907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80808"/>
                </a:solidFill>
                <a:latin typeface="Arial Black" pitchFamily="34" charset="0"/>
                <a:cs typeface="Arial" charset="0"/>
              </a:rPr>
              <a:t>Обвинение</a:t>
            </a:r>
            <a:endParaRPr lang="en-US" sz="2000" dirty="0">
              <a:solidFill>
                <a:srgbClr val="080808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88" name="Group 74"/>
          <p:cNvGrpSpPr>
            <a:grpSpLocks/>
          </p:cNvGrpSpPr>
          <p:nvPr/>
        </p:nvGrpSpPr>
        <p:grpSpPr bwMode="auto">
          <a:xfrm>
            <a:off x="3602700" y="4766673"/>
            <a:ext cx="2237538" cy="744707"/>
            <a:chOff x="2289" y="1260"/>
            <a:chExt cx="1335" cy="672"/>
          </a:xfrm>
        </p:grpSpPr>
        <p:sp>
          <p:nvSpPr>
            <p:cNvPr id="89" name="AutoShape 75"/>
            <p:cNvSpPr>
              <a:spLocks noChangeArrowheads="1"/>
            </p:cNvSpPr>
            <p:nvPr/>
          </p:nvSpPr>
          <p:spPr bwMode="ltGray">
            <a:xfrm>
              <a:off x="2289" y="1260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0" name="Picture 76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128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Group 77"/>
          <p:cNvGrpSpPr>
            <a:grpSpLocks/>
          </p:cNvGrpSpPr>
          <p:nvPr/>
        </p:nvGrpSpPr>
        <p:grpSpPr bwMode="auto">
          <a:xfrm>
            <a:off x="3807089" y="3882923"/>
            <a:ext cx="1975423" cy="684087"/>
            <a:chOff x="2291" y="2228"/>
            <a:chExt cx="1335" cy="672"/>
          </a:xfrm>
        </p:grpSpPr>
        <p:sp>
          <p:nvSpPr>
            <p:cNvPr id="92" name="AutoShape 78"/>
            <p:cNvSpPr>
              <a:spLocks noChangeArrowheads="1"/>
            </p:cNvSpPr>
            <p:nvPr/>
          </p:nvSpPr>
          <p:spPr bwMode="ltGray">
            <a:xfrm>
              <a:off x="2291" y="222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3" name="Picture 79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Group 80"/>
          <p:cNvGrpSpPr>
            <a:grpSpLocks/>
          </p:cNvGrpSpPr>
          <p:nvPr/>
        </p:nvGrpSpPr>
        <p:grpSpPr bwMode="auto">
          <a:xfrm>
            <a:off x="1089372" y="1946572"/>
            <a:ext cx="1916278" cy="1025227"/>
            <a:chOff x="2293" y="3198"/>
            <a:chExt cx="1335" cy="672"/>
          </a:xfrm>
        </p:grpSpPr>
        <p:sp>
          <p:nvSpPr>
            <p:cNvPr id="95" name="AutoShape 81"/>
            <p:cNvSpPr>
              <a:spLocks noChangeArrowheads="1"/>
            </p:cNvSpPr>
            <p:nvPr/>
          </p:nvSpPr>
          <p:spPr bwMode="ltGray">
            <a:xfrm>
              <a:off x="2293" y="319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6" name="Picture 82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3216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Rectangle 83"/>
          <p:cNvSpPr>
            <a:spLocks noChangeArrowheads="1"/>
          </p:cNvSpPr>
          <p:nvPr/>
        </p:nvSpPr>
        <p:spPr bwMode="auto">
          <a:xfrm>
            <a:off x="990236" y="1946572"/>
            <a:ext cx="21145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Нач. следственного отдела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8" name="Rectangle 83"/>
          <p:cNvSpPr>
            <a:spLocks noChangeArrowheads="1"/>
          </p:cNvSpPr>
          <p:nvPr/>
        </p:nvSpPr>
        <p:spPr bwMode="auto">
          <a:xfrm>
            <a:off x="3699787" y="3917110"/>
            <a:ext cx="2114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Органы дознания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9" name="Rectangle 83"/>
          <p:cNvSpPr>
            <a:spLocks noChangeArrowheads="1"/>
          </p:cNvSpPr>
          <p:nvPr/>
        </p:nvSpPr>
        <p:spPr bwMode="auto">
          <a:xfrm>
            <a:off x="3642925" y="5010578"/>
            <a:ext cx="2114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FFFF"/>
                </a:solidFill>
                <a:cs typeface="Arial" charset="0"/>
              </a:rPr>
              <a:t>Потерпевший</a:t>
            </a:r>
            <a:endParaRPr lang="en-US" b="1" i="1" u="sng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00" name="Group 74"/>
          <p:cNvGrpSpPr>
            <a:grpSpLocks/>
          </p:cNvGrpSpPr>
          <p:nvPr/>
        </p:nvGrpSpPr>
        <p:grpSpPr bwMode="auto">
          <a:xfrm>
            <a:off x="978310" y="3293275"/>
            <a:ext cx="2138402" cy="760753"/>
            <a:chOff x="2289" y="1260"/>
            <a:chExt cx="1335" cy="672"/>
          </a:xfrm>
        </p:grpSpPr>
        <p:sp>
          <p:nvSpPr>
            <p:cNvPr id="101" name="AutoShape 75"/>
            <p:cNvSpPr>
              <a:spLocks noChangeArrowheads="1"/>
            </p:cNvSpPr>
            <p:nvPr/>
          </p:nvSpPr>
          <p:spPr bwMode="ltGray">
            <a:xfrm>
              <a:off x="2289" y="1260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2" name="Picture 76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128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" name="Group 77"/>
          <p:cNvGrpSpPr>
            <a:grpSpLocks/>
          </p:cNvGrpSpPr>
          <p:nvPr/>
        </p:nvGrpSpPr>
        <p:grpSpPr bwMode="auto">
          <a:xfrm>
            <a:off x="1118080" y="4235182"/>
            <a:ext cx="1923529" cy="677050"/>
            <a:chOff x="2291" y="2228"/>
            <a:chExt cx="1335" cy="672"/>
          </a:xfrm>
        </p:grpSpPr>
        <p:sp>
          <p:nvSpPr>
            <p:cNvPr id="104" name="AutoShape 78"/>
            <p:cNvSpPr>
              <a:spLocks noChangeArrowheads="1"/>
            </p:cNvSpPr>
            <p:nvPr/>
          </p:nvSpPr>
          <p:spPr bwMode="ltGray">
            <a:xfrm>
              <a:off x="2291" y="222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5" name="Picture 79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Group 80"/>
          <p:cNvGrpSpPr>
            <a:grpSpLocks/>
          </p:cNvGrpSpPr>
          <p:nvPr/>
        </p:nvGrpSpPr>
        <p:grpSpPr bwMode="auto">
          <a:xfrm>
            <a:off x="1118080" y="5158838"/>
            <a:ext cx="1916278" cy="1025227"/>
            <a:chOff x="2293" y="3198"/>
            <a:chExt cx="1335" cy="672"/>
          </a:xfrm>
        </p:grpSpPr>
        <p:sp>
          <p:nvSpPr>
            <p:cNvPr id="107" name="AutoShape 81"/>
            <p:cNvSpPr>
              <a:spLocks noChangeArrowheads="1"/>
            </p:cNvSpPr>
            <p:nvPr/>
          </p:nvSpPr>
          <p:spPr bwMode="ltGray">
            <a:xfrm>
              <a:off x="2293" y="319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8" name="Picture 82" descr="Picture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13" y="3216"/>
              <a:ext cx="386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83"/>
          <p:cNvSpPr>
            <a:spLocks noChangeArrowheads="1"/>
          </p:cNvSpPr>
          <p:nvPr/>
        </p:nvSpPr>
        <p:spPr bwMode="auto">
          <a:xfrm>
            <a:off x="1016753" y="3360034"/>
            <a:ext cx="2114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Частный обвинитель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0" name="Rectangle 83"/>
          <p:cNvSpPr>
            <a:spLocks noChangeArrowheads="1"/>
          </p:cNvSpPr>
          <p:nvPr/>
        </p:nvSpPr>
        <p:spPr bwMode="auto">
          <a:xfrm>
            <a:off x="1002424" y="4274408"/>
            <a:ext cx="2114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Гражданский</a:t>
            </a:r>
          </a:p>
          <a:p>
            <a:pPr algn="ctr"/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истец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1" name="Rectangle 83"/>
          <p:cNvSpPr>
            <a:spLocks noChangeArrowheads="1"/>
          </p:cNvSpPr>
          <p:nvPr/>
        </p:nvSpPr>
        <p:spPr bwMode="auto">
          <a:xfrm>
            <a:off x="992848" y="5296523"/>
            <a:ext cx="21145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FFFF"/>
                </a:solidFill>
                <a:cs typeface="Arial" charset="0"/>
              </a:rPr>
              <a:t>Представители потерпевшего</a:t>
            </a:r>
            <a:endParaRPr lang="en-US" b="1" i="1" u="sng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6399" y="6434773"/>
            <a:ext cx="48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u="sng" dirty="0" smtClean="0">
                <a:solidFill>
                  <a:srgbClr val="FFFFFF"/>
                </a:solidFill>
              </a:rPr>
              <a:t>Курсивом выделены участники деловой игры</a:t>
            </a:r>
            <a:endParaRPr lang="ru-RU" sz="1200" b="1" i="1" u="sng" dirty="0">
              <a:solidFill>
                <a:srgbClr val="FFFFFF"/>
              </a:solidFill>
            </a:endParaRPr>
          </a:p>
        </p:txBody>
      </p:sp>
      <p:sp>
        <p:nvSpPr>
          <p:cNvPr id="3" name="AutoShape 2" descr="data:image/jpeg;base64,/9j/4AAQSkZJRgABAQAAAQABAAD/2wCEAAkGBxITEhUUEhQUFRQUFRUVFBQVFRQXFBUUFBQWFhUUFBQYHSggGBolHBQVITEhJSkrLi4uFx8zODMsNygtLisBCgoKDg0OGhAQGiwcHyQsLCwsLCwsLCwsLCwsLCwsLCwsLCwsLCwsLCwsLCwsLCwsLCwsLCwsLCwsLCwsLCwsLP/AABEIALUBFwMBEQACEQEDEQH/xAAbAAABBQEBAAAAAAAAAAAAAAAFAQIDBAYAB//EAEAQAAEDAgQEBAMFBgUDBQAAAAEAAgMEEQUSITEGQVFhE3GBkSIyoUKxwdHwBxQjM1JiFRZy4fFDktJTY4Kisv/EABsBAAIDAQEBAAAAAAAAAAAAAAECAAMEBQYH/8QALxEAAgIBBAEEAQMDBAMAAAAAAAECEQMEEiExQQUTIlEyFGFxBiOBM0JSkRWhsf/aAAwDAQACEQMRAD8A8gDFTZmsXIoSzsigLFyKAsURqBRp5I5KWmLWPDhK34gN23Va5Zqk3GHBmcisMp2RElmk4NgOdzg3MANe19rd9FRl6NWmdgrHGgzPIblBO3S2ish0U5fyKGRMVWTUZLXtIJGo2Njug1aHjLlGk4rlNSfEc4l8bQNdy1JDgvzVLkymVWGaxcqgLEyKEsTIoSyamcWlLJWi3HKmbPAXu8MkX06nRYsi5o6MHcTLY5UGSU35bLXjjSOfmnukwbkVpXZ2RCwJjTGjY1jTGpYbELEbJYmVQlmgoGQsp3GUSNlGsYsQHX591W+WaFWy2Z54uSeqtRTY3IpZLNVwHVRB5gneWwyvaSLnKXAaZgq8lsuxNeQJxJAG1Eob8oecvkE2N/EWX5AshWWLYllA2JZEliWUCGvDVJjs7w1CbjgxSiOQ4MRoXcSQx/ELC+o0QaHg7Yfxt0Pgt8PNncbPDr6W80kLs052tpnvDVhj3HeGpRNxoOFJixzgDYHf8FVkRq00inxBGPE+HYDfqeaaFUJnu+AX4aejOpCZbKUHca+hrY56R8LYb1RItJoBkFr6+V9O6ocWpcm2M9+OkZGSAtJDhYg2I6EK5GOTp0J4aNA3CZVCWdlUom47Kh4Gi+UbfhyhJgJ6hYMsvkjsQXxMXVxWe4dyt0XaOTPiTRFkRF3CFihLEyKE3HGNQljCxQNnMj1HmgPFmh4sdOWxeM5p+AZA22jQBvbc7JY9l+ZtJJmaLFYUWMyKWFM1/AxiMdRG+ISSEMMJ+015JBI9gq8n2aMMrtA3jGjjZI0Ruc7Q5y4Ws7mFMUrQMqpmdLVdZVY0sUsNiFqNhsaWqWGw7lSmGzvDUBYuRQg4MQAXsIcWTMcALg6X2STNGCPysIcV0szZf4zcpeM4sNCNtEMY2qk75AojVhlFESFoKTYVdSPjYMoJLugVSlb5Nck4Q+I6Gke6MlwPO2ijaT4DG3DlAp1M4cj7K1NGTa/oYYkeAU/oN8L0HiPDWPLJb/DY2JAFyPoVVkNWmaarplPGaUsme13zNNjfqnj0UZ3WRooGNMVjPDUBYvhqBsQsSyfBZhVzR6Pwu3+Bbsubl/I70FwYbHKa0z+5ut+F3E42pVZAf4atM1iOiUDYnhqEsTIiSxpYoHcEcAhjMhMkTpWhpOVu4P8AUeyrnwatOrdlCsfmdpfKPlBN7DoilSK5zuTK+VEXcIWKUGzQcF0Ez5Xvp3hkkLRLrsWtdr+u6SZowNt8D+J2mYPnc9pJf8ulxe2uiWHBblXFmXLFcZLGFilhTGliNjWNyKWGw/kQMTY4MRFckdkUBvFDUAOfJpv8CY+ijkY60mazmne1yPyKp3c0zo+23jW3sOTYHNViLxnEljcoJ6afkk9zaXy03uJWGMK/Z1CSM+oUWRyItPCJvMP4QoogMsEZPVzQ4/VaY41XItJdBF+FwWt4UduzWj8FHjiNYGxPDacAjI32CyzVFy5MhiGFxX+UJNzG2Iz9bhcX9IU3sDxR+gWKdsTxJH8Lmm4I0TbmxFginaO4koXzEThpAcNT1O9z7p4ZK4M+q0rm9yMvJCRutCkmcycJQfI0MRE3nZFAbjsmo81XkfBt0XykeicOs/hei5s+zuxMpxTDaW/VbdM+DkeoKpJgTKtJz9wpaoDeNyKDbhpYoFSO8NAO4L0QfTxCaOVodJdpZoTbuq3zI3Q+ELsCOarEY75IixQliFiIdxawycRvN3FrXgteRvlO6Sa+i7BL5B7HMPYXPbA4PYGtIedzpsqos25EqpGSMavOfdMYWIBUhpYoNYhaoSw4GJjntjsqItihqhLJ6Jozi4v2VeR0jZo8W+Vm6weuYMoLQBcA+vNZWztQSXRpZW+DIG3uCAQR0PJVNFqYeoarQWTxlQklZoKao0W2E1RmlHk6oqQBupOaoiiZzFKoO5rHKRfFGdqWt3JVdliSAFfM0XsUUBmdrZ1akKajB4fFoQGyXNyHM3IAP/CV9h8ATF8LAhzOsCmxN7jHrYr2tzMvkW089uOyKE3CEWIVWVcHQ9PyJS5NzgDpDCS1t2t3PRczI0mehxptGe4klDnixut2micX1PKrSQG8NaaOVvOyo0TeJZAZSGlqgdw6GAucGgXJ0AQbotxLdJImrosoDCzK5u56pIuzXqJVGmU8isMm8aWIB3jTGoNaCOAFrZg5zA+wd8LhcE26JZ9F+nl8i/TwMLyJmuY57CWtFwAelvJV+ODdfNMzc8Ja4gjUFXJnPnaZCWIipjTGpQ+4QxoUTcFgUxiY9QRnIiBDAqYSTNZexfoCeqqyrg6GgyqM6ZqHUHhOMRe0ub33B2WVpncTQS8KVoaXh22h7JaGCFLieXTZLQbDUGLkjdNvoXbZWrsQdyJQ3WTaAqmtegEHT1Tim4ByD6imkf8AK1x9CjaJTGx8MTO1fZg7lTevBK+w3w9WQULnah7i0g6/roEabM8tTjjxZmcdxZ1Q4m2Vt9GrVjx1ycHV6x5XS6BPhq0w7jvDUJuGPYla4LMc2pKjY8MVkho5GNa7W+oGlrWXIzY/7h7HBk/s890ZGSM3N976rrQSS4PI55tze4YWpyqxCxQKkN8NQm47w0A7iWjADgSSLHcbgquTN2kSvextW4ucSSXa7neyaKKs+RubIC1NRWpiZUA7xPDRJvFhDg4Fl8w1FuySXRowye5UGcYqJJpmTSP0e0AObYZQBtpsql0dKb/uJ32BK9gzmxv3PNWRMuZ1IqFicqs7IoQaWKELwCJmbFUEbHNUEZIO369URVJroeS4uzlzi7+okk+6XYi79VkXkK/5orAzJ4gIG2YC/uleNGjDr5RfyK7OMKlnzxtf3CoeI6cNbGRch4/P2oreqT2i/wDUovN47ad4/ql9sn6n9izBxrADcwNd2Lh+Sntg/VfsEnftJjAtHSQt7k3+gaE9cUit6nyBsQ45qJPlyMH9rfzQWFsql6jGIGnxCWT53uPr+C0QwpHL1HqE59Mgyq2kc5zbdtihqINxxaoCxFBrEygkNva5VeSVI3en4fcy/wAHtnA9CBRlvwG/MDtzWSEVKMmz08nUlR5dxbRNjndlNwfvV+CVxo8/6ph2ZN32BQ1aDk2cWIEUhpYiGxuRQZF6E+FG7Rr8/u1U9s7EP7GDnlsHFt1ajlSm5O2IYkQbiMxoDbkNLUA2S0coY9rjsN/I6IPo0YJ7Zqy1jcMbHBkTi5vzXI5nkEkeTfmnGE0k7KtbR5Wsde+YdEYOxdXHalIpGNPRkUxuVQZyEIUIpFlrUxmch4jUE3CFqBLFaoBkociJRwUCODQoC2MfTt6KUh1mmvJE6lb0S7UWLU5Ps4U7eim1Beeb8jxGOim1Fbm32SsamK2yUBQrZIFBGSNCgrFIUARlig6kV6uG4B2skmrRu0GbZlRtuFHF1O93jFuUbX381xss9sqPZ4oqUdxncXqjI/yXT08NsTyvquoWTLX0UQFpOSxcqgLEIUCjmxnkL9kr6L9PcsiS5LNeYjl8JpGnxX6quC8nQ1+WEXsj/kpFqtOXYoaiCxSxQKZEY1BrGuiJ0G50CD6LcfMkmEK9hELI5WBsjDo63xOaRz/XJVQ7Olqb2LcqdixRmdoa57W5BppqdLapU9rs0zismNRb5BEkdiR0V92ceScXTInNRGUhuRAbci+2JEybiQMUFbGPaFApkMjgFCyMWyrLUAc0tmiGFsrnEQOallv6Wx7MVb1UsV6NkgxJp5qWJ+kkOFa080bA9OyVlQ1Syt4ZImY8FQrcWuyUFQrokuoAcxErZM0IorbHWRBZG4JR0NkGh8lPA+PiSoNcMzu/dnsAGpOttVx82Ne5Z7fTzksAJkGp8yutHpHi8/8Aqyv7GBMUjioBDS1QZMsYXTOkkDc2W99fIKjJJ9Ha0GGK5fb6G1MJa9zTrlNr9e6tguDnayX91kTmJjKpDcqlDCWUphoaWKUHcNy6oPoshL5Ki5iLTIzxS/MScup1FgqoLk6+sleKM7spQ0ma2W91JOlRMMPc+aYypgLXWcCD3VkOjDnve7RA5qYqsTKoSy0+QBQqimVZq4BQvhp3IE1mMgbIG/Fo15BU2LPOyNGyOmiiq+qceaNFyxxREXnqiNSEuoEUPPVSgUhzZndShSBtRPHWuHNBxEeJMKYfVPebNBPkq5NR7KXpHLpGjpaKUjZVPUxRP/C5Zc2kXBRvA2RjqIMzZfRdRHqmMHdXKSfRyMmKUHUlRKxycoaJ2uCJU0c5oKhEyGRl/hG5VWSVROh6fh93Kj0ThHhlxpybN16ndc1wlNOSPZpxglEx2PYeY5SOvLut+nluVHk/VcPtZd32Cy1XnMsUBQjHFR0iRi5OkFRFF4ETmX8QH4h7j8lklP5HpMWD+1BvtDYcLfIb9VHnUVSKV6VLLJyk6sK0vDF9yqnqWboekYY98miwvguF3zXKEJyky/8ARYIL8TRs4KogLGK/cudf6FbFiVFfs4/+KBuK8CUtrsaW+pP3qrIpR6YVpcM+4mNxThRrL5SqVnkCXpmLwqAGIUAZ8MYJAbd/Z/ZWxyeRc+hjKO1FVrpGtBAItzsnjUuzFlhlxfgjqyoMjbuHxDsjHh8FWWTy4rl2gcWq45tjHMUGTKtVIQgzThgmZnEKtxJF0UrOxixpIokpi8RQhyhDlCHKEOUIKoQv4dhjpDro3rzPkFXPIootx4nJmyw6mEYAYLD0uVgnJz7OnjhsXAcopH9T9/3fkqtiHc2ajCi8WJjbK0/Z5kcy0jf0VkI12rK5TTLmNcMwVERmpD8TfnjOjh105LQo+YMwZ8UM62Zl/DPN5nZHEHkVdCe5Hl9ZoZYJ7X0+ieCUFWI5k4NFuNl06KJOivilMQA4clVmjcTpelaj28y/c0GAcWyRwkB5AtsuY9y4Xk9mmnywbV1ZmOY81v0+PajynrGoWTKorwVHRrRRyLInsQHiwhS4NI+nknbYhlxa+ugF7D1WfLKnR2vT9O54249mim8Dw4fDGoYM3nYfjdY5y5PR44KMUiSGboqmXBahNylsY1mElaMHZnyhhdMzEdQ24VeXoaLpmaxGkabrntcmpS4MNK3wpHNcfild8pGzRsQm8AIKkgDYKRtEfKAdc5pB0sVbFtMyZsEckdvQJC1KVnndTpZYn+w7Inox2UaylJug0a8GZIy2IULg64CiZ2sOaMkDnNsmNNiKEOUIKoQ6yhDgFCUGMNwGV5Bc3K3f4iAT5AqnJmUUX48Dkaqnw9zbANv5ELDKe46Mce1FprSNCCCdLJaHstwuy631/WxUIzQ4Pjwb8L7Anns1x5ZwNj0eNR3Giuhkoz5MV8ov/wCMWkzMOWTnt8Y5h4GhPcaEWKMnXKBGKfEjIcWgF+cCwcdR0KEJfL+SnWadZcNPx0AHSPZrZaVkPPf+NlLsfTY+L2N1HNkj6RC+QpU4kHx2aNSqnN+TZj9NxQ5SDGDYCTAfhvossn8jpxx0itMwx/CW7LRHK0jn5fTMWSW6RXdM1WLOzHk9Fh/tEztPNWrMmc/L6Xlhygzw1L8To3OIa/dt9D6KnUc8m70dyhJwZexOnDHWG3JY6PRdDaaRCiWFaWpsloKZocOxC3NNB0LJWHoMTBGq2RzlDx8izVwtumlktAUTNYziQANjrY2WZ9lq4RiMRqvHAlJGduhPPTknoWwM6uN7FNtBZSqZA46KUS7IqgZdUyfJTmxRnFpoc11wFrXR5HLHbNouGAFOZN9FabDmnkl2l8NVKPkF1WANPJDabsXqLXYLn4b6XQ5Rth6kn2VH8PuQtly18Bn+APU3Mb9dAX/AnISnSLcWf3XUFYWwnh4j4i4A97XH5LLkzt8HXw6euZBI4a4facfI/TRU3Zq20TMp5GEAuc3zOn1Qa5pk/wAhykrXM+GojEkZ5G406tcNWnuEVwB89HYzhzWNE0Di+FxAN/njcdQyS3rZ2xsi1x8egRm7qXYBkm08vx5FBFlkjK9xbcH4o9QeZb09E1FbotY3MJIGu6i/qliqkSTuIrAx0LXHm0KW0zM0gXNhzDZwHmrFJ0JtRpcEwuM2VM5MeMUew8OUEbYQAAb7rRp4RkuSnNJp8GV4twMZiWt0KqyLYy+FSRgK2jy3UTsDVAau+AZk65Ekl5AX+aHxvBb9krR7W5GTZGM9yPQsF4liq2AEgPA1B3usk8TgzZGaZfbGQUgxJ4tlKBZKyvI2S0Sy7Dirk6Ax8mNOsmAAMUxQnqmQrIMYpWQZI5HZZZP4jnA3DG20bbqUUR8GVqnEO3v0PUK1MWizhlI9zhYEkpHIZI0tVhbGRXl3PJBW+hcs1jg5MzxAG2y3JUjxmae+bYSCsOeISoShzbKAdnZB0UJb+xXU7eiFB9yS8kU7WRtc92jWi5QfBbh9zLNQj5MRLibpHl3yg7dh0CyZOT3uj08cEFFcv7JGTDqT5kqqjcv5LtJWAH53t10N8zfItOv1QoazdYFjMbGtbWxMlp3/AAsnbrltuA7cEa/CbFPF1w1f7lUk3zF0XMboWU2WzvGo5f5bxq+K/S24/t5+aM8a8Ahkb77M7VPdE4gG8bxY82uadvw8lnTp0X9mcnebkX5qxJAbEpyQQdT+RTNFW5kzqj+Bl10JHpdBR+VklKoBOiaRG1pHIJJLkqi7SLUFIBsdOiVyY1Ghw+PLb4b+SUJ6jw9NmiGlls074M2VcnY2Lt1sjmimg420eaY9Qtzbi3RZGq6L91mSx6nuw2Rh2CXR5hVts4juujHoyPsSCZzDmaSCOYRaT7Aa/BePZI7NmGcf1DdZp6a/xLFkaNphvFNJOPnDT0doVmlinEtWSLC8cLXfI4HyIS3XY3D6EfSPG2qloNMjbC/oUyaFaZWrqQhpc4bc0yYtEAwl1T/EJJJ/DYKbqClZcg4dgjbeZ2o5XAFlLI0kRSca0FG1wY1rn8ra6q2EW/AkprwZpvEr61xc4WF9ArscNrOF6pmm+PBM5hV5wrReDExmsf4agNwuRQFj8ilC2h+VGhbM7x1MWwBo+27Xybr+ISTO36Hj3ZXJ+EYaKSyocT2EJ8E7Z0m0tUx7ahDaOphbCMbdFmGj436SRO+R4625OHJw1CFNE4fJoaLGssbosznQPHwA7tPQ9xt/yhdcBq+SpTVV2vjJvl1b5Hf81TOPNjp0C2yXfYne/uD/ALqyK4EbPRuE8Pp5ZCDYRsafM5eZPfdCKt8jSk1+JFhvD8dbPJ4YDY2k5b7nXc+aii2+ASlGMbYzGuHp6U6tLmdRrZBwlHsT4yXxKNPZ+rfbp5hCiiU1F0+ArQh7XDX0SygGOWLZ6XgMg8A3OuvNNDhEnJN8ATEsNq5AXZgG93G/3JlbXJG14M3UUJb8zgShRXLPCPbKlVTjKQnhibZh1HqmLGu7PMeJcCe15eBcFaktpmweowzMzTmkbprOinYwohOUIWKevlZ8kj2+TiErhF+A2wtScZV0fyzu9bFI8MGFTaCdN+0zEWbPYfNgKHsQDvkS1v7UcRlYWPdFlIsbRgH71PYgDewdSca1LI/DDjbkQbWQeBWBNoDVeKzy/wAyV7vNxt7K1QiukS2Vo4y42GpTNiuSirZuuG6HIzVCKPNa/OskqQdCc59E4KJmFc5QlDmvUBRK16IGizFTl2t9OqzZ9VDEvtnX9M9Eza12lUfszP7RqXLHCR/U4H1AI+4rNp9RLLJ2esfpePQxSx832edOWwVMTOpQ6kKJEHEbeSslSuJYphGgqTq3rqPMf7fcFXKJapFmCstICeYt6JdvAXIq1lQRqOTijGBXKQSwziR8ccmpu5uRvbMbG3pdB4+R45FQa4a4tdAQWmyWnFjWpLk9BoP2kxyNyzta4bX6+YViy/aK3h/4sp1rKGUmSJxjIBJINrW1JSSrtDbW+J8lHh/D31fiSeKWMiaXXJsbDa9tyqknNEWHFjfEbsfQYq9mkjnhp+R5v8Q7kfemxNV8jm+qaXNFqenv+EEH15cNHuI/1EhaYxT6PN5NTmg6laK7pCVYoIxT1E5dshkerEjLOTqirPCHDWyLViwnKPRnsS4Xjk1GhSOH0dXB6rOHD5M1W8JSt+XUJejr4vVcUuwRPhcrd2FHcboanHLplV0JG4PsVLLlJMaQoGzrKEOsoS0W4MNkf8rShuKJ6jHD8mE6TheV2rtAjbMmX1LHHo0eG4AyPlcqJfZydRr55OEFQy2gTGBtvsW6JCcXRKXRLdQU6yhCeCPWxsPNZdVqFihaO16L6ZLW5lu4iu2EjUBrbCx8rLiU5O5M+lRjDFHZBUjLccVjX05Y4ZSCHNOm4/2utWkVTMWt+WOjzORdY4ysiKKCIiQc0oNBTot0L7Pb2KSSLIyLN9b91UWrkX94ySNbbNp8Q8+V+Wn3ptnFkU0pUzTR8HxzRF0chY4i7Y3ZS3N0z3uB6FZP1TjKpI2/pYyjcQBJgtRGbOilHcNLm+jm3BWhZIy6aM7wyi+iF8UzN2vHmxw+8I1FgamvA6LF3taW3PxaHyvqp7aF3tdh/AMacAW5iGEXfY7garPODXCL4ZI+TY0vHUL2hsrGFoAaAB8rWiwTrqmhenaLjP3GY3ikMLul9EKrmIk8UMqqcVIlkwidurHNlHUaH6J1myR75OTm9B0uTmDcSlNIW6Pa5vext7hXR1UH3wcXUf07qYK4VP8AgSOx+Ug+qvU4vpnEyaXLj/OLX+BrwmtlNUNLTzUJ0QyQtO4ClFiySXkhfhkR3YPZLtRdHVZV5IJMFgJ+Qeym1Fq1uVeRRgkH9AU2oD1ub7GSYLDvkCmwP63NXZPFCxuwTUUyySl2x11BRHMQIpEVlC1cnXUDRZadETOSRtUF8kVXUtZ3P63VOXLXCO16d6a839yXRRwvE80ri7UgfDfUW8lzNVGTpnt/S4wxxaSohxfi1sbrW1tyHdTHpnNGjLqlFmaxjizxhbL72WrFpNjsyZdWpKqM0HLXRi7HWUsO0TKpYKY5rVLJtZapYjcW3Og/NI2h1EuTEsIa1uZ/vl7nukS5t9FjtKl2CpopAbua4HqQVbui/JU4yTsnpsSlb8r3D1SyxQfgsjnmvIZo+KqmPUPJ7FUy00GXR1U0aGi/aN/60fqPyWeejl4Zphro+UR47jWH1UThkbHLa7XhgBDh1I3B29VMUMsJc8omXNhnHjsy2G0TpHZGFovu4uAaB959lrlJJWzCobnwy3W8NVUVrAPvtkcHE/8AxOqSObHN10XSwZIq0D462Rh1uD0Nx9Cn2J9MqWWUezQYVxfJH9p3uqXiaLY50+zWUHHwcLSta8dwLpa+yy76CsdVQT/+27sUlK/oMlaqXyHOwSQi8MrXjext/wA/VWqeSPTs5mf0jR5u47X9ooVIlZ/NjcO41CsWqr8onIz/ANNN84sif8jWTMOxHkdD7FXxzQl5ONqPSdZh/KHH7ck4kI0VlrwYGnHhoY8666KB2sjza2UG4InuKgohtbVEKGFQghKg1JjHnogOkJm6qDIla5EoaHSS5Rc+ndJkltjZq0WnefNHGvPZnsRqCbrmRlb5Pon6eMIKEekB4qwtOYfZ0cDzb+r/AEVsoqapkxt4nf8A2GajA46pge12p6AAg99VmhqJYXTRryaaOaNpmcreFKhhNm5wOYtf2W+GphI5s9JOLA09M9nztc3zBCvUk+jO4SXYxpRaAmPEnZChtxI2UJdrHU4mi4TEMktnnL9/p0WbUOUFwatOoTfJ6FQcK0kTi9pdmOtzd1/dc2eonJUzpQ08IO0EJqGJws7Uf6VWptdFzgn4A03B9E86tIJ6C34q+OpypGeWkxvwVZeBaM7GQeR/3TrWZEVy0WJ+ATW/s+bqY5H9g4A/UK2Gt/5IpnoPpmbn4Xq2OI8IuHVtrfVa1qINdmOWlyJ8IZLhVRCM8kT2tHPl7hBZITe1MjxZIK6J8DxxzXu8QlxLS1l9m5tCfa9kMmBVaQ+HUO6kzSwMY8BrwHDlcA3WSUpL8TfGEZdj5ODoJRePNG7nY5m37tdqPQrZp5+5E8t6pqcmj1G3baYExDg6qi1baQf2mzv+0/gSrnBlWH1bDLh/F/uCDPLGbODmnoQQfqqnjR1ceqtWuf4CdDxLIzZxHqkeNmmOeLNVh3H0mz7OHQ67pfkux1tfQZpsZoZ/5jAy/Mde6XbBjpzj0yycDjeL089tL2J/DZMotfizPmw4cq/uwTKlVhtXHuwPA5t3+is92ce+TlZfQtJk5xvZ/wCyn++AfO1zD3GidaiP+45mb0DPDmDUv/o7xGuGhB8t1dGcZdM5WbSZcX5xaEcxMZ6IpDZSwqIm/NSxtqEuoMNkb1UGVDwFKKGBcarS2eKO+huT7aLPqFcD0n9P44rJ7n+BtZH+vzXLhI9s4Al9Kb5hy2V8cnFFEocjqWZzHZotLbxk2af9N9PQ6d+SeahNfIEXKDuJoKHiNrjleMruYta3pa6xz00ocro1w1EJ8MLB8bwdWuv2zfgoslfkqBLC3yuSpLgNK/5oRfqAR+SuWWX+2RRLBF/lEpScF0bti5hPK5+l1Z+pyr9yt6XD/AyPgCnv/MeR0u1SWsyLwFaLE/Ibwjhilpzmawl3VxB/FZ8ufJk4ZoxafHj6NF+8aabenss+xmnchr5T2/XopsDaI3yO7fr0R2AsiM3f2v8AkjQGSBxte1h1INkGiV9lOesjbs7O7kGg/Ubn0Q2OQXOMQbiU+dpZIQGnQxixN/7j9kdtT3CuhiUJX5KZ5XkW3weY4xh7oX88pN2n8F18WRTX7nFzYnjla6NDwxijX2Y82dyJ2WPU4nHlG3S50+GbfDJCA65vYgX9FdpI/E8t/U808yX0i1JIDzK2o8vLlFSpp2yC0jWvH9wBUaQcebLjfwbQDxLg2F2sbjGenzN+uv1SbPo6uP1bJH81Zmq7hipiuQ3O0fajN/dp1+9K0dbB6lhydSr+QY2qe025jcagjzCreNM6kdS6+whScQSMOjiPVJ7b8F6zxfZq8I4+lZoTmHdC5Is+DNLTcY0s2k0TTpvzU3Rf5Im2S/Flk4LQz6wy5D05e6HtRfMWSWR1U0mUqzharj1icJAPX79fqmSyR8mHLodHm5caf7AWoklYbTROb3F/uP5o++1+SObl/p9S5wz/AOxIqxh+1bz0Vsc0JHKz+l6rFy43/BO4DdW9mBprvgjuiMkPupZVRk+NIy18co2GiSStM73pGRbXFd9lzCqkTt7jccz3XIzQeNntdNm92JYljv8AC31PJVJ+S9xIZaIWt7JlkYrgV307rWIDgOThsOx5K6OWuiuWO+xY4nM+R7mG3P4gB2OhHuUXKMvyiKoSj+MiePEahv8AS8dna/8A3t96HtYn5H97Iu1Zahx13243NHUNcb+ouEHga/FkWeL7Rbh4ghJsTl8yB7ggJfbyL9xt+NlgY3Bzl/8Azr9UPbm/Afcgi1Fi9NzlIHk380ywyA80fBPFitCf+rK49GtZ/wCRP0T+yI830Smqh/6cFS/pcOA68mAfVT2v2F91kTq2U/JFFD1LnNLtPLObqe2grJIglc5x/iSPcf7RlHlc3J+iXZ+wdz8v/ohLHfYGVp3tuetydSmSpciv9iL9yduB8PW23n2Qch0nR1bgwljLXAEW58r9CkU3CVoMoKapnnmJYU+nly3IHInQgd+vouljyrJE5GbG8LPRMCkAhZ8WpFzrr6qzGtqPHeqZZZc7ZfDhfcJznbUmSEnso7HoYXIi15I2v3UIm+yrW0UUv8xjXd+Y9d0KRfi1OTF+Doz9bwe12sDy3+2TUejhqPYpNp1cHqz6mv8AKM/XYHUQ6uYbf1N+JvuNvWyDR1cOshk/GRTiqnN7pHjTNsc0kXqXG3tOjiLKuWIvhnTNHhXHE8ZvnPup8ojtxka3Dv2jMfpPG149EfcvtC+39MJGPCqoWB8Jx6WtcobYSDvyLhlWq/Z/IBmppg8b2BsfbZT22vxZVOOHJxkigJV4XVwmz4jvva31GhU93JHtGGfoumyc424jbrYeQKdfRtlY5juex6W2KDL8GZ4ZqSMJI2WmktqCNiNnBVzgpKmer0up3JTxs0+EY/G8BrrMd3+UnufwXLz6WUeY9Hd0+rhPh8MKvc3qNeZss/RrQnhDqPP9blREI3QHncduZTp0IRupL8vROpCuKJYaE978gEdwKLsVI47ut0Av67JXMZR+y3DBYj4AfMA+9wmi2wNJBGGjJtYMb/pa0n6BMuBKsM0tFKQBmdt9kOHurFDcVylGPgn/AMu3Nzm87nXltZWLEyp5l9HP4fsNtum6LhRFkTKsmEHp6pEh9z8kL8OtfmlkPFkE0DQN/UGypfHRcuVwAcYx+Jnwx3fINBY6X7/7IxxSm+eirJqI41+5icZp55zn1ceZ2aP7R1K34oKKo4eq1sHL5sotmqo9w7T9clbRj24MnTJ4uJZm739VORJaDFIuxcYH7QKnJnl6VF9F+LjBp307I20Zp+lSXRej4ihdzt2R3GWXp2VdIsRYjEftI7kUy0mReCeOoaTo4KWVPHNeCwH9CiDlMpVeBwS3zx2d/Wz4XfTf1QaNmDW5sXCdozuIcGPGsLw8f0v+F3uLg/RDadTF6rB/6iozlbh0sR/iMczuR8P/AHDRCjpYtRGf4SshZM4JXBM0xyyLlNirm81W8f0XRzp9h/DOLpoz8LyO1yl+SHUos2mF/tNky2kAeO41RWR+Se3HwC4xdaj58PLNQOqICpiNBHK0te2/Q8x5FBo04M08Uk4swOKUfgylgN7c9vdKz0+LI5wUh9Bi0sexuBycLhVZMMGbcWonFmrwbFPG3bY8yD9wtoudlxLG+DrYsjmuQyxl/rfqVRZaW2QDToQDb8/ZBsNcjxHYgdQOXUkKxdCvhl6npG876C/TySth7CUFI0jbUW18/PZC3YySoKYfHy6a6+a0QVlM2aqgp25drW1038r9Fuxrg5uaTsI+GLE9PLa2xV1GW3ZFUU7SCDyG/nf8lGgxk7BNXCBrbf8AMD8VRNI1Y5NmG4lx8wGzYwSeZPrtb8Vlk7dGxcI86xDG5qh5Y52Ub2bt7K+GOPZiyZ5y4LPD+HNlzOdezbXA3dcX1d07BXwjZwvUtbPCqj58mjfC21gAABoBa1uiuPMyk5Ntvkry0zOYuhQVOS6ZXnwmJ27R7IUXw1OReQPU8NwnlbyUo3Y9dlXAErMAY29nH2Qs34tXKXaAlTBkO9/SyKN0ZblZE2Vw2J90aQdqZPHiErdnlDaI8MH4LkHEM7ed0KKJaLFLwFaPi2boFLM2T0/H4DVHxC92haPdFMwZNJGK4ZfFXmAuBruOSNmZ43F2mUK3h6CS5Dch6s037bfRQ14ddli6btfuY/G8N8B4bmzX52t+KB28GX3I3VA4iynZdbQ5lQ4c0rii2OSR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82232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ITEhUUEhQUFRQUFRUVFBQVFRQXFBUUFBQWFhUUFBQYHSggGBolHBQVITEhJSkrLi4uFx8zODMsNygtLisBCgoKDg0OGhAQGiwcHyQsLCwsLCwsLCwsLCwsLCwsLCwsLCwsLCwsLCwsLCwsLCwsLCwsLCwsLCwsLCwsLCwsLP/AABEIALUBFwMBEQACEQEDEQH/xAAbAAABBQEBAAAAAAAAAAAAAAAFAQIDBAYAB//EAEAQAAEDAgQEBAMFBgUDBQAAAAEAAgMEEQUSITEGQVFhE3GBkSIyoUKxwdHwBxQjM1JiFRZy4fFDktJTY4Kisv/EABsBAAIDAQEBAAAAAAAAAAAAAAECAAMEBQYH/8QALxEAAgIBBAEEAQMDBAMAAAAAAAECEQMEEiExQQUTIlEyFGFxBiOBM0JSkRWhsf/aAAwDAQACEQMRAD8A8gDFTZmsXIoSzsigLFyKAsURqBRp5I5KWmLWPDhK34gN23Va5Zqk3GHBmcisMp2RElmk4NgOdzg3MANe19rd9FRl6NWmdgrHGgzPIblBO3S2ish0U5fyKGRMVWTUZLXtIJGo2Njug1aHjLlGk4rlNSfEc4l8bQNdy1JDgvzVLkymVWGaxcqgLEyKEsTIoSyamcWlLJWi3HKmbPAXu8MkX06nRYsi5o6MHcTLY5UGSU35bLXjjSOfmnukwbkVpXZ2RCwJjTGjY1jTGpYbELEbJYmVQlmgoGQsp3GUSNlGsYsQHX591W+WaFWy2Z54uSeqtRTY3IpZLNVwHVRB5gneWwyvaSLnKXAaZgq8lsuxNeQJxJAG1Eob8oecvkE2N/EWX5AshWWLYllA2JZEliWUCGvDVJjs7w1CbjgxSiOQ4MRoXcSQx/ELC+o0QaHg7Yfxt0Pgt8PNncbPDr6W80kLs052tpnvDVhj3HeGpRNxoOFJixzgDYHf8FVkRq00inxBGPE+HYDfqeaaFUJnu+AX4aejOpCZbKUHca+hrY56R8LYb1RItJoBkFr6+V9O6ocWpcm2M9+OkZGSAtJDhYg2I6EK5GOTp0J4aNA3CZVCWdlUom47Kh4Gi+UbfhyhJgJ6hYMsvkjsQXxMXVxWe4dyt0XaOTPiTRFkRF3CFihLEyKE3HGNQljCxQNnMj1HmgPFmh4sdOWxeM5p+AZA22jQBvbc7JY9l+ZtJJmaLFYUWMyKWFM1/AxiMdRG+ISSEMMJ+015JBI9gq8n2aMMrtA3jGjjZI0Ruc7Q5y4Ws7mFMUrQMqpmdLVdZVY0sUsNiFqNhsaWqWGw7lSmGzvDUBYuRQg4MQAXsIcWTMcALg6X2STNGCPysIcV0szZf4zcpeM4sNCNtEMY2qk75AojVhlFESFoKTYVdSPjYMoJLugVSlb5Nck4Q+I6Gke6MlwPO2ijaT4DG3DlAp1M4cj7K1NGTa/oYYkeAU/oN8L0HiPDWPLJb/DY2JAFyPoVVkNWmaarplPGaUsme13zNNjfqnj0UZ3WRooGNMVjPDUBYvhqBsQsSyfBZhVzR6Pwu3+Bbsubl/I70FwYbHKa0z+5ut+F3E42pVZAf4atM1iOiUDYnhqEsTIiSxpYoHcEcAhjMhMkTpWhpOVu4P8AUeyrnwatOrdlCsfmdpfKPlBN7DoilSK5zuTK+VEXcIWKUGzQcF0Ez5Xvp3hkkLRLrsWtdr+u6SZowNt8D+J2mYPnc9pJf8ulxe2uiWHBblXFmXLFcZLGFilhTGliNjWNyKWGw/kQMTY4MRFckdkUBvFDUAOfJpv8CY+ijkY60mazmne1yPyKp3c0zo+23jW3sOTYHNViLxnEljcoJ6afkk9zaXy03uJWGMK/Z1CSM+oUWRyItPCJvMP4QoogMsEZPVzQ4/VaY41XItJdBF+FwWt4UduzWj8FHjiNYGxPDacAjI32CyzVFy5MhiGFxX+UJNzG2Iz9bhcX9IU3sDxR+gWKdsTxJH8Lmm4I0TbmxFginaO4koXzEThpAcNT1O9z7p4ZK4M+q0rm9yMvJCRutCkmcycJQfI0MRE3nZFAbjsmo81XkfBt0XykeicOs/hei5s+zuxMpxTDaW/VbdM+DkeoKpJgTKtJz9wpaoDeNyKDbhpYoFSO8NAO4L0QfTxCaOVodJdpZoTbuq3zI3Q+ELsCOarEY75IixQliFiIdxawycRvN3FrXgteRvlO6Sa+i7BL5B7HMPYXPbA4PYGtIedzpsqos25EqpGSMavOfdMYWIBUhpYoNYhaoSw4GJjntjsqItihqhLJ6Jozi4v2VeR0jZo8W+Vm6weuYMoLQBcA+vNZWztQSXRpZW+DIG3uCAQR0PJVNFqYeoarQWTxlQklZoKao0W2E1RmlHk6oqQBupOaoiiZzFKoO5rHKRfFGdqWt3JVdliSAFfM0XsUUBmdrZ1akKajB4fFoQGyXNyHM3IAP/CV9h8ATF8LAhzOsCmxN7jHrYr2tzMvkW089uOyKE3CEWIVWVcHQ9PyJS5NzgDpDCS1t2t3PRczI0mehxptGe4klDnixut2micX1PKrSQG8NaaOVvOyo0TeJZAZSGlqgdw6GAucGgXJ0AQbotxLdJImrosoDCzK5u56pIuzXqJVGmU8isMm8aWIB3jTGoNaCOAFrZg5zA+wd8LhcE26JZ9F+nl8i/TwMLyJmuY57CWtFwAelvJV+ODdfNMzc8Ja4gjUFXJnPnaZCWIipjTGpQ+4QxoUTcFgUxiY9QRnIiBDAqYSTNZexfoCeqqyrg6GgyqM6ZqHUHhOMRe0ub33B2WVpncTQS8KVoaXh22h7JaGCFLieXTZLQbDUGLkjdNvoXbZWrsQdyJQ3WTaAqmtegEHT1Tim4ByD6imkf8AK1x9CjaJTGx8MTO1fZg7lTevBK+w3w9WQULnah7i0g6/roEabM8tTjjxZmcdxZ1Q4m2Vt9GrVjx1ycHV6x5XS6BPhq0w7jvDUJuGPYla4LMc2pKjY8MVkho5GNa7W+oGlrWXIzY/7h7HBk/s890ZGSM3N976rrQSS4PI55tze4YWpyqxCxQKkN8NQm47w0A7iWjADgSSLHcbgquTN2kSvextW4ucSSXa7neyaKKs+RubIC1NRWpiZUA7xPDRJvFhDg4Fl8w1FuySXRowye5UGcYqJJpmTSP0e0AObYZQBtpsql0dKb/uJ32BK9gzmxv3PNWRMuZ1IqFicqs7IoQaWKELwCJmbFUEbHNUEZIO369URVJroeS4uzlzi7+okk+6XYi79VkXkK/5orAzJ4gIG2YC/uleNGjDr5RfyK7OMKlnzxtf3CoeI6cNbGRch4/P2oreqT2i/wDUovN47ad4/ql9sn6n9izBxrADcwNd2Lh+Sntg/VfsEnftJjAtHSQt7k3+gaE9cUit6nyBsQ45qJPlyMH9rfzQWFsql6jGIGnxCWT53uPr+C0QwpHL1HqE59Mgyq2kc5zbdtihqINxxaoCxFBrEygkNva5VeSVI3en4fcy/wAHtnA9CBRlvwG/MDtzWSEVKMmz08nUlR5dxbRNjndlNwfvV+CVxo8/6ph2ZN32BQ1aDk2cWIEUhpYiGxuRQZF6E+FG7Rr8/u1U9s7EP7GDnlsHFt1ajlSm5O2IYkQbiMxoDbkNLUA2S0coY9rjsN/I6IPo0YJ7Zqy1jcMbHBkTi5vzXI5nkEkeTfmnGE0k7KtbR5Wsde+YdEYOxdXHalIpGNPRkUxuVQZyEIUIpFlrUxmch4jUE3CFqBLFaoBkociJRwUCODQoC2MfTt6KUh1mmvJE6lb0S7UWLU5Ps4U7eim1Beeb8jxGOim1Fbm32SsamK2yUBQrZIFBGSNCgrFIUARlig6kV6uG4B2skmrRu0GbZlRtuFHF1O93jFuUbX381xss9sqPZ4oqUdxncXqjI/yXT08NsTyvquoWTLX0UQFpOSxcqgLEIUCjmxnkL9kr6L9PcsiS5LNeYjl8JpGnxX6quC8nQ1+WEXsj/kpFqtOXYoaiCxSxQKZEY1BrGuiJ0G50CD6LcfMkmEK9hELI5WBsjDo63xOaRz/XJVQ7Olqb2LcqdixRmdoa57W5BppqdLapU9rs0zismNRb5BEkdiR0V92ceScXTInNRGUhuRAbci+2JEybiQMUFbGPaFApkMjgFCyMWyrLUAc0tmiGFsrnEQOallv6Wx7MVb1UsV6NkgxJp5qWJ+kkOFa080bA9OyVlQ1Syt4ZImY8FQrcWuyUFQrokuoAcxErZM0IorbHWRBZG4JR0NkGh8lPA+PiSoNcMzu/dnsAGpOttVx82Ne5Z7fTzksAJkGp8yutHpHi8/8Aqyv7GBMUjioBDS1QZMsYXTOkkDc2W99fIKjJJ9Ha0GGK5fb6G1MJa9zTrlNr9e6tguDnayX91kTmJjKpDcqlDCWUphoaWKUHcNy6oPoshL5Ki5iLTIzxS/MScup1FgqoLk6+sleKM7spQ0ma2W91JOlRMMPc+aYypgLXWcCD3VkOjDnve7RA5qYqsTKoSy0+QBQqimVZq4BQvhp3IE1mMgbIG/Fo15BU2LPOyNGyOmiiq+qceaNFyxxREXnqiNSEuoEUPPVSgUhzZndShSBtRPHWuHNBxEeJMKYfVPebNBPkq5NR7KXpHLpGjpaKUjZVPUxRP/C5Zc2kXBRvA2RjqIMzZfRdRHqmMHdXKSfRyMmKUHUlRKxycoaJ2uCJU0c5oKhEyGRl/hG5VWSVROh6fh93Kj0ThHhlxpybN16ndc1wlNOSPZpxglEx2PYeY5SOvLut+nluVHk/VcPtZd32Cy1XnMsUBQjHFR0iRi5OkFRFF4ETmX8QH4h7j8lklP5HpMWD+1BvtDYcLfIb9VHnUVSKV6VLLJyk6sK0vDF9yqnqWboekYY98miwvguF3zXKEJyky/8ARYIL8TRs4KogLGK/cudf6FbFiVFfs4/+KBuK8CUtrsaW+pP3qrIpR6YVpcM+4mNxThRrL5SqVnkCXpmLwqAGIUAZ8MYJAbd/Z/ZWxyeRc+hjKO1FVrpGtBAItzsnjUuzFlhlxfgjqyoMjbuHxDsjHh8FWWTy4rl2gcWq45tjHMUGTKtVIQgzThgmZnEKtxJF0UrOxixpIokpi8RQhyhDlCHKEOUIKoQv4dhjpDro3rzPkFXPIootx4nJmyw6mEYAYLD0uVgnJz7OnjhsXAcopH9T9/3fkqtiHc2ajCi8WJjbK0/Z5kcy0jf0VkI12rK5TTLmNcMwVERmpD8TfnjOjh105LQo+YMwZ8UM62Zl/DPN5nZHEHkVdCe5Hl9ZoZYJ7X0+ieCUFWI5k4NFuNl06KJOivilMQA4clVmjcTpelaj28y/c0GAcWyRwkB5AtsuY9y4Xk9mmnywbV1ZmOY81v0+PajynrGoWTKorwVHRrRRyLInsQHiwhS4NI+nknbYhlxa+ugF7D1WfLKnR2vT9O54249mim8Dw4fDGoYM3nYfjdY5y5PR44KMUiSGboqmXBahNylsY1mElaMHZnyhhdMzEdQ24VeXoaLpmaxGkabrntcmpS4MNK3wpHNcfild8pGzRsQm8AIKkgDYKRtEfKAdc5pB0sVbFtMyZsEckdvQJC1KVnndTpZYn+w7Inox2UaylJug0a8GZIy2IULg64CiZ2sOaMkDnNsmNNiKEOUIKoQ6yhDgFCUGMNwGV5Bc3K3f4iAT5AqnJmUUX48Dkaqnw9zbANv5ELDKe46Mce1FprSNCCCdLJaHstwuy631/WxUIzQ4Pjwb8L7Anns1x5ZwNj0eNR3Giuhkoz5MV8ov/wCMWkzMOWTnt8Y5h4GhPcaEWKMnXKBGKfEjIcWgF+cCwcdR0KEJfL+SnWadZcNPx0AHSPZrZaVkPPf+NlLsfTY+L2N1HNkj6RC+QpU4kHx2aNSqnN+TZj9NxQ5SDGDYCTAfhvossn8jpxx0itMwx/CW7LRHK0jn5fTMWSW6RXdM1WLOzHk9Fh/tEztPNWrMmc/L6Xlhygzw1L8To3OIa/dt9D6KnUc8m70dyhJwZexOnDHWG3JY6PRdDaaRCiWFaWpsloKZocOxC3NNB0LJWHoMTBGq2RzlDx8izVwtumlktAUTNYziQANjrY2WZ9lq4RiMRqvHAlJGduhPPTknoWwM6uN7FNtBZSqZA46KUS7IqgZdUyfJTmxRnFpoc11wFrXR5HLHbNouGAFOZN9FabDmnkl2l8NVKPkF1WANPJDabsXqLXYLn4b6XQ5Rth6kn2VH8PuQtly18Bn+APU3Mb9dAX/AnISnSLcWf3XUFYWwnh4j4i4A97XH5LLkzt8HXw6euZBI4a4facfI/TRU3Zq20TMp5GEAuc3zOn1Qa5pk/wAhykrXM+GojEkZ5G406tcNWnuEVwB89HYzhzWNE0Di+FxAN/njcdQyS3rZ2xsi1x8egRm7qXYBkm08vx5FBFlkjK9xbcH4o9QeZb09E1FbotY3MJIGu6i/qliqkSTuIrAx0LXHm0KW0zM0gXNhzDZwHmrFJ0JtRpcEwuM2VM5MeMUew8OUEbYQAAb7rRp4RkuSnNJp8GV4twMZiWt0KqyLYy+FSRgK2jy3UTsDVAau+AZk65Ekl5AX+aHxvBb9krR7W5GTZGM9yPQsF4liq2AEgPA1B3usk8TgzZGaZfbGQUgxJ4tlKBZKyvI2S0Sy7Dirk6Ax8mNOsmAAMUxQnqmQrIMYpWQZI5HZZZP4jnA3DG20bbqUUR8GVqnEO3v0PUK1MWizhlI9zhYEkpHIZI0tVhbGRXl3PJBW+hcs1jg5MzxAG2y3JUjxmae+bYSCsOeISoShzbKAdnZB0UJb+xXU7eiFB9yS8kU7WRtc92jWi5QfBbh9zLNQj5MRLibpHl3yg7dh0CyZOT3uj08cEFFcv7JGTDqT5kqqjcv5LtJWAH53t10N8zfItOv1QoazdYFjMbGtbWxMlp3/AAsnbrltuA7cEa/CbFPF1w1f7lUk3zF0XMboWU2WzvGo5f5bxq+K/S24/t5+aM8a8Ahkb77M7VPdE4gG8bxY82uadvw8lnTp0X9mcnebkX5qxJAbEpyQQdT+RTNFW5kzqj+Bl10JHpdBR+VklKoBOiaRG1pHIJJLkqi7SLUFIBsdOiVyY1Ghw+PLb4b+SUJ6jw9NmiGlls074M2VcnY2Lt1sjmimg420eaY9Qtzbi3RZGq6L91mSx6nuw2Rh2CXR5hVts4juujHoyPsSCZzDmaSCOYRaT7Aa/BePZI7NmGcf1DdZp6a/xLFkaNphvFNJOPnDT0doVmlinEtWSLC8cLXfI4HyIS3XY3D6EfSPG2qloNMjbC/oUyaFaZWrqQhpc4bc0yYtEAwl1T/EJJJ/DYKbqClZcg4dgjbeZ2o5XAFlLI0kRSca0FG1wY1rn8ra6q2EW/AkprwZpvEr61xc4WF9ArscNrOF6pmm+PBM5hV5wrReDExmsf4agNwuRQFj8ilC2h+VGhbM7x1MWwBo+27Xybr+ISTO36Hj3ZXJ+EYaKSyocT2EJ8E7Z0m0tUx7ahDaOphbCMbdFmGj436SRO+R4625OHJw1CFNE4fJoaLGssbosznQPHwA7tPQ9xt/yhdcBq+SpTVV2vjJvl1b5Hf81TOPNjp0C2yXfYne/uD/ALqyK4EbPRuE8Pp5ZCDYRsafM5eZPfdCKt8jSk1+JFhvD8dbPJ4YDY2k5b7nXc+aii2+ASlGMbYzGuHp6U6tLmdRrZBwlHsT4yXxKNPZ+rfbp5hCiiU1F0+ArQh7XDX0SygGOWLZ6XgMg8A3OuvNNDhEnJN8ATEsNq5AXZgG93G/3JlbXJG14M3UUJb8zgShRXLPCPbKlVTjKQnhibZh1HqmLGu7PMeJcCe15eBcFaktpmweowzMzTmkbprOinYwohOUIWKevlZ8kj2+TiErhF+A2wtScZV0fyzu9bFI8MGFTaCdN+0zEWbPYfNgKHsQDvkS1v7UcRlYWPdFlIsbRgH71PYgDewdSca1LI/DDjbkQbWQeBWBNoDVeKzy/wAyV7vNxt7K1QiukS2Vo4y42GpTNiuSirZuuG6HIzVCKPNa/OskqQdCc59E4KJmFc5QlDmvUBRK16IGizFTl2t9OqzZ9VDEvtnX9M9Eza12lUfszP7RqXLHCR/U4H1AI+4rNp9RLLJ2esfpePQxSx832edOWwVMTOpQ6kKJEHEbeSslSuJYphGgqTq3rqPMf7fcFXKJapFmCstICeYt6JdvAXIq1lQRqOTijGBXKQSwziR8ccmpu5uRvbMbG3pdB4+R45FQa4a4tdAQWmyWnFjWpLk9BoP2kxyNyzta4bX6+YViy/aK3h/4sp1rKGUmSJxjIBJINrW1JSSrtDbW+J8lHh/D31fiSeKWMiaXXJsbDa9tyqknNEWHFjfEbsfQYq9mkjnhp+R5v8Q7kfemxNV8jm+qaXNFqenv+EEH15cNHuI/1EhaYxT6PN5NTmg6laK7pCVYoIxT1E5dshkerEjLOTqirPCHDWyLViwnKPRnsS4Xjk1GhSOH0dXB6rOHD5M1W8JSt+XUJejr4vVcUuwRPhcrd2FHcboanHLplV0JG4PsVLLlJMaQoGzrKEOsoS0W4MNkf8rShuKJ6jHD8mE6TheV2rtAjbMmX1LHHo0eG4AyPlcqJfZydRr55OEFQy2gTGBtvsW6JCcXRKXRLdQU6yhCeCPWxsPNZdVqFihaO16L6ZLW5lu4iu2EjUBrbCx8rLiU5O5M+lRjDFHZBUjLccVjX05Y4ZSCHNOm4/2utWkVTMWt+WOjzORdY4ysiKKCIiQc0oNBTot0L7Pb2KSSLIyLN9b91UWrkX94ySNbbNp8Q8+V+Wn3ptnFkU0pUzTR8HxzRF0chY4i7Y3ZS3N0z3uB6FZP1TjKpI2/pYyjcQBJgtRGbOilHcNLm+jm3BWhZIy6aM7wyi+iF8UzN2vHmxw+8I1FgamvA6LF3taW3PxaHyvqp7aF3tdh/AMacAW5iGEXfY7garPODXCL4ZI+TY0vHUL2hsrGFoAaAB8rWiwTrqmhenaLjP3GY3ikMLul9EKrmIk8UMqqcVIlkwidurHNlHUaH6J1myR75OTm9B0uTmDcSlNIW6Pa5vext7hXR1UH3wcXUf07qYK4VP8AgSOx+Ug+qvU4vpnEyaXLj/OLX+BrwmtlNUNLTzUJ0QyQtO4ClFiySXkhfhkR3YPZLtRdHVZV5IJMFgJ+Qeym1Fq1uVeRRgkH9AU2oD1ub7GSYLDvkCmwP63NXZPFCxuwTUUyySl2x11BRHMQIpEVlC1cnXUDRZadETOSRtUF8kVXUtZ3P63VOXLXCO16d6a839yXRRwvE80ri7UgfDfUW8lzNVGTpnt/S4wxxaSohxfi1sbrW1tyHdTHpnNGjLqlFmaxjizxhbL72WrFpNjsyZdWpKqM0HLXRi7HWUsO0TKpYKY5rVLJtZapYjcW3Og/NI2h1EuTEsIa1uZ/vl7nukS5t9FjtKl2CpopAbua4HqQVbui/JU4yTsnpsSlb8r3D1SyxQfgsjnmvIZo+KqmPUPJ7FUy00GXR1U0aGi/aN/60fqPyWeejl4Zphro+UR47jWH1UThkbHLa7XhgBDh1I3B29VMUMsJc8omXNhnHjsy2G0TpHZGFovu4uAaB959lrlJJWzCobnwy3W8NVUVrAPvtkcHE/8AxOqSObHN10XSwZIq0D462Rh1uD0Nx9Cn2J9MqWWUezQYVxfJH9p3uqXiaLY50+zWUHHwcLSta8dwLpa+yy76CsdVQT/+27sUlK/oMlaqXyHOwSQi8MrXjext/wA/VWqeSPTs5mf0jR5u47X9ooVIlZ/NjcO41CsWqr8onIz/ANNN84sif8jWTMOxHkdD7FXxzQl5ONqPSdZh/KHH7ck4kI0VlrwYGnHhoY8666KB2sjza2UG4InuKgohtbVEKGFQghKg1JjHnogOkJm6qDIla5EoaHSS5Rc+ndJkltjZq0WnefNHGvPZnsRqCbrmRlb5Pon6eMIKEekB4qwtOYfZ0cDzb+r/AEVsoqapkxt4nf8A2GajA46pge12p6AAg99VmhqJYXTRryaaOaNpmcreFKhhNm5wOYtf2W+GphI5s9JOLA09M9nztc3zBCvUk+jO4SXYxpRaAmPEnZChtxI2UJdrHU4mi4TEMktnnL9/p0WbUOUFwatOoTfJ6FQcK0kTi9pdmOtzd1/dc2eonJUzpQ08IO0EJqGJws7Uf6VWptdFzgn4A03B9E86tIJ6C34q+OpypGeWkxvwVZeBaM7GQeR/3TrWZEVy0WJ+ATW/s+bqY5H9g4A/UK2Gt/5IpnoPpmbn4Xq2OI8IuHVtrfVa1qINdmOWlyJ8IZLhVRCM8kT2tHPl7hBZITe1MjxZIK6J8DxxzXu8QlxLS1l9m5tCfa9kMmBVaQ+HUO6kzSwMY8BrwHDlcA3WSUpL8TfGEZdj5ODoJRePNG7nY5m37tdqPQrZp5+5E8t6pqcmj1G3baYExDg6qi1baQf2mzv+0/gSrnBlWH1bDLh/F/uCDPLGbODmnoQQfqqnjR1ceqtWuf4CdDxLIzZxHqkeNmmOeLNVh3H0mz7OHQ67pfkux1tfQZpsZoZ/5jAy/Mde6XbBjpzj0yycDjeL089tL2J/DZMotfizPmw4cq/uwTKlVhtXHuwPA5t3+is92ce+TlZfQtJk5xvZ/wCyn++AfO1zD3GidaiP+45mb0DPDmDUv/o7xGuGhB8t1dGcZdM5WbSZcX5xaEcxMZ6IpDZSwqIm/NSxtqEuoMNkb1UGVDwFKKGBcarS2eKO+huT7aLPqFcD0n9P44rJ7n+BtZH+vzXLhI9s4Al9Kb5hy2V8cnFFEocjqWZzHZotLbxk2af9N9PQ6d+SeahNfIEXKDuJoKHiNrjleMruYta3pa6xz00ocro1w1EJ8MLB8bwdWuv2zfgoslfkqBLC3yuSpLgNK/5oRfqAR+SuWWX+2RRLBF/lEpScF0bti5hPK5+l1Z+pyr9yt6XD/AyPgCnv/MeR0u1SWsyLwFaLE/Ibwjhilpzmawl3VxB/FZ8ufJk4ZoxafHj6NF+8aabenss+xmnchr5T2/XopsDaI3yO7fr0R2AsiM3f2v8AkjQGSBxte1h1INkGiV9lOesjbs7O7kGg/Ubn0Q2OQXOMQbiU+dpZIQGnQxixN/7j9kdtT3CuhiUJX5KZ5XkW3weY4xh7oX88pN2n8F18WRTX7nFzYnjla6NDwxijX2Y82dyJ2WPU4nHlG3S50+GbfDJCA65vYgX9FdpI/E8t/U808yX0i1JIDzK2o8vLlFSpp2yC0jWvH9wBUaQcebLjfwbQDxLg2F2sbjGenzN+uv1SbPo6uP1bJH81Zmq7hipiuQ3O0fajN/dp1+9K0dbB6lhydSr+QY2qe025jcagjzCreNM6kdS6+whScQSMOjiPVJ7b8F6zxfZq8I4+lZoTmHdC5Is+DNLTcY0s2k0TTpvzU3Rf5Im2S/Flk4LQz6wy5D05e6HtRfMWSWR1U0mUqzharj1icJAPX79fqmSyR8mHLodHm5caf7AWoklYbTROb3F/uP5o++1+SObl/p9S5wz/AOxIqxh+1bz0Vsc0JHKz+l6rFy43/BO4DdW9mBprvgjuiMkPupZVRk+NIy18co2GiSStM73pGRbXFd9lzCqkTt7jccz3XIzQeNntdNm92JYljv8AC31PJVJ+S9xIZaIWt7JlkYrgV307rWIDgOThsOx5K6OWuiuWO+xY4nM+R7mG3P4gB2OhHuUXKMvyiKoSj+MiePEahv8AS8dna/8A3t96HtYn5H97Iu1Zahx13243NHUNcb+ouEHga/FkWeL7Rbh4ghJsTl8yB7ggJfbyL9xt+NlgY3Bzl/8Azr9UPbm/Afcgi1Fi9NzlIHk380ywyA80fBPFitCf+rK49GtZ/wCRP0T+yI830Smqh/6cFS/pcOA68mAfVT2v2F91kTq2U/JFFD1LnNLtPLObqe2grJIglc5x/iSPcf7RlHlc3J+iXZ+wdz8v/ohLHfYGVp3tuetydSmSpciv9iL9yduB8PW23n2Qch0nR1bgwljLXAEW58r9CkU3CVoMoKapnnmJYU+nly3IHInQgd+vouljyrJE5GbG8LPRMCkAhZ8WpFzrr6qzGtqPHeqZZZc7ZfDhfcJznbUmSEnso7HoYXIi15I2v3UIm+yrW0UUv8xjXd+Y9d0KRfi1OTF+Doz9bwe12sDy3+2TUejhqPYpNp1cHqz6mv8AKM/XYHUQ6uYbf1N+JvuNvWyDR1cOshk/GRTiqnN7pHjTNsc0kXqXG3tOjiLKuWIvhnTNHhXHE8ZvnPup8ojtxka3Dv2jMfpPG149EfcvtC+39MJGPCqoWB8Jx6WtcobYSDvyLhlWq/Z/IBmppg8b2BsfbZT22vxZVOOHJxkigJV4XVwmz4jvva31GhU93JHtGGfoumyc424jbrYeQKdfRtlY5juex6W2KDL8GZ4ZqSMJI2WmktqCNiNnBVzgpKmer0up3JTxs0+EY/G8BrrMd3+UnufwXLz6WUeY9Hd0+rhPh8MKvc3qNeZss/RrQnhDqPP9blREI3QHncduZTp0IRupL8vROpCuKJYaE978gEdwKLsVI47ut0Av67JXMZR+y3DBYj4AfMA+9wmi2wNJBGGjJtYMb/pa0n6BMuBKsM0tFKQBmdt9kOHurFDcVylGPgn/AMu3Nzm87nXltZWLEyp5l9HP4fsNtum6LhRFkTKsmEHp6pEh9z8kL8OtfmlkPFkE0DQN/UGypfHRcuVwAcYx+Jnwx3fINBY6X7/7IxxSm+eirJqI41+5icZp55zn1ceZ2aP7R1K34oKKo4eq1sHL5sotmqo9w7T9clbRj24MnTJ4uJZm739VORJaDFIuxcYH7QKnJnl6VF9F+LjBp307I20Zp+lSXRej4ihdzt2R3GWXp2VdIsRYjEftI7kUy0mReCeOoaTo4KWVPHNeCwH9CiDlMpVeBwS3zx2d/Wz4XfTf1QaNmDW5sXCdozuIcGPGsLw8f0v+F3uLg/RDadTF6rB/6iozlbh0sR/iMczuR8P/AHDRCjpYtRGf4SshZM4JXBM0xyyLlNirm81W8f0XRzp9h/DOLpoz8LyO1yl+SHUos2mF/tNky2kAeO41RWR+Se3HwC4xdaj58PLNQOqICpiNBHK0te2/Q8x5FBo04M08Uk4swOKUfgylgN7c9vdKz0+LI5wUh9Bi0sexuBycLhVZMMGbcWonFmrwbFPG3bY8yD9wtoudlxLG+DrYsjmuQyxl/rfqVRZaW2QDToQDb8/ZBsNcjxHYgdQOXUkKxdCvhl6npG876C/TySth7CUFI0jbUW18/PZC3YySoKYfHy6a6+a0QVlM2aqgp25drW1038r9Fuxrg5uaTsI+GLE9PLa2xV1GW3ZFUU7SCDyG/nf8lGgxk7BNXCBrbf8AMD8VRNI1Y5NmG4lx8wGzYwSeZPrtb8Vlk7dGxcI86xDG5qh5Y52Ub2bt7K+GOPZiyZ5y4LPD+HNlzOdezbXA3dcX1d07BXwjZwvUtbPCqj58mjfC21gAABoBa1uiuPMyk5Ntvkry0zOYuhQVOS6ZXnwmJ27R7IUXw1OReQPU8NwnlbyUo3Y9dlXAErMAY29nH2Qs34tXKXaAlTBkO9/SyKN0ZblZE2Vw2J90aQdqZPHiErdnlDaI8MH4LkHEM7ed0KKJaLFLwFaPi2boFLM2T0/H4DVHxC92haPdFMwZNJGK4ZfFXmAuBruOSNmZ43F2mUK3h6CS5Dch6s037bfRQ14ddli6btfuY/G8N8B4bmzX52t+KB28GX3I3VA4iynZdbQ5lQ4c0rii2OSR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0975" y="-669925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amurpress.ru/2013/Dekabr/Su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860" y="873314"/>
            <a:ext cx="969640" cy="639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5129" y="1928135"/>
            <a:ext cx="2996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0000"/>
                </a:solidFill>
              </a:rPr>
              <a:t>Суд не относится ни к стороне обвинения, ни к стороне защиты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616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30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20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1" grpId="0"/>
      <p:bldP spid="12372" grpId="0"/>
      <p:bldP spid="12373" grpId="0"/>
      <p:bldP spid="12375" grpId="0"/>
      <p:bldP spid="97" grpId="0"/>
      <p:bldP spid="98" grpId="0"/>
      <p:bldP spid="99" grpId="0"/>
      <p:bldP spid="109" grpId="0"/>
      <p:bldP spid="110" grpId="0"/>
      <p:bldP spid="1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gray">
          <a:xfrm>
            <a:off x="3389313" y="2878138"/>
            <a:ext cx="2211387" cy="2211387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gray">
          <a:xfrm>
            <a:off x="3679825" y="3160713"/>
            <a:ext cx="1624013" cy="162242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gray">
          <a:xfrm>
            <a:off x="3584575" y="3783776"/>
            <a:ext cx="180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Защита</a:t>
            </a:r>
            <a:endParaRPr lang="en-US" sz="2400" dirty="0">
              <a:cs typeface="Arial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gray">
          <a:xfrm>
            <a:off x="6089650" y="4437113"/>
            <a:ext cx="1506686" cy="1584276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90" name="Picture 6" descr="cir_lighteffect0"/>
          <p:cNvPicPr>
            <a:picLocks noChangeAspect="1" noChangeArrowheads="1"/>
          </p:cNvPicPr>
          <p:nvPr/>
        </p:nvPicPr>
        <p:blipFill>
          <a:blip r:embed="rId2" cstate="email">
            <a:lum bright="18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6012160" y="4365104"/>
            <a:ext cx="1688310" cy="144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white">
          <a:xfrm>
            <a:off x="5978614" y="4836567"/>
            <a:ext cx="17018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1400" b="1" i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Подозреваемый </a:t>
            </a:r>
          </a:p>
          <a:p>
            <a:pPr algn="ctr"/>
            <a:r>
              <a:rPr lang="ru-RU" sz="1400" b="1" i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</a:t>
            </a:r>
          </a:p>
          <a:p>
            <a:pPr algn="ctr"/>
            <a:r>
              <a:rPr lang="ru-RU" sz="1400" b="1" i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Обвиняемый</a:t>
            </a:r>
            <a:endParaRPr lang="en-US" sz="1400" i="1" u="sng" dirty="0">
              <a:cs typeface="Arial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gray">
          <a:xfrm>
            <a:off x="6018213" y="4419600"/>
            <a:ext cx="1711325" cy="1706563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gray">
          <a:xfrm>
            <a:off x="3246438" y="2738438"/>
            <a:ext cx="2481262" cy="2482850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gray">
          <a:xfrm flipV="1">
            <a:off x="2992438" y="4705350"/>
            <a:ext cx="487362" cy="304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gray">
          <a:xfrm flipV="1">
            <a:off x="2908300" y="4554538"/>
            <a:ext cx="485775" cy="304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gray">
          <a:xfrm flipV="1">
            <a:off x="5559425" y="3065463"/>
            <a:ext cx="487363" cy="304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gray">
          <a:xfrm flipV="1">
            <a:off x="5473700" y="2914650"/>
            <a:ext cx="488950" cy="304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gray">
          <a:xfrm>
            <a:off x="1516063" y="4719638"/>
            <a:ext cx="1441450" cy="14255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99" name="Picture 15" descr="cir_lighteffect0"/>
          <p:cNvPicPr>
            <a:picLocks noChangeAspect="1" noChangeArrowheads="1"/>
          </p:cNvPicPr>
          <p:nvPr/>
        </p:nvPicPr>
        <p:blipFill>
          <a:blip r:embed="rId2" cstate="email">
            <a:lum bright="18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476375" y="4654550"/>
            <a:ext cx="1511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00" name="Rectangle 16"/>
          <p:cNvSpPr>
            <a:spLocks noChangeArrowheads="1"/>
          </p:cNvSpPr>
          <p:nvPr/>
        </p:nvSpPr>
        <p:spPr bwMode="white">
          <a:xfrm>
            <a:off x="1426369" y="5167313"/>
            <a:ext cx="1493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b="1" i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Защитник</a:t>
            </a:r>
            <a:endParaRPr lang="en-US" i="1" u="sng" dirty="0">
              <a:cs typeface="Arial" charset="0"/>
            </a:endParaRP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gray">
          <a:xfrm>
            <a:off x="1414463" y="4602163"/>
            <a:ext cx="1647825" cy="1646237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gray">
          <a:xfrm>
            <a:off x="1458913" y="1855788"/>
            <a:ext cx="1439862" cy="14239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403" name="Picture 19" descr="cir_lighteffect0"/>
          <p:cNvPicPr>
            <a:picLocks noChangeAspect="1" noChangeArrowheads="1"/>
          </p:cNvPicPr>
          <p:nvPr/>
        </p:nvPicPr>
        <p:blipFill>
          <a:blip r:embed="rId2" cstate="email">
            <a:lum bright="18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417638" y="1790700"/>
            <a:ext cx="1511300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20"/>
          <p:cNvSpPr>
            <a:spLocks noChangeArrowheads="1"/>
          </p:cNvSpPr>
          <p:nvPr/>
        </p:nvSpPr>
        <p:spPr bwMode="white">
          <a:xfrm>
            <a:off x="1340881" y="2282825"/>
            <a:ext cx="16343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1600" b="1" i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Подсудимый</a:t>
            </a:r>
            <a:endParaRPr lang="en-US" sz="1600" i="1" u="sng" dirty="0">
              <a:cs typeface="Arial" charset="0"/>
            </a:endParaRP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gray">
          <a:xfrm>
            <a:off x="1355725" y="1736725"/>
            <a:ext cx="1649413" cy="1646238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gray">
          <a:xfrm>
            <a:off x="2879725" y="2957513"/>
            <a:ext cx="561975" cy="3429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gray">
          <a:xfrm>
            <a:off x="2794000" y="3101975"/>
            <a:ext cx="563563" cy="3429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gray">
          <a:xfrm>
            <a:off x="5965825" y="1855788"/>
            <a:ext cx="1439863" cy="14239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409" name="Picture 25" descr="cir_lighteffect0"/>
          <p:cNvPicPr>
            <a:picLocks noChangeAspect="1" noChangeArrowheads="1"/>
          </p:cNvPicPr>
          <p:nvPr/>
        </p:nvPicPr>
        <p:blipFill>
          <a:blip r:embed="rId2" cstate="email">
            <a:lum bright="18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924550" y="1790700"/>
            <a:ext cx="1511300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10" name="Rectangle 26"/>
          <p:cNvSpPr>
            <a:spLocks noChangeArrowheads="1"/>
          </p:cNvSpPr>
          <p:nvPr/>
        </p:nvSpPr>
        <p:spPr bwMode="white">
          <a:xfrm>
            <a:off x="5887226" y="2099052"/>
            <a:ext cx="15176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b="1" i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Свидетели</a:t>
            </a:r>
            <a:endParaRPr lang="en-US" i="1" u="sng" dirty="0">
              <a:cs typeface="Arial" charset="0"/>
            </a:endParaRPr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gray">
          <a:xfrm>
            <a:off x="5803106" y="1736725"/>
            <a:ext cx="1707357" cy="1646238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gray">
          <a:xfrm>
            <a:off x="5697626" y="4440238"/>
            <a:ext cx="561975" cy="3429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gray">
          <a:xfrm>
            <a:off x="5557838" y="4564063"/>
            <a:ext cx="563562" cy="3444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ru-RU" dirty="0"/>
              <a:t>Участники процесса</a:t>
            </a:r>
            <a:endParaRPr lang="en-US" dirty="0"/>
          </a:p>
        </p:txBody>
      </p:sp>
      <p:sp>
        <p:nvSpPr>
          <p:cNvPr id="37" name="Oval 27"/>
          <p:cNvSpPr>
            <a:spLocks noChangeArrowheads="1"/>
          </p:cNvSpPr>
          <p:nvPr/>
        </p:nvSpPr>
        <p:spPr bwMode="gray">
          <a:xfrm>
            <a:off x="3550610" y="1124743"/>
            <a:ext cx="1707357" cy="1558191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gray">
          <a:xfrm>
            <a:off x="4010819" y="5222432"/>
            <a:ext cx="1686808" cy="1518936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18"/>
          <p:cNvSpPr>
            <a:spLocks noChangeArrowheads="1"/>
          </p:cNvSpPr>
          <p:nvPr/>
        </p:nvSpPr>
        <p:spPr bwMode="gray">
          <a:xfrm>
            <a:off x="4134292" y="5272881"/>
            <a:ext cx="1439862" cy="142398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gray">
          <a:xfrm>
            <a:off x="3683563" y="1191050"/>
            <a:ext cx="1441450" cy="142557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1765"/>
                  <a:invGamma/>
                </a:schemeClr>
              </a:gs>
            </a:gsLst>
            <a:lin ang="5400000" scaled="1"/>
          </a:gradFill>
          <a:ln w="38100" algn="ctr">
            <a:solidFill>
              <a:srgbClr val="F8F8F8">
                <a:alpha val="8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white">
          <a:xfrm>
            <a:off x="3587122" y="1532622"/>
            <a:ext cx="1634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Гражданский ответчик</a:t>
            </a:r>
            <a:endParaRPr lang="en-US" sz="1600" dirty="0">
              <a:cs typeface="Arial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white">
          <a:xfrm>
            <a:off x="4037057" y="5766737"/>
            <a:ext cx="16343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1600" b="1" i="1" u="sng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Иные участники</a:t>
            </a:r>
            <a:endParaRPr lang="en-US" sz="1600" i="1" u="sng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81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  <p:bldP spid="16392" grpId="0" animBg="1"/>
      <p:bldP spid="16401" grpId="0" animBg="1"/>
      <p:bldP spid="16405" grpId="0" animBg="1"/>
      <p:bldP spid="16411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Функции участников</a:t>
            </a:r>
            <a:endParaRPr lang="en-US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62" y="980728"/>
            <a:ext cx="8508875" cy="1729358"/>
          </a:xfrm>
        </p:spPr>
        <p:txBody>
          <a:bodyPr/>
          <a:lstStyle/>
          <a:p>
            <a:pPr marL="0" indent="0" algn="ctr">
              <a:buClr>
                <a:srgbClr val="963D00"/>
              </a:buClr>
              <a:buSzPct val="90000"/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Суд </a:t>
            </a:r>
          </a:p>
          <a:p>
            <a:pPr marL="0" indent="0" algn="ctr">
              <a:buClr>
                <a:srgbClr val="963D00"/>
              </a:buClr>
              <a:buSzPct val="90000"/>
              <a:buNone/>
            </a:pPr>
            <a:r>
              <a:rPr lang="ru-RU" sz="1800" dirty="0"/>
              <a:t> любой суд общей юрисдикции, рассматривающий уголовное дело по существу и выносящий решения, предусмотренные </a:t>
            </a:r>
            <a:r>
              <a:rPr lang="ru-RU" sz="1800" u="sng" dirty="0"/>
              <a:t>УПК </a:t>
            </a:r>
            <a:r>
              <a:rPr lang="ru-RU" sz="1800" u="sng" dirty="0" smtClean="0"/>
              <a:t>РФ</a:t>
            </a:r>
            <a:r>
              <a:rPr lang="ru-RU" sz="1800" dirty="0" smtClean="0"/>
              <a:t>.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buSzPct val="90000"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www.soprotivlenie.org/files/about_main_image/15-02-2012_238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135" y="2892897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03095" y="5369016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Лебедев Вячеслав </a:t>
            </a:r>
            <a:r>
              <a:rPr lang="ru-RU" sz="1600" i="1" dirty="0" smtClean="0">
                <a:solidFill>
                  <a:srgbClr val="C00000"/>
                </a:solidFill>
              </a:rPr>
              <a:t>Михайлович – </a:t>
            </a:r>
          </a:p>
          <a:p>
            <a:r>
              <a:rPr lang="ru-RU" sz="1600" i="1" dirty="0" smtClean="0">
                <a:solidFill>
                  <a:srgbClr val="000000"/>
                </a:solidFill>
              </a:rPr>
              <a:t>судья</a:t>
            </a:r>
            <a:r>
              <a:rPr lang="ru-RU" sz="1600" i="1" dirty="0">
                <a:solidFill>
                  <a:srgbClr val="000000"/>
                </a:solidFill>
              </a:rPr>
              <a:t>, председатель Верховного Суда Российской Федерации</a:t>
            </a:r>
          </a:p>
        </p:txBody>
      </p:sp>
      <p:pic>
        <p:nvPicPr>
          <p:cNvPr id="1026" name="Picture 2" descr="Пленум Верховного Суд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81427"/>
            <a:ext cx="2328193" cy="15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Kdj4w6OlIBi93bTILaoXaxDhm0qKeGe4FuxuZGwInd2R90riPF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55" y="281188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9/9a/Emblem_of_the_Supreme_Court_of_Russia.svg/170px-Emblem_of_the_Supreme_Court_of_Russia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1080120" cy="11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556" y="5369016"/>
            <a:ext cx="355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Здание Верховного Суда </a:t>
            </a:r>
            <a:r>
              <a:rPr lang="ru-RU" sz="1600" dirty="0" smtClean="0">
                <a:solidFill>
                  <a:srgbClr val="C00000"/>
                </a:solidFill>
              </a:rPr>
              <a:t>РФ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ВС - является </a:t>
            </a:r>
            <a:r>
              <a:rPr lang="ru-RU" sz="1600" dirty="0">
                <a:solidFill>
                  <a:srgbClr val="000000"/>
                </a:solidFill>
              </a:rPr>
              <a:t>высшим судебным </a:t>
            </a:r>
            <a:r>
              <a:rPr lang="ru-RU" sz="1600" dirty="0" smtClean="0">
                <a:solidFill>
                  <a:srgbClr val="000000"/>
                </a:solidFill>
              </a:rPr>
              <a:t>органом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292" y="3973017"/>
            <a:ext cx="2484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</a:rPr>
              <a:t>Зал заседаний Верховного суда РФ</a:t>
            </a:r>
            <a:endParaRPr lang="ru-RU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7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1" build="p"/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>
            <a:off x="5757863" y="1412776"/>
            <a:ext cx="2342529" cy="3854549"/>
          </a:xfrm>
          <a:prstGeom prst="roundRect">
            <a:avLst>
              <a:gd name="adj" fmla="val 12574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5863914" y="1412777"/>
            <a:ext cx="2130425" cy="648071"/>
          </a:xfrm>
          <a:prstGeom prst="roundRect">
            <a:avLst>
              <a:gd name="adj" fmla="val 31319"/>
            </a:avLst>
          </a:prstGeom>
          <a:gradFill rotWithShape="1">
            <a:gsLst>
              <a:gs pos="0">
                <a:schemeClr val="folHlink">
                  <a:gamma/>
                  <a:tint val="33333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i="1" dirty="0">
                <a:solidFill>
                  <a:srgbClr val="000000"/>
                </a:solidFill>
              </a:rPr>
              <a:t>Помощник судьи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417888" y="2060848"/>
            <a:ext cx="2170112" cy="3206477"/>
            <a:chOff x="2234" y="1634"/>
            <a:chExt cx="1489" cy="1862"/>
          </a:xfrm>
        </p:grpSpPr>
        <p:sp>
          <p:nvSpPr>
            <p:cNvPr id="14342" name="AutoShape 6"/>
            <p:cNvSpPr>
              <a:spLocks noChangeArrowheads="1"/>
            </p:cNvSpPr>
            <p:nvPr/>
          </p:nvSpPr>
          <p:spPr bwMode="gray">
            <a:xfrm>
              <a:off x="2236" y="1634"/>
              <a:ext cx="1487" cy="1862"/>
            </a:xfrm>
            <a:prstGeom prst="roundRect">
              <a:avLst>
                <a:gd name="adj" fmla="val 12574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gray">
            <a:xfrm>
              <a:off x="2234" y="3013"/>
              <a:ext cx="1488" cy="479"/>
            </a:xfrm>
            <a:prstGeom prst="roundRect">
              <a:avLst>
                <a:gd name="adj" fmla="val 42588"/>
              </a:avLst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gray">
            <a:xfrm>
              <a:off x="2241" y="1640"/>
              <a:ext cx="1475" cy="479"/>
            </a:xfrm>
            <a:prstGeom prst="roundRect">
              <a:avLst>
                <a:gd name="adj" fmla="val 35907"/>
              </a:avLst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1111250" y="2708920"/>
            <a:ext cx="2170113" cy="2558405"/>
            <a:chOff x="797" y="1945"/>
            <a:chExt cx="1489" cy="1584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gray">
            <a:xfrm>
              <a:off x="799" y="1945"/>
              <a:ext cx="1487" cy="1584"/>
            </a:xfrm>
            <a:prstGeom prst="roundRect">
              <a:avLst>
                <a:gd name="adj" fmla="val 1257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gray">
            <a:xfrm>
              <a:off x="797" y="3118"/>
              <a:ext cx="1488" cy="408"/>
            </a:xfrm>
            <a:prstGeom prst="roundRect">
              <a:avLst>
                <a:gd name="adj" fmla="val 49755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sy="-100000" rotWithShape="0">
                      <a:schemeClr val="bg2">
                        <a:alpha val="10001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AutoShape 12"/>
            <p:cNvSpPr>
              <a:spLocks noChangeArrowheads="1"/>
            </p:cNvSpPr>
            <p:nvPr/>
          </p:nvSpPr>
          <p:spPr bwMode="gray">
            <a:xfrm>
              <a:off x="817" y="1950"/>
              <a:ext cx="1462" cy="408"/>
            </a:xfrm>
            <a:prstGeom prst="roundRect">
              <a:avLst>
                <a:gd name="adj" fmla="val 38727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9" name="Text Box 13"/>
          <p:cNvSpPr txBox="1">
            <a:spLocks noChangeArrowheads="1"/>
          </p:cNvSpPr>
          <p:nvPr/>
        </p:nvSpPr>
        <p:spPr bwMode="white">
          <a:xfrm>
            <a:off x="1228725" y="3541304"/>
            <a:ext cx="1958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/>
            <a:r>
              <a:rPr lang="ru-RU" sz="1600" b="1" dirty="0">
                <a:solidFill>
                  <a:srgbClr val="FFFFFF"/>
                </a:solidFill>
              </a:rPr>
              <a:t>лицо, входящее в состав суда и осуществляющее правосудие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683568" y="5548313"/>
            <a:ext cx="770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Arial" charset="0"/>
              </a:rPr>
              <a:t>Законы, определяющие порядок уголовного судопроизводства описаны в </a:t>
            </a:r>
            <a:r>
              <a:rPr lang="ru-RU" sz="2000" b="1" dirty="0" smtClean="0">
                <a:solidFill>
                  <a:srgbClr val="C00000"/>
                </a:solidFill>
                <a:cs typeface="Arial" charset="0"/>
              </a:rPr>
              <a:t>УПК</a:t>
            </a:r>
            <a:r>
              <a:rPr lang="ru-RU" sz="2000" b="1" dirty="0" smtClean="0">
                <a:solidFill>
                  <a:schemeClr val="tx2"/>
                </a:solidFill>
                <a:cs typeface="Arial" charset="0"/>
              </a:rPr>
              <a:t> </a:t>
            </a:r>
          </a:p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tx2"/>
                </a:solidFill>
                <a:cs typeface="Arial" charset="0"/>
              </a:rPr>
              <a:t>(уголовно-процессуальном кодексе)</a:t>
            </a:r>
            <a:endParaRPr lang="en-US" sz="14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Суд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43574" y="2980714"/>
            <a:ext cx="1500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</a:rPr>
              <a:t>Судья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36803" y="2048815"/>
            <a:ext cx="198464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FFFFFF"/>
                </a:solidFill>
              </a:rPr>
              <a:t>Помощник судьи оказывает помощь судье в подготовке и организации судебного процесса и не вправе выполнять функции по осуществлению правосудия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5073" y="2097575"/>
            <a:ext cx="1709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00"/>
                </a:solidFill>
              </a:rPr>
              <a:t>Секретарь </a:t>
            </a:r>
          </a:p>
          <a:p>
            <a:pPr algn="ctr"/>
            <a:r>
              <a:rPr lang="ru-RU" sz="2000" b="1" i="1" dirty="0">
                <a:solidFill>
                  <a:srgbClr val="000000"/>
                </a:solidFill>
              </a:rPr>
              <a:t>заседания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3840" y="2896047"/>
            <a:ext cx="1861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FFFF"/>
                </a:solidFill>
              </a:rPr>
              <a:t>Секретарь судебного заседания ведет протокол судебного заседания</a:t>
            </a:r>
          </a:p>
        </p:txBody>
      </p:sp>
      <p:pic>
        <p:nvPicPr>
          <p:cNvPr id="31" name="Picture 2" descr="http://www.bel.ru/pics/news/2006/11/09/21233_515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5723"/>
            <a:ext cx="2509601" cy="188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288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 animBg="1"/>
      <p:bldP spid="14349" grpId="0"/>
      <p:bldP spid="14355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Функции участников</a:t>
            </a:r>
            <a:endParaRPr lang="en-US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538" y="907554"/>
            <a:ext cx="8508875" cy="1729358"/>
          </a:xfrm>
        </p:spPr>
        <p:txBody>
          <a:bodyPr/>
          <a:lstStyle/>
          <a:p>
            <a:pPr marL="0" indent="0" algn="ctr">
              <a:buClr>
                <a:srgbClr val="963D00"/>
              </a:buClr>
              <a:buSzPct val="90000"/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Прокурор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just">
              <a:buClr>
                <a:srgbClr val="963D00"/>
              </a:buClr>
              <a:buSzPct val="90000"/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/>
              <a:t>является должностным лицом, уполномоченным осуществлять от имени государства уголовное преследование, в том числе поддерживать гос. обвинение в суде и надзор за процессуальной </a:t>
            </a:r>
            <a:r>
              <a:rPr lang="ru-RU" sz="1800" dirty="0" smtClean="0"/>
              <a:t>деятельностью.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Чайка Юрий Яковлевич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392" y="2636912"/>
            <a:ext cx="24714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5608" y="5982992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Чайка Юрий </a:t>
            </a:r>
            <a:r>
              <a:rPr lang="ru-RU" sz="1600" i="1" dirty="0" smtClean="0">
                <a:solidFill>
                  <a:srgbClr val="C00000"/>
                </a:solidFill>
              </a:rPr>
              <a:t>Яковлевич </a:t>
            </a:r>
            <a:r>
              <a:rPr lang="ru-RU" sz="1600" i="1" dirty="0" smtClean="0">
                <a:solidFill>
                  <a:srgbClr val="000000"/>
                </a:solidFill>
              </a:rPr>
              <a:t>– 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</a:rPr>
              <a:t>Генеральный прокурор РФ</a:t>
            </a:r>
            <a:endParaRPr lang="ru-RU" sz="1600" i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Emblem of the Office of the Prosecutor General of Russ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1224136" cy="145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983" y="57367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progulkipomoskve.ru/foto1/dom/2/petrovkad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982" y="2810398"/>
            <a:ext cx="3495921" cy="26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983" y="5432339"/>
            <a:ext cx="4071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</a:rPr>
              <a:t>Генеральная Прокуратура РФ </a:t>
            </a:r>
            <a:r>
              <a:rPr lang="ru-RU" sz="1600" i="1" dirty="0" smtClean="0">
                <a:solidFill>
                  <a:srgbClr val="000000"/>
                </a:solidFill>
              </a:rPr>
              <a:t>- </a:t>
            </a:r>
            <a:r>
              <a:rPr lang="ru-RU" sz="1600" dirty="0" smtClean="0">
                <a:solidFill>
                  <a:srgbClr val="000000"/>
                </a:solidFill>
              </a:rPr>
              <a:t>единая </a:t>
            </a:r>
            <a:r>
              <a:rPr lang="ru-RU" sz="1600" dirty="0">
                <a:solidFill>
                  <a:srgbClr val="000000"/>
                </a:solidFill>
              </a:rPr>
              <a:t>федеральная централизованная система органов, осуществляющих от имени РФ надзор за соблюдением Конституции РФ и исполнением законов.</a:t>
            </a:r>
          </a:p>
          <a:p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1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Функции участников</a:t>
            </a:r>
            <a:endParaRPr lang="en-US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736"/>
            <a:ext cx="8508875" cy="1729358"/>
          </a:xfrm>
        </p:spPr>
        <p:txBody>
          <a:bodyPr/>
          <a:lstStyle/>
          <a:p>
            <a:pPr marL="0" indent="0" algn="ctr">
              <a:buClr>
                <a:srgbClr val="963D00"/>
              </a:buClr>
              <a:buSzPct val="90000"/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Следователь</a:t>
            </a:r>
            <a:endParaRPr lang="ru-RU" sz="2400" b="1" i="1" dirty="0" smtClean="0">
              <a:solidFill>
                <a:schemeClr val="tx2"/>
              </a:solidFill>
            </a:endParaRPr>
          </a:p>
          <a:p>
            <a:pPr algn="just">
              <a:buClr>
                <a:srgbClr val="963D00"/>
              </a:buClr>
              <a:buSzPct val="90000"/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/>
              <a:t> должностное лицо, уполномоченное осуществлять предварительное следствие по уголовному делу, а также иные полномочия, предусмотренные УПК РФ.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2052" name="Picture 4" descr="Александр Иванович Бастрыки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903" y="2852936"/>
            <a:ext cx="31051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3270" y="5474669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solidFill>
                  <a:srgbClr val="C00000"/>
                </a:solidFill>
                <a:latin typeface="Arial"/>
              </a:rPr>
              <a:t>Бастрыкин</a:t>
            </a:r>
            <a:r>
              <a:rPr lang="ru-RU" sz="1600" i="1" dirty="0">
                <a:solidFill>
                  <a:srgbClr val="C00000"/>
                </a:solidFill>
                <a:latin typeface="Arial"/>
              </a:rPr>
              <a:t> Александр </a:t>
            </a:r>
            <a:r>
              <a:rPr lang="ru-RU" sz="1600" i="1" dirty="0" smtClean="0">
                <a:solidFill>
                  <a:srgbClr val="C00000"/>
                </a:solidFill>
                <a:latin typeface="Arial"/>
              </a:rPr>
              <a:t>Иванович </a:t>
            </a:r>
            <a:r>
              <a:rPr lang="ru-RU" sz="1600" i="1" dirty="0" smtClean="0">
                <a:solidFill>
                  <a:srgbClr val="000000"/>
                </a:solidFill>
              </a:rPr>
              <a:t>– </a:t>
            </a:r>
          </a:p>
          <a:p>
            <a:r>
              <a:rPr lang="ru-RU" sz="1600" i="1" dirty="0" smtClean="0">
                <a:solidFill>
                  <a:srgbClr val="000000"/>
                </a:solidFill>
              </a:rPr>
              <a:t>Председатель</a:t>
            </a:r>
            <a:r>
              <a:rPr lang="ru-RU" sz="1600" i="1" dirty="0">
                <a:solidFill>
                  <a:srgbClr val="000000"/>
                </a:solidFill>
              </a:rPr>
              <a:t> Следственного комитета </a:t>
            </a:r>
            <a:r>
              <a:rPr lang="ru-RU" sz="1600" i="1" dirty="0" smtClean="0">
                <a:solidFill>
                  <a:srgbClr val="000000"/>
                </a:solidFill>
              </a:rPr>
              <a:t>РФ</a:t>
            </a:r>
            <a:endParaRPr lang="ru-RU" sz="1600" i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t2.gstatic.com/images?q=tbn:ANd9GcT4U2H2hozIJ1OzOnSE0uQ4NMomyxTF3isAhpV7uYcAeALntg0lB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92" y="2884648"/>
            <a:ext cx="3105150" cy="22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QEBUSExQUFRUUFR8VGBQYGBoaFhcZFxgaFxcYGBgYHiYgGBokHhgYIC8gIycpLCwsGiAxNTAqNiYrLCkBCQoKDgwOGg8PGjQkHyQsLDAsLDQtKSwsMSwsLCwsKiwsLCksLC0sLywsLCksKSksLCwsLCwsLCwsLCksLCwsLP/AABEIAPwAyAMBIgACEQEDEQH/xAAcAAEAAgMBAQEAAAAAAAAAAAAABQYDBAcCAQj/xABCEAACAQIEBAQCCAQDCAIDAAABAgMAEQQSITEFBkFREyJhcTKBBxQjQlKRobEzYsHwcrLRFSRDgpKTwuFTohYlc//EABoBAQACAwEAAAAAAAAAAAAAAAADBAECBQb/xAAuEQACAgEDAgUCBQUAAAAAAAAAAQIDEQQSITFBBRMiUWEysXGBoeHwFSNSkdH/2gAMAwEAAhEDEQA/AO40pSgFKUoBSlKAUpSgFKUoBSlKAUr5evtAKUpQClKUApSlAKUpQClKUApSlAKUpQClKUApSlAKUpQClKUArQ4zivDjOwvpc9LkC/yvf5Vmx2L8Nb2ueg/1qpcZ4zIzqpCWBuLb3LZL6E7Xv0qhrdVGmDWeccE9NTsl8Ery7xfNliOpILb3t11v0/barDXLMFjHgl8RbKUBXLupzE6D8Xw77gGrzy/xlprhwAbXBB3sbG46VDoNYpxVc36ibU6dwe5dCapSldUpClKUApSlAKUpQClKUApSlAKUpQClKUApSlAKVjnmCKWOw1qCh5tjDlZSEuudSdivY9m9OtRzthBpSeDeMJSWUiZx2MES5iCfQb9zWPh/EhMDpYjcftVY4/NJNkGawf4RtlbezHrdM3zFavL+LMcpIbQlAb/ga4A99M1cz+oJ3KK+ksrT/wBtvuXLiOHLxkDcaj3qlYiUjzWYnMbXFhcgd2N9VFX8nSqXzPHkYlfhfUi430BIv6XO/wC9ReL0pxVi6m2jl6tr7kFiJ1Jy63vcDy6rfc5j3/arvyzgCqeI17uNAdwvQHU61V8TwtUiE8A8S1i9jvY7Gwuw6Ebi9XbhfEEniWRD5SNuo9CO4qLwqpObm+qJdZZmKUehtSShRcmwrFhsaslwDqOnX8qgeYMUXyBXy+ewA3O4vf8AvT30huB8RkjkV38wC3ax+HMdWsdTa527GrsvEIq7y+3uVY6duDkX+lamL4gkS5idPT9/b1rFwvignB0sR03/AL9q6PmR3bc8kG14z2JClKVuailKUApSlAKUpQClKUApSlAKUpQHwiqXzpy0xQzQ2DAhmvrcKCLD5VdajOKcdhgFpHAJ0APX57Wqtqa65w9ZLTOUZZiVPEuWiVjbTK6rrmuLd9NyfSxqLwkcjABCCQwCoSRsu3XS41P8xqS4gSWKkoVsPKv3iTpa3mFtPSoTwGQlVZSM2twbqSDvYm4tpp3rxi9MvwO7BZj8l34lzSiAAEX3Kgg7bi40qJ4Zw+TiT+NKCmH+6nWQXuPZP3qGwCxyYiNJcohc62N0ZrXVGY+v3dq6cGCjoB8gK9BpYPVvzbnlLojnXY0/ph1ff/hoy8HUJaMBCNgug02BqmYWebDYhlAEWcMbn+GSpJsV6HXYfLeugHEofvL+Y/1qH5kw6mMNpe4FvxD0/mG4PvU+toSi7a+GvyIKLOdkllMr+JxDiISSC5BzXXYHNfoTp02rV4PgjIRGPgfRj1I1OhrXxE0iqYwltbBzpubAKbC+40IH6V8h4fMhLITnIIOUgMCDlsdtj8rXry6cpPMjrqKUWs4fYsq4b6xJ4cQyxJ5S2vzA9PT07VZcHgliUKot+596p3AOZUwqLBKjB8xuRqCSdDV0w84dQynQ16vQqpx3ReZPqce9Ti9rXBlpSldIrClKUApSlAKUpQClKUApSvmbpQH2lKUB8Iqp8yo1skmUxk6eUHrp2Kn1FWwmo3ik0JGV2W/QXGa/999O9UtbSra2m8E1M9ss4yUGOVoWC6iFtB5v2+9avSzpCPs2CqNLLuL/AOU/n0vcHy4uZcHHCSTM7M2pVbafhu+5FrD9rVCcEeMTKxLBQ19Dcjtq17j/AFrynl4O3mMo5LC3DMykuNXGZowAMiHQMo2JUj3A03qGx0UkQz+Z16Ne/wCR7++23S5seMlsxCnMf4gIucp0HzRgNuhBHa2VeDBwySffjzgqdNNjbuBb8zWE3nHYjysZkU/BcQeQgKXN/wCY/KrPhcyanzW111tcGwQ/i039L++LBcIEKkqL5g1gL5ttcpGxIuL9L1lGW7MTYFizDcILIB+gG34R2rLn/iZcTBxZGeOwb4m2bSxtobi/lB/Yjdiw2YsZ4CqsYaZiLNP8ZXoAq6G39n0pXHeLGSYxrbQ6jcAjSw9huetYsLLkIZSQR2JF/cAi9SqEtuWbOuK6sskeEWSQkXY30kbTzbjYm7eg+eldQ4XhykS5viPmb3Irn3JPGIle8oFyfLNp5S1rg6aXPX1rpEM6sLqQfYg/tXb8MqjGLnnLOdrLG5bccGWlKV2CgKVgnxeUgWJ9hf8AvasqNcX70B6pSlAKUpQClKUAqB4203jRCMqkYDPJIdbKtjlHYna56E1PVo8YwXjQul7ZhY/4T8Q+YuPnQETwXnFJsiyDw3kTOt75WUtlVtfhzaEX7jXpViZ7VzjjWBEkU7xAZ8TOmDgB+4kR8M5QbgAWkbbTKDvUFLz3NhMS2GVvHEZ8Jc3XMAV13zDMAdbG3SobrHCDklkkhDe8HRuP8fjgXztuNu9ugHWoUzpjEaIo0bFcwzLYi+zDuL7+9aeF4eIVOKxbK8pvZSbqp1sg6X0O2wvXrhb+c4mQ2FrZjoCzmwAva9ltoO4ry1ttl8/c6UYQhHjt3+SCZcilTrmFraaMpKMgPYNqPeoefAtCQ2uUjUjpfa162OMcVWbESeIpRBdUU3BuGuWPre9aJxjzWjBOToL721/pWihKL+5baysst3AuKqsXmbzBifllIt6i5GnetuPijeQqjeSMix0Gpsup2ABW9R2BVMPGt9wczyGyooO6iRiAxtrYX96wcT52hDsVJe4C5IxpodbyNYE6WvlPXvUlWivs6Rwvngqzvri/cmoJyijMDqpYFdR5jp+zfka15pEkjtYg+GXUbagWN/8Aq/SoQc3YeZCsgkj1vcrcXz5vjjuRu33RualcPiUlOaJlc5ct42ViBfyvYHMGFhcHfL3NYn4ffW+Y5/U2hqK5c5Od4aX7RydCSf3q34Ll8rAZZQQLCynQ6nf09BUBzBgDBKsqgWY30JsCD6/1HepaXjxxaAkkBNSgPxG3X30qS2MuHgsSSnho2sfKkC5Eubi430Zhe+gFzYj5V54Jx6aFczBzYlcyjLYgm3mOjDoRtpesb4NlySyq14yGItlBW+m+o7AkAdO15FZEKtGQPI5AaxCnS6gtqubWw16jcG1RZlV2fJq9suvJdeW+bhOAsmjE5Qdrkbqw+6/pUpxTiwi8q2aVlZlS+4UXJPp+9clxeKfD51TLaQL5rX8o1DAdGUd9vyNWDih8BpAWZzhpxiM7El/BkAilBPXypMbbWy2ta1eh0V07YZl/s5WprjXPCJXhEs+IxEMvit4U6mQxkaq0YyutxqtiQLep63q7KLVB8tYMqZn0yPKzRgdA9mcj3e/5VO1eRVFKUrIFKUoBSlKAV8Nfa8u9hc0BUOOz5cUhiQsIFlZlVdM8kZC27sSNgL61z7iXBHeDD+HFmnOHfGSuAua8he6yMemtgu90sOpF341jzipvDibKo+OQ/AoXdib2Lagfl2qV4BFDIsiJlKrIMy9SQoN5B1vobelcynVO26VeMrsy1OrZFSXU5JwWbEnwExqyIj38ElbBha7hAbC5FtfnrrUbxTneJuI58RA02HjziLDaFVC3VLqdDcgknfU711D6SeJ4cxGORj5VLBktmjdLMrqTbUadfTW9cJ4TgJcTj2jADEk5pCCAijUv/LbU/nVyumFbbiiKdkp9S7LJCMPFNJ4haT4UQixsBcBjsq3CXsSxUmsWM4zLCbLAMPcXDMpaQg63DSD9hXjF8SRcTE6qWigZQq7lkQ6m3Uk3b51P87cz4fE4dI4ruwcNcqRkFjpr1Nxp6VuqoJ5S5MOyTWGylz4p5TmkdnN92JJ07X2r0g1H7/nWCMbAC99gPftVjwfKOIYB2VY06tIwWw63B1G/zqQ0ItBvXvwxoTvuD1+RGtTCcquyloZIZxfaN7k362NuulqjJ8M8ZyurKR0YW/cUBu4XHYixAZpFUaq6+KgGwuWF1HzFbXC8csrZRFFHKq+IjAZozkILAo3YHNvqAay8oc0rhDIsisUdgwZbE3CgFSDvt+9QOJ4haUzRDJZzJGOg1JynupByn0rSVcZfUsmynKPRnzE81QxS4XFDwxiGmc4kICMqkiMpIeoNma2p81wRapqbiql2wmFzOsqFnVVJYMBc+lrAbEAEk6VVeZYVi/3mKPNBiDax/wCDJ9+Nx1P73v1q8/RlwgYeA+PFaaRCbEamGwC5T1AJIa2oOS+1RW1K1YmjeE/LeYsgOWuOJgw/jhpbwyRrEwsQrsi5QxvrbNoQLbC96msHxIYt4FMoVpYZIJywNnIKBVvsGJDnNfTOeulS8HCYknadsiOEYEvYwsMp+K4031Ppsa5tw7xIhYOZItHfyEtECdXyb5dL5l7VFduhXtr/AJ+5LWlbPMj9G8ExgeMLbKyeUr2tpUlVI5DxolsRKsgyWzqb57WG/wB6wO5F++16u4NSaWx2Vpy6kN0Nk2hSlKskQpSlAKUpQA1WeYce7N4KXF/lf5mrDNLlFVziGMEV5CMztoo722Hoo3J/0rl+I24hsTxnr+BYoXqzjJzvi3PpwDSRx4cSJBIY2mkBy+KPiCgAKCLG2Y3Nr6VB8r86yYfF+NFFLKcQ93iFh4mc3sm5JB1H+l6vvHZmOBeFhEnisWzKnmdmN3cJsCdfMffQmqYkY4fCzLH9p4gi8xYWXwkkFwDfUnv02rbT31yxCj7Ek62k52GfG8NbHM7Sx+G/ieYGxEcYv5A2YHMCQSwsOlwNDpY3ExQxtDhrWPlklG7AfdU75fXS/SwrPhsJi+II7KQyRnWMEIC3xWVB8Rt3qCVtyP70ror5KgK7fv8AlUjy5wn6xiQGH2a+aQ3sAgU7n3/rWnBA0jKiKWZjYKPl+Q636Vu83cTXA4c4CIhppNcRIOg6Rg/v6e9TVVSskoo1lJRWWauP+kMRFlwMMMK3NpCuaQi7WNztvpvVV4nxmbEG80skh/mNx8hsPlWkLX6/+6y4nDlLXFja9utd+nT1w6Ipym2fIca6G6uynuCQfzqycN+kTGRAAyCVR92UBv13qq0zit7Ka5fUjClJdDp/EsQuMwseNiRUIJSdV3D6WJ7i3X1qu59PStXk3mX6nKcwLQyDJLH+JT1t3FT/ADDwFYVE8DeJhpNUe98pP3G/oa4OoodUvjsW4T3I0cHjjEWBUSRyC0kTfC4GxB+646N/SpviHEsRikj8Cd5BhgTGm2IiJ0JkAuZrL5QwuLE3BqsA7D9at2D5IEuBGKEhEvhmVRYAWAJsGGoa3WqpIQHE+eJJCscsSnI32pW4WXKbqClrqt9WANjtoNK3eGcxYdkyzwtlB0kjBBQtrcMPMh1O1721Hf7wjGtNJ4cxEqtDKQZFVmBSIspDkZgQR3rLy7jjCQqZVVpVkbfdBaM+wudDcG/cVWttVTW7oyxXU7ItxXKJfhPDWwEyvBLnhltIjbAqehtpnHcWBBGgvXW+EcRE0YbS9tbbe4rmJcqvhEZFVcqg7Wvc6jvqQw202tep3ljifgtkIsR8QPW+ptbQkAXFt9baVy6dYlqHh+l/zJatobqTf1I6BSvMcgIBBuDrevVd45gpSlAK8u1hevVauLRm0FaWScYtpZZlLLI/iPEQgudSdAo3Y9FFQUxy/aSeZj5Qo6ncRr6Dcn012qYHA3L52Kk7DU2UdbaVmXl1c+dmvpYC2w7DtXnp6PU3Sbki9GyuCwmVWSDziSQCSVtI4x8Pcb7Iv671UudoSqzhmzv40Tsw0AZ4XBA9PKBXXIuARqxa7Zjub6/oK5z9JvCFhSYrsVifUDcNKu43361c0Wisos3SwaX3qyOEUfhHH58NnELFQ4uwsCLi65h2NrfvWXgPB2xbsiMq5RmYsTou1xbf9Kl+WpMU0EP1cC0crZrSxp4gzXyuGse2uxFa/LTFcRjVKhWOHnGUahSt7r7DauwuSoeeK8zw4BGhwZDzsLPiDY5dr+Hpr+w9aoJwckrE6libkk6kncm+5NfMIuaSzDS92O+l9TbqbdKtuG4ZBDMH+uLPE/wxxxSiZu65CAq22PnrvQ8rSQ9XcpvdY+CA4fgVhcNLbQ7WuoPTMdqm+NYOEYQCQWxDP48VhZhAbKzSG3ws3wA9NRodZnivNczouHw4SFLg+CiqQqAj7TEuVILH8AtbrfrI8Gw8HE8X9ZkZvGMbRTeW0M8djErxC9wRdSRqNLi1qo2692YWMJP8yWNOOTk6RAtsTroBv8hWAiusf7UHBLxujsFGWOSJY4zI42SWRVzrbUnU5rjfW1Vk4dieKyPiHyRjIzXsASsQuFAAGZrHQm19L20q5XrXN7pRxH3NJV44zyVWNrVZ+WOa3w10sskL/HCw8pHUjsa1+P8AJMuDERkzfaDXy2VXB8yEney2OnU2tpeoeMZJso2qxCVWpi1jgikpVvJ0GPgEGMR5sHLl8MFnhkBzILE+VhuNNK1+ET418M0MIkeE3UgAG19SgO4GtZOSMVaLiLKALYcfs4/rU59HkUxgfw5I0+31zJmJsoGhzCuBfWq7HBdi7B7o5K7y9CRjFRgbhJgR1v4LgirEcAh2UiNtFe3mibqrdxUZyxFfig/xS9LfdcbdK7d/sqIkkxoS2+g1965es0rvxh4wXNPqFTnKzk5fg22w09lt/DlFyBexsf5T/YrIIcjCOTyn7rkkDe4F+i31BHwnUdRXRpeAQMuUxi37e3atLG8rI8eQEgeuu23qDXKn4XcuYtMtrWQfbBh5exzIMkm17X2sTtp0B7bX20NWW9VOLg80UZDkSAaAi+YDp71ZMDm8Nc/xW1966ehlao+XasY6FG9RzmLNilKV0SuKUpQClKUArn/0rR/YSesF/wDolU/+VdAqm/STBmgI7wyj8grj/KaA5rylj4ocPmkmEV5XAtFGzeRVY2dtdeg7165ZKtxOYK2cSJMA+nmDAG+mlzWfk3iBOFMVmcxvmIKRZEDaKM8h62vXzAE/7bByGPM58t1OjRXuCnlKm19O9amTmsYKysPW1TGGxs0S+XK6anI6hlFxZip+JCdNQelaCQlsXID0kYfkxFW04NRgpp2JAVjFGgNrlY/EkckakKvQbk716m2da06lYsr2KEVJz9JVZOKSGMxKiIhNyFDanuSSc2vf0q68iQ4mbExs7r9nAUVMoKrEFykAAi51F7G4vetrlb6Khi8EJWlaHPe1wHJsbX6abjvU/wAtcunh+HlDNE6Ru4cSBssqKQ8b6XyNqehBtXG1Fmn24rjh/b9SzBTz6mVTnXDy4iaJMxCYmNGYsSAjRsA7MvYZQTWxjMXFBBJkey4e7QmwWUvlRTLa5BHkGXpqewqdiaHHaRr4fhy50KFLxlo2uUK38pI1Ww0J01qtcxYTERxhMPhwxBZmR1SQxqBqVDG1rgnQW0GmutHc8Y7E2F1MacbfisEsrERkEeMhciByfgkQnQMHUXU6ga3tVExUgMgK9rHqNNNCNxWLG8ReZru5cj2AHsg0X5CsAr0Gj07qy88PsU7Jbi9cmQkYPiJ1/hIP/sb/AKXqc5MKGMK0eY+KSW+ru/bQOpyg+40qH5NZl4VjmA0LInyOjf5hU9y7Fi4eHiaBy4zMfq5QFSMzK1m3vpcjtXH1bzdL8SzX9KPXKkgm4sWCqo+0sFFhYDLt3N7n3rta1xH6L482OJ7Rk/m6D/Wu3LVc2PtKUoD5avtKUApSlAKUpQClKUAqv85YbPCo7syf9yN0/cirBUVzKv8Au7N+Blf5K4J/S9Afnvg89vFgaZY45VAYMjOSQxtkC7MLnXSp5JVhx+DkR2e6RgllKfih0U7AAAitPhDNh+LMiDUtJHbMENrnUNY2ItW/znLI3gzu0JyeX7NixU38QZmbfTUWrBkqvEl8PieLuLWmkNvdiRapfG4pZ4ocBhh47Z2lmdQcmaRQojj6sQBYna5PatfnvB//ALRyDpMiSjS2jIF/8b/OvXD3bBxYnERvkaKHw1cGxEk7KqZb9cmc+wr0FiUtNBt+3HuU45VjR0HHczQ8IwUcMkgadIABh1ILZ2Jds3axa1z0HWqnFztLjcFMskBVQTeSJr2L3K+IrG7AbXH5VQFwjMplc5QTcuxuWPU3OrGpbD4+0Dwx5csoAJJN1tfW3Um/yqnboXGtzbzLqSRty8diy8m8bw3hSQ+IRPM5Cqc4RgBmS1ha97g9bGw3rc5p5kC4CLEQMC06+GHtY5CrB/KDZWHw2rnuAwBIcg2KsAltDm3BHYg2q3czRxjAvEF80eLzAi22ITxh8rNbTqtRS00ITgs5TNvMbizS4HxJ8W+bGJFJh1Rs5MQGVVRjmDoMwIyi2upqpYyVWPlGUa2G5AvcAnrYVnj49MIDhw5ETG7KABm7BmAzMoOoW9q0L3rr0UbLG0sLtyQSllIvvDR4XBLEkGbFbdwo1/yg1aeDcOVoMODGGdYw4tMoFgHkUFDYi+e59hVb4/8AZYHBYbqIzK4PTPtt7t+QqwYt3w8TsZo8RAIiio1s4BIEaKQA48p116V522W6bl7tlyKwsG19EuF+3mY/dCp7HMzHb/BXXVrnH0R4O0Dv+OQ/kgVR+paujitAfaUpQClKUApSlAKUpQClKUArX4jh/EidPxIV/MWrYoaA/O/Nl4uIJMbjOqSHpcnyyC49Q1TPMPCozgmMEeUKQ5YRtlYDyizyEMdDsBWz9KnBst2A/hyEf8kvnX8mzj8q+cL4gZOG+LLZ1VChVRmlJ/hjzPfK2oNh0FYMkDzXL4mFwWNGpCmB/cai/wA836VqL9UxkJV8UuGcoivHIshjMkQyLOhj0ZillKttc1u8AhOIw+J4e+jMviRKwsRImpFj/epqgEFbg9DYjsRXZ0sFqadjeHF8FaxuEsrudQ+spg+FPicGIcTIkvhPK0ZIjiAC3VG+6xsb6fETVNiQ46U/VcPaRwgyxKQpYau4XZRe3p+da3AuZZ8HIZIHylhlZSAyOOzKdD/SrVwb6TJjOPFMcUbAr9iqxAswspkchrIPY27Gszouom5pbvn9jVSjNYzg8S8l/Vy31nFYeDxB5kzFpFJBBNk01zbXqO4NyfMweNjG8UihVnSRcilb2cgi5tf4R2tUrxf6SwCUhAm6ZypVPSxe7v7kC/YVTMNzBiIr5JSmY3IFrb9L3t8qo1032tSiiZyhHhky/JbLmUNHEiGxxM2ZTJbdgmpRPcDQXJN7VC8G4SMRi4YU1zsAe2/mI9LAmseN4rNMLSSu4vexOl+mgGvzq1cg4b6vFPj2GqDwogesjbn5D+tX0rdNVKVkuX2+SLMZyW03eYeIxniQcjNFEyqRvdY7BgB166elbXN3G4p40WM5mV3ctd7BWuAPOL62vbYdL1I8oQr4LNLGjiQsbEKWZdmYqfNoQQLetQTYOKfH5IVCwl76XsY0uXOuovY6etcQtHWuQcF4OEiQ7hBf3bzt+rW+VWuongkZCC++59zqalqyYFKUoBSlKAUpSgFKUoBSlKAUpSgKtz1wcTRXOzDwmPbMbxt/yvb5Ma5LyXiTBiZMNK3hBjq2gs8YOmY/CLX2rv2Kw6yIyMLqwIPzrhf0icBKSNJbzoQsvqbfZy+zD9Q1DJj5l41CJ45cLrJG+ZptbNoqqpJ+Lb4tNzULzxwpZMvEIR9lOftF/wDjm+8D2DWuPn3qz8GxcMuEEMcCLGwAxDkMXDXPhqljd5CQWA2sKjMLL9Rnlw048XDyeSQW0IAHnX+Yabf0qxptQ6LNy/M0nHcsHPG30r2jECpjmrldsG4ZT4kEmsUw2Ydj2YdRUD4h7mvSK7et0ehS244ZkZq8l+9BX2OIuwUAkkgADck7AVu5PGTXBucH4c+KmSGIXdzb27k+gGtdA41GPssDhtVgGX/E/wB9j7a6+9eOH8OHCYMtwcZOvmI18JOwP4j/AHtrK8q8EUxiRiFlKFhmJsytcG69VI+ded1mpd0sLoi5XDaj5iZY8PB4mHnzAARpHkByvazsrHVAfMfcmvPIfCczmT8RyD/Ahu5+bZV/5TURjD48scMSogW6KQSRbMWaQk65QLn2HrXReR0Qp5dFFlQHfw10B9bnMT6mqDJkXLAjStusUMdhWWtjApSlAKUpQClKUApSlAKUpQClK+E0B4le229ULny0kixRR+LIiEzAmwaF/wDhk/8AyMbMvYgHrVw4pjGjQlAC7aKD8IPdj0UbnvtuRUBg+FAiwJYsxdnYaux+KRv2A6AAdDWGZOSZ2wMgaNnOHmsfKcpdAbFT+CRSSCNxrV0xeAw+OhjjjOoTMhXaO51L9Tci1jr1qd5k5MjdCY0JVtXjG5I/4qdpO42YeoFc48XE8MdxGwKSjyta6k2tmHZx2PegPMOIfCh8Jios8THzwk6g/jjbow9P0qv8ycmmFPrGGYzYU65x8cf8sqjax67e1W7DGKTDMJCfq8d8spt48k2hkKXOi21yHe3eo1Zp8BKro2ki5lO6Sob2zKdRoNjrVmjUzpfHT2NJwUihYTDNK6xxqWZjYKBqTXQ+G8Ni4SmeTJJjWHlUeZYQepO2b+/Wn/5FDErthMMsE8tw8g1CdxEOgO9tB6GsHCODNKVxE/8ABJJLs9szbLc7hS1hmqxqNbKxbY8I0hUo8s98NwDTsZZQ7eIrPHqA0zqRdVJ3tqbdbWFSnMPHW8JIXRFlUAs66ABgDZbWykg2Ir5x7ExwhFaIiTwCkXmt4YJAuw3zAgkMNxavnKHLjzss0ut/MgOuYg/xG7qOnc+grnNkx44bweRgYkAE0sZZswNkjXUR6a5m0Zh0FhVv5e4g0iojhI5I/KrWtlcAeRwBqGBGo3BBGoqfg4FlCkDVTcE73O5J7mo7j/By/wBvGLSKLOg++oN7/wCJdx+WxNYMlq4Zjc66izA5WU7gjcf++twetb9VzhOMzoJPvLZX03G4Pyvf2Jqwo1xWxqeqUpQClKUApSlAKUpQClKUArxIa918Zb70BEYyIzOB90frW/hsGEFZ1jAr1QHkoKrXMfKSzqxVQc2rRnQMfxA/cf8Am69as9KA/PvGeASYQkrmeEOrOjXGqm4EqjY7gNsb71AY/HGWRpHN2bU/rawtoLWFulfozjPAUxAv8LgWDjf2IOjL6HSuS808hsjEhRGT/wBh99if4Tfytp60MkbxrkswYNcSJc18uZbWt4nw5Tc3AvaoSPi7DDNhzqjMGAv8Jvc6dQb7d62Bw7GP/upElk1CMSEQdzc2Asd/yq5cpciEEP8AE3WUjyr/APyU/Ef5z8qwwQ/LfKDSMHlUk6FYzfQaWaXsOy7mur8D4VkHcnc9T/oOw6Vu8L4IsS2A9SepPcnqalEjAovkAJpWtiMHfUaH9/etulZMFZMPgzZwLX0deh/mH5/rU3w8+W29tL+g2/Ss8kAbcV9jjCiwpgHulKUApSlAKUpQClKUApSlAKUpQClKUApSlAKxTYdXBDAEHcHUGstKAiE5YgGmU5b3yEkqPl29Kk0hA0AtWSlAKUpQClKUApSlAKUpQClKUApSlA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www.vippresent.ru/znachki/4561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2"/>
            <a:ext cx="1944216" cy="2438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567" y="535155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</a:rPr>
              <a:t>следственный </a:t>
            </a:r>
            <a:r>
              <a:rPr lang="ru-RU" sz="1600" i="1" dirty="0" smtClean="0">
                <a:solidFill>
                  <a:srgbClr val="000000"/>
                </a:solidFill>
              </a:rPr>
              <a:t>орган, </a:t>
            </a:r>
            <a:r>
              <a:rPr lang="ru-RU" sz="1600" i="1" dirty="0">
                <a:solidFill>
                  <a:srgbClr val="000000"/>
                </a:solidFill>
              </a:rPr>
              <a:t>образованный вместо Следственного комитета при прокуратуре </a:t>
            </a:r>
            <a:r>
              <a:rPr lang="ru-RU" sz="1600" i="1" dirty="0" smtClean="0">
                <a:solidFill>
                  <a:srgbClr val="000000"/>
                </a:solidFill>
              </a:rPr>
              <a:t>РФ. </a:t>
            </a:r>
            <a:r>
              <a:rPr lang="ru-RU" sz="1600" i="1" dirty="0">
                <a:solidFill>
                  <a:srgbClr val="000000"/>
                </a:solidFill>
              </a:rPr>
              <a:t>Начал свою деятельность </a:t>
            </a:r>
            <a:r>
              <a:rPr lang="ru-RU" sz="1600" i="1" dirty="0">
                <a:solidFill>
                  <a:srgbClr val="C00000"/>
                </a:solidFill>
              </a:rPr>
              <a:t>15 января 2011 </a:t>
            </a:r>
            <a:r>
              <a:rPr lang="ru-RU" sz="1600" i="1" dirty="0" smtClean="0">
                <a:solidFill>
                  <a:srgbClr val="C00000"/>
                </a:solidFill>
              </a:rPr>
              <a:t>года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1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" grpId="0"/>
      <p:bldP spid="5" grpId="0"/>
    </p:bldLst>
  </p:timing>
</p:sld>
</file>

<file path=ppt/theme/theme1.xml><?xml version="1.0" encoding="utf-8"?>
<a:theme xmlns:a="http://schemas.openxmlformats.org/drawingml/2006/main" name="Презентация-Урок судебный процесс">
  <a:themeElements>
    <a:clrScheme name="Default Design 1">
      <a:dk1>
        <a:srgbClr val="BCB5AC"/>
      </a:dk1>
      <a:lt1>
        <a:srgbClr val="D9D3C5"/>
      </a:lt1>
      <a:dk2>
        <a:srgbClr val="537568"/>
      </a:dk2>
      <a:lt2>
        <a:srgbClr val="333333"/>
      </a:lt2>
      <a:accent1>
        <a:srgbClr val="9A9180"/>
      </a:accent1>
      <a:accent2>
        <a:srgbClr val="7573A1"/>
      </a:accent2>
      <a:accent3>
        <a:srgbClr val="E9E6DF"/>
      </a:accent3>
      <a:accent4>
        <a:srgbClr val="A09A92"/>
      </a:accent4>
      <a:accent5>
        <a:srgbClr val="CAC7C0"/>
      </a:accent5>
      <a:accent6>
        <a:srgbClr val="696891"/>
      </a:accent6>
      <a:hlink>
        <a:srgbClr val="AD6B83"/>
      </a:hlink>
      <a:folHlink>
        <a:srgbClr val="699F6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Презентация-Урок судебный процесс</Template>
  <TotalTime>708</TotalTime>
  <Words>768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Презентация-Урок судебный процесс</vt:lpstr>
      <vt:lpstr>Деловая игра-Судебный уголовный процесс</vt:lpstr>
      <vt:lpstr>План занятия (Деловая игра)</vt:lpstr>
      <vt:lpstr>Стадии уголовного процесса</vt:lpstr>
      <vt:lpstr>Участники процесса</vt:lpstr>
      <vt:lpstr>Участники процесса</vt:lpstr>
      <vt:lpstr>Функции участников</vt:lpstr>
      <vt:lpstr>Суд</vt:lpstr>
      <vt:lpstr>Функции участников</vt:lpstr>
      <vt:lpstr>Функции участников</vt:lpstr>
      <vt:lpstr>Функции участников</vt:lpstr>
      <vt:lpstr>Функции участников</vt:lpstr>
      <vt:lpstr>Функции участников</vt:lpstr>
      <vt:lpstr>Функции участников</vt:lpstr>
      <vt:lpstr>Понятия</vt:lpstr>
      <vt:lpstr>  Раздел ПЕРВЫЙ  Глава 2. ПРАВА И СВОБОДЫ ЧЕЛОВЕКА И ГРАЖДАНИНА Статья 51 </vt:lpstr>
      <vt:lpstr>Присяжный заседатель </vt:lpstr>
      <vt:lpstr>« Если ты хочешь быть беспристрастным судьей, смотри не на обвинителя или обвиняемого, а на самое дело. 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Судебный процесс</dc:title>
  <dc:creator>Алена</dc:creator>
  <cp:lastModifiedBy>re</cp:lastModifiedBy>
  <cp:revision>80</cp:revision>
  <dcterms:created xsi:type="dcterms:W3CDTF">2014-01-28T13:21:37Z</dcterms:created>
  <dcterms:modified xsi:type="dcterms:W3CDTF">2014-03-18T17:22:46Z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0008004e2c0000000000010243100207f8000400038000</vt:lpwstr>
  </property>
</Properties>
</file>