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0" r:id="rId1"/>
  </p:sldMasterIdLst>
  <p:sldIdLst>
    <p:sldId id="256" r:id="rId2"/>
    <p:sldId id="274" r:id="rId3"/>
    <p:sldId id="278" r:id="rId4"/>
    <p:sldId id="259" r:id="rId5"/>
    <p:sldId id="258" r:id="rId6"/>
    <p:sldId id="283" r:id="rId7"/>
    <p:sldId id="284" r:id="rId8"/>
    <p:sldId id="281" r:id="rId9"/>
    <p:sldId id="285" r:id="rId10"/>
    <p:sldId id="282" r:id="rId11"/>
    <p:sldId id="269" r:id="rId12"/>
    <p:sldId id="286" r:id="rId13"/>
    <p:sldId id="287" r:id="rId14"/>
    <p:sldId id="288" r:id="rId15"/>
    <p:sldId id="289" r:id="rId16"/>
    <p:sldId id="290" r:id="rId17"/>
    <p:sldId id="292" r:id="rId18"/>
    <p:sldId id="294" r:id="rId19"/>
    <p:sldId id="293" r:id="rId20"/>
    <p:sldId id="296" r:id="rId21"/>
    <p:sldId id="261" r:id="rId22"/>
    <p:sldId id="297" r:id="rId23"/>
    <p:sldId id="299" r:id="rId24"/>
    <p:sldId id="300" r:id="rId25"/>
    <p:sldId id="301" r:id="rId26"/>
    <p:sldId id="277" r:id="rId27"/>
    <p:sldId id="271" r:id="rId28"/>
    <p:sldId id="302" r:id="rId29"/>
    <p:sldId id="264" r:id="rId30"/>
    <p:sldId id="304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:\графика\asadal\scool\scool\38 [Converted]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357813"/>
            <a:ext cx="32861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:\графика\asadal\scool\scool\23\10101010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15313" y="5175250"/>
            <a:ext cx="92868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0"/>
            <a:ext cx="9144000" cy="1143008"/>
          </a:xfr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143116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aramond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fld id="{B93AC1F3-4D2B-46D0-83AB-54E70C7CB270}" type="datetimeFigureOut">
              <a:rPr lang="ru-RU"/>
              <a:pPr>
                <a:defRPr/>
              </a:pPr>
              <a:t>18.03.2014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1662113" cy="365125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fld id="{28C16403-A721-4063-A157-ED47653F7A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EE010-B893-439F-837B-910C34D3811F}" type="datetimeFigureOut">
              <a:rPr lang="ru-RU"/>
              <a:pPr>
                <a:defRPr/>
              </a:pPr>
              <a:t>18.03.2014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010E0-F9F1-4B27-B0BD-46F10679B6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65560-D740-43C5-ADE5-DBCE2065F576}" type="datetimeFigureOut">
              <a:rPr lang="ru-RU"/>
              <a:pPr>
                <a:defRPr/>
              </a:pPr>
              <a:t>18.03.2014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97CFC-57F0-424C-93FD-B7D8367226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B1A22-11FF-452D-AE64-5E87B5639B60}" type="datetimeFigureOut">
              <a:rPr lang="ru-RU"/>
              <a:pPr>
                <a:defRPr/>
              </a:pPr>
              <a:t>18.03.2014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0D31A-C1C1-4A51-ADEA-090889709F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3D430-CD67-4305-984D-CA478373707C}" type="datetimeFigureOut">
              <a:rPr lang="ru-RU"/>
              <a:pPr>
                <a:defRPr/>
              </a:pPr>
              <a:t>18.03.2014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79BAD-1295-494E-AE00-88A99A4576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BD41F-301B-4F47-9AB6-D6D7353765ED}" type="datetimeFigureOut">
              <a:rPr lang="ru-RU"/>
              <a:pPr>
                <a:defRPr/>
              </a:pPr>
              <a:t>18.03.2014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05E41-0E79-43A3-81A6-569EF97E73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72C31-0B02-4724-BB86-20ABCBFC36D6}" type="datetimeFigureOut">
              <a:rPr lang="ru-RU"/>
              <a:pPr>
                <a:defRPr/>
              </a:pPr>
              <a:t>18.03.2014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C54EB-E846-45F6-9955-3400EA6D26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025CD-5B6F-427F-A8A3-2C1598031C85}" type="datetimeFigureOut">
              <a:rPr lang="ru-RU"/>
              <a:pPr>
                <a:defRPr/>
              </a:pPr>
              <a:t>18.03.2014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1A396-D54A-4385-B08C-E2542421E1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185F7-0820-49C0-8D17-1C103B19A53F}" type="datetimeFigureOut">
              <a:rPr lang="ru-RU"/>
              <a:pPr>
                <a:defRPr/>
              </a:pPr>
              <a:t>18.03.2014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59BED-A429-4AFB-A516-D464BB087B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0DDC9-AC37-49CF-940B-DC67A2C11701}" type="datetimeFigureOut">
              <a:rPr lang="ru-RU"/>
              <a:pPr>
                <a:defRPr/>
              </a:pPr>
              <a:t>18.03.2014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9F1C5-4ACF-47B0-B869-18F2792C0E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BC76F-D5A5-4934-B4CD-A5B9EBCF38CE}" type="datetimeFigureOut">
              <a:rPr lang="ru-RU"/>
              <a:pPr>
                <a:defRPr/>
              </a:pPr>
              <a:t>18.03.2014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9C779-EE21-4FB7-BB9D-54EA43AB22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:\графика\asadal\scool\scool\38 [Converted]111.png"/>
          <p:cNvPicPr>
            <a:picLocks noChangeAspect="1" noChangeArrowheads="1"/>
          </p:cNvPicPr>
          <p:nvPr/>
        </p:nvPicPr>
        <p:blipFill>
          <a:blip r:embed="rId14" cstate="email"/>
          <a:srcRect l="2920" t="16669" r="3650"/>
          <a:stretch>
            <a:fillRect/>
          </a:stretch>
        </p:blipFill>
        <p:spPr bwMode="auto">
          <a:xfrm>
            <a:off x="0" y="0"/>
            <a:ext cx="9144000" cy="14287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H:\графика\asadal\scool\scool\38 [Converted].pn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0" y="5357813"/>
            <a:ext cx="32861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2" descr="H:\графика\asadal\scool\scool\23\10101010.png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8215313" y="5175250"/>
            <a:ext cx="92868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313"/>
            <a:ext cx="9144000" cy="1143000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30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571625"/>
            <a:ext cx="8229600" cy="455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756A6E2-F555-42CF-A423-12E86F47317F}" type="datetimeFigureOut">
              <a:rPr lang="ru-RU"/>
              <a:pPr>
                <a:defRPr/>
              </a:pPr>
              <a:t>18.03.2014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7CD86FB-3DDD-48BF-8DB8-C7C893DCFF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09" r:id="rId2"/>
    <p:sldLayoutId id="2147483910" r:id="rId3"/>
    <p:sldLayoutId id="2147483911" r:id="rId4"/>
    <p:sldLayoutId id="2147483912" r:id="rId5"/>
    <p:sldLayoutId id="2147483913" r:id="rId6"/>
    <p:sldLayoutId id="2147483914" r:id="rId7"/>
    <p:sldLayoutId id="2147483915" r:id="rId8"/>
    <p:sldLayoutId id="2147483916" r:id="rId9"/>
    <p:sldLayoutId id="2147483917" r:id="rId10"/>
    <p:sldLayoutId id="2147483918" r:id="rId11"/>
  </p:sldLayoutIdLst>
  <p:transition spd="med">
    <p:strips dir="ld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F2F2F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mbria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&#1056;&#1072;&#1073;&#1086;&#1090;&#1072;%20&#1056;&#1077;&#1074;&#1072;&#1079;&#1086;&#1074;&#1086;&#1081;\&#1092;&#1077;&#1089;&#1090;&#1080;&#1074;&#1072;&#1083;&#1100;\2471\644643\&#1055;&#1088;&#1077;&#1079;&#1077;&#1085;&#1090;&#1072;&#1094;&#1080;&#1103;.%20PPT\075%20&#1059;&#1083;&#1099;&#1073;&#1082;&#1072;.mp3" TargetMode="External"/><Relationship Id="rId1" Type="http://schemas.openxmlformats.org/officeDocument/2006/relationships/video" Target="file:///D:\&#1056;&#1072;&#1073;&#1086;&#1095;&#1080;&#1081;%20&#1089;&#1090;&#1086;&#1083;\&#1056;&#1072;&#1073;&#1086;&#1095;&#1080;&#1081;%20&#1089;&#1090;&#1086;&#1083;\&#1052;&#1086;&#1080;%20&#1088;&#1080;&#1089;&#1091;&#1085;&#1082;&#1080;\&#1092;&#1086;&#1085;&#1086;&#1074;&#1099;&#1077;%20&#1072;&#1085;&#1080;&#1084;&#1072;&#1094;&#1080;&#1080;\dreamscene-waterfall.mpg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7.gif"/><Relationship Id="rId7" Type="http://schemas.openxmlformats.org/officeDocument/2006/relationships/image" Target="../media/image31.gif"/><Relationship Id="rId2" Type="http://schemas.openxmlformats.org/officeDocument/2006/relationships/slideLayout" Target="../slideLayouts/slideLayout7.xml"/><Relationship Id="rId1" Type="http://schemas.openxmlformats.org/officeDocument/2006/relationships/audio" Target="077%20&#1053;&#1077;&#1087;&#1088;&#1080;&#1103;&#1090;&#1085;&#1086;&#1089;&#1090;&#1100;%20&#1101;&#1090;&#1091;%20&#1084;&#1099;%20&#1087;&#1077;&#1088;&#1077;&#1078;&#1080;&#1074;&#1077;&#1084;.mp3" TargetMode="External"/><Relationship Id="rId6" Type="http://schemas.openxmlformats.org/officeDocument/2006/relationships/image" Target="../media/image30.gif"/><Relationship Id="rId5" Type="http://schemas.openxmlformats.org/officeDocument/2006/relationships/image" Target="../media/image29.gif"/><Relationship Id="rId4" Type="http://schemas.openxmlformats.org/officeDocument/2006/relationships/image" Target="../media/image28.gi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8538" y="1516063"/>
            <a:ext cx="6875462" cy="2417762"/>
          </a:xfrm>
        </p:spPr>
        <p:txBody>
          <a:bodyPr>
            <a:normAutofit fontScale="90000"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280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 </a:t>
            </a:r>
            <a:r>
              <a:rPr lang="ru-RU" sz="3600" kern="0" dirty="0" smtClean="0">
                <a:solidFill>
                  <a:srgbClr val="C00000"/>
                </a:solidFill>
                <a:latin typeface="Arial"/>
                <a:ea typeface="+mn-ea"/>
                <a:cs typeface="+mn-cs"/>
              </a:rPr>
              <a:t>Ю</a:t>
            </a:r>
            <a:r>
              <a:rPr lang="ru-RU" sz="3600" kern="0" dirty="0">
                <a:solidFill>
                  <a:srgbClr val="C00000"/>
                </a:solidFill>
                <a:latin typeface="Arial"/>
                <a:ea typeface="+mn-ea"/>
                <a:cs typeface="+mn-cs"/>
              </a:rPr>
              <a:t>. </a:t>
            </a:r>
            <a:r>
              <a:rPr lang="ru-RU" sz="3600" kern="0" dirty="0" smtClean="0">
                <a:solidFill>
                  <a:srgbClr val="C00000"/>
                </a:solidFill>
                <a:latin typeface="Arial"/>
                <a:ea typeface="+mn-ea"/>
                <a:cs typeface="+mn-cs"/>
              </a:rPr>
              <a:t>Ермолаев</a:t>
            </a:r>
            <a:br>
              <a:rPr lang="ru-RU" sz="3600" kern="0" dirty="0" smtClean="0">
                <a:solidFill>
                  <a:srgbClr val="C00000"/>
                </a:solidFill>
                <a:latin typeface="Arial"/>
                <a:ea typeface="+mn-ea"/>
                <a:cs typeface="+mn-cs"/>
              </a:rPr>
            </a:br>
            <a:r>
              <a:rPr lang="ru-RU" sz="3600" kern="0" dirty="0" smtClean="0">
                <a:solidFill>
                  <a:srgbClr val="C00000"/>
                </a:solidFill>
                <a:latin typeface="Arial"/>
                <a:ea typeface="+mn-ea"/>
                <a:cs typeface="+mn-cs"/>
              </a:rPr>
              <a:t> </a:t>
            </a:r>
            <a:r>
              <a:rPr lang="ru-RU" sz="3600" kern="0" dirty="0">
                <a:solidFill>
                  <a:srgbClr val="C00000"/>
                </a:solidFill>
                <a:latin typeface="Arial"/>
                <a:ea typeface="+mn-ea"/>
                <a:cs typeface="+mn-cs"/>
              </a:rPr>
              <a:t>« Два пирожных»</a:t>
            </a:r>
            <a:br>
              <a:rPr lang="ru-RU" sz="3600" kern="0" dirty="0">
                <a:solidFill>
                  <a:srgbClr val="C00000"/>
                </a:solidFill>
                <a:latin typeface="Arial"/>
                <a:ea typeface="+mn-ea"/>
                <a:cs typeface="+mn-cs"/>
              </a:rPr>
            </a:br>
            <a:r>
              <a:rPr lang="ru-RU" sz="280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 </a:t>
            </a:r>
            <a:r>
              <a:rPr lang="ru-RU" sz="3100" i="1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2  класс     /УМК Гармония/</a:t>
            </a:r>
            <a:br>
              <a:rPr lang="ru-RU" sz="3100" i="1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sz="3100" i="1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sz="3100" i="1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sz="320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	</a:t>
            </a:r>
            <a:endParaRPr lang="ru-RU" sz="3200" kern="0" dirty="0">
              <a:solidFill>
                <a:srgbClr val="000000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4438" y="3860800"/>
            <a:ext cx="6335712" cy="1944688"/>
          </a:xfrm>
        </p:spPr>
        <p:txBody>
          <a:bodyPr/>
          <a:lstStyle/>
          <a:p>
            <a:pPr marL="342900" indent="-342900" algn="r" eaLnBrk="1" hangingPunct="1">
              <a:defRPr/>
            </a:pPr>
            <a:r>
              <a:rPr lang="ru-RU" b="0" kern="0" dirty="0">
                <a:solidFill>
                  <a:srgbClr val="000000"/>
                </a:solidFill>
                <a:latin typeface="Arial"/>
              </a:rPr>
              <a:t>Автор Конова С.В. </a:t>
            </a:r>
          </a:p>
          <a:p>
            <a:pPr marL="342900" indent="-342900" algn="r" eaLnBrk="1" hangingPunct="1">
              <a:defRPr/>
            </a:pPr>
            <a:r>
              <a:rPr lang="ru-RU" sz="1800" b="0" kern="0" dirty="0">
                <a:solidFill>
                  <a:srgbClr val="000000"/>
                </a:solidFill>
                <a:latin typeface="Arial"/>
              </a:rPr>
              <a:t>учитель начальных классов </a:t>
            </a:r>
          </a:p>
          <a:p>
            <a:pPr marL="342900" indent="-342900" algn="r" eaLnBrk="1" hangingPunct="1">
              <a:defRPr/>
            </a:pPr>
            <a:r>
              <a:rPr lang="ru-RU" sz="1800" b="0" kern="0" dirty="0">
                <a:solidFill>
                  <a:srgbClr val="000000"/>
                </a:solidFill>
                <a:latin typeface="Arial"/>
              </a:rPr>
              <a:t>МБОУ СОШ №6 им. К. Минина</a:t>
            </a:r>
          </a:p>
          <a:p>
            <a:pPr marL="342900" indent="-342900" algn="r" eaLnBrk="1" hangingPunct="1">
              <a:defRPr/>
            </a:pPr>
            <a:r>
              <a:rPr lang="ru-RU" sz="1800" b="0" kern="0" dirty="0">
                <a:solidFill>
                  <a:srgbClr val="000000"/>
                </a:solidFill>
                <a:latin typeface="Arial"/>
              </a:rPr>
              <a:t>Г. Балахна Нижегородской </a:t>
            </a:r>
            <a:r>
              <a:rPr lang="ru-RU" sz="1800" b="0" kern="0" dirty="0" err="1">
                <a:solidFill>
                  <a:srgbClr val="000000"/>
                </a:solidFill>
                <a:latin typeface="Arial"/>
              </a:rPr>
              <a:t>обл</a:t>
            </a:r>
            <a:endParaRPr lang="ru-RU" sz="1800" b="0" kern="0" dirty="0">
              <a:solidFill>
                <a:srgbClr val="000000"/>
              </a:solidFill>
              <a:latin typeface="Arial"/>
            </a:endParaRPr>
          </a:p>
          <a:p>
            <a:pPr>
              <a:defRPr/>
            </a:pPr>
            <a:endParaRPr lang="ru-RU" dirty="0"/>
          </a:p>
        </p:txBody>
      </p:sp>
      <p:pic>
        <p:nvPicPr>
          <p:cNvPr id="3076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1288203">
            <a:off x="447675" y="100013"/>
            <a:ext cx="2024063" cy="283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0" descr="Рисунок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39750" y="1412875"/>
            <a:ext cx="2303463" cy="3665538"/>
          </a:xfrm>
        </p:spPr>
      </p:pic>
      <p:pic>
        <p:nvPicPr>
          <p:cNvPr id="10" name="Picture 12" descr="Рисунок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6156325" y="1335088"/>
            <a:ext cx="2519363" cy="3652837"/>
          </a:xfrm>
        </p:spPr>
      </p:pic>
      <p:sp>
        <p:nvSpPr>
          <p:cNvPr id="922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FF0000"/>
                </a:solidFill>
              </a:rPr>
              <a:t>ЮРИЙ ИВАНОВИЧ ЕРМОЛАЕВ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76600" y="2309813"/>
            <a:ext cx="2597150" cy="393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0" y="1571625"/>
            <a:ext cx="8785225" cy="4554538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200" i="1" dirty="0" smtClean="0">
                <a:solidFill>
                  <a:srgbClr val="C00000"/>
                </a:solidFill>
                <a:latin typeface="+mj-lt"/>
              </a:rPr>
              <a:t>          	Работа со       				словарём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200" i="1" dirty="0" smtClean="0">
                <a:solidFill>
                  <a:srgbClr val="7030A0"/>
                </a:solidFill>
                <a:latin typeface="+mj-lt"/>
              </a:rPr>
              <a:t>Крендельки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200" i="1" dirty="0" smtClean="0">
                <a:solidFill>
                  <a:srgbClr val="7030A0"/>
                </a:solidFill>
                <a:latin typeface="+mj-lt"/>
              </a:rPr>
              <a:t>Африка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200" i="1" dirty="0" smtClean="0">
                <a:solidFill>
                  <a:srgbClr val="7030A0"/>
                </a:solidFill>
                <a:latin typeface="+mj-lt"/>
              </a:rPr>
              <a:t>Тропические лианы</a:t>
            </a:r>
            <a:endParaRPr lang="ru-RU" sz="5200" i="1" dirty="0">
              <a:solidFill>
                <a:srgbClr val="7030A0"/>
              </a:solidFill>
              <a:latin typeface="+mj-lt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1484313"/>
            <a:ext cx="2736850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388" y="1196975"/>
            <a:ext cx="8964612" cy="4929188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600" i="1" dirty="0" smtClean="0">
                <a:solidFill>
                  <a:srgbClr val="7030A0"/>
                </a:solidFill>
                <a:latin typeface="+mj-lt"/>
              </a:rPr>
              <a:t>Подготовительные упражнения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400" i="1" dirty="0" smtClean="0">
                <a:solidFill>
                  <a:srgbClr val="C00000"/>
                </a:solidFill>
                <a:latin typeface="+mj-lt"/>
              </a:rPr>
              <a:t>Читай слова слитно</a:t>
            </a:r>
            <a:endParaRPr lang="ru-RU" sz="5400" dirty="0" smtClean="0">
              <a:solidFill>
                <a:srgbClr val="C00000"/>
              </a:solidFill>
              <a:latin typeface="+mj-lt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err="1" smtClean="0">
                <a:latin typeface="+mj-lt"/>
              </a:rPr>
              <a:t>Пу-те-шест-вия</a:t>
            </a:r>
            <a:r>
              <a:rPr lang="ru-RU" sz="4800" dirty="0" smtClean="0">
                <a:latin typeface="+mj-lt"/>
              </a:rPr>
              <a:t>-  путешествия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err="1" smtClean="0">
                <a:latin typeface="+mj-lt"/>
              </a:rPr>
              <a:t>Крен-дель-ки</a:t>
            </a:r>
            <a:r>
              <a:rPr lang="ru-RU" sz="4800" dirty="0" smtClean="0">
                <a:latin typeface="+mj-lt"/>
              </a:rPr>
              <a:t>-  крендельки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err="1" smtClean="0">
                <a:latin typeface="+mj-lt"/>
              </a:rPr>
              <a:t>Ин-те-рес-на-я</a:t>
            </a:r>
            <a:r>
              <a:rPr lang="ru-RU" sz="4800" dirty="0" smtClean="0">
                <a:latin typeface="+mj-lt"/>
              </a:rPr>
              <a:t>-  интересная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err="1" smtClean="0">
                <a:latin typeface="+mj-lt"/>
              </a:rPr>
              <a:t>Тро-пи-чес-ки-е</a:t>
            </a:r>
            <a:r>
              <a:rPr lang="ru-RU" sz="4800" dirty="0" smtClean="0">
                <a:latin typeface="+mj-lt"/>
              </a:rPr>
              <a:t>-  тропические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4600" i="1" dirty="0">
              <a:latin typeface="+mj-lt"/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400" i="1" dirty="0" smtClean="0">
                <a:solidFill>
                  <a:srgbClr val="C00000"/>
                </a:solidFill>
                <a:latin typeface="+mj-lt"/>
              </a:rPr>
              <a:t>Читай целыми словами</a:t>
            </a:r>
            <a:endParaRPr lang="ru-RU" sz="5400" dirty="0" smtClean="0">
              <a:solidFill>
                <a:srgbClr val="C00000"/>
              </a:solidFill>
              <a:latin typeface="+mj-lt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7030A0"/>
                </a:solidFill>
                <a:latin typeface="+mj-lt"/>
              </a:rPr>
              <a:t>Рвёшь- рвёшь</a:t>
            </a:r>
            <a:r>
              <a:rPr lang="ru-RU" sz="4800" dirty="0" smtClean="0">
                <a:latin typeface="+mj-lt"/>
              </a:rPr>
              <a:t>ся- ото</a:t>
            </a:r>
            <a:r>
              <a:rPr lang="ru-RU" sz="4800" dirty="0" smtClean="0">
                <a:solidFill>
                  <a:srgbClr val="7030A0"/>
                </a:solidFill>
                <a:latin typeface="+mj-lt"/>
              </a:rPr>
              <a:t>рвёшься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7030A0"/>
                </a:solidFill>
                <a:latin typeface="+mj-lt"/>
              </a:rPr>
              <a:t>Говор- говор</a:t>
            </a:r>
            <a:r>
              <a:rPr lang="ru-RU" sz="4800" dirty="0" smtClean="0">
                <a:latin typeface="+mj-lt"/>
              </a:rPr>
              <a:t>ила- про</a:t>
            </a:r>
            <a:r>
              <a:rPr lang="ru-RU" sz="4800" dirty="0" smtClean="0">
                <a:solidFill>
                  <a:srgbClr val="7030A0"/>
                </a:solidFill>
                <a:latin typeface="+mj-lt"/>
              </a:rPr>
              <a:t>говорила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7030A0"/>
                </a:solidFill>
                <a:latin typeface="+mj-lt"/>
              </a:rPr>
              <a:t>Сме</a:t>
            </a:r>
            <a:r>
              <a:rPr lang="ru-RU" sz="4800" dirty="0" smtClean="0">
                <a:latin typeface="+mj-lt"/>
              </a:rPr>
              <a:t>х- </a:t>
            </a:r>
            <a:r>
              <a:rPr lang="ru-RU" sz="4800" dirty="0" smtClean="0">
                <a:solidFill>
                  <a:srgbClr val="7030A0"/>
                </a:solidFill>
                <a:latin typeface="+mj-lt"/>
              </a:rPr>
              <a:t>сме</a:t>
            </a:r>
            <a:r>
              <a:rPr lang="ru-RU" sz="4800" dirty="0" smtClean="0">
                <a:latin typeface="+mj-lt"/>
              </a:rPr>
              <a:t>ялась- рас</a:t>
            </a:r>
            <a:r>
              <a:rPr lang="ru-RU" sz="4800" dirty="0" smtClean="0">
                <a:solidFill>
                  <a:srgbClr val="7030A0"/>
                </a:solidFill>
                <a:latin typeface="+mj-lt"/>
              </a:rPr>
              <a:t>смеялась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7030A0"/>
                </a:solidFill>
                <a:latin typeface="+mj-lt"/>
              </a:rPr>
              <a:t>Весть</a:t>
            </a:r>
            <a:r>
              <a:rPr lang="ru-RU" sz="4800" dirty="0" smtClean="0">
                <a:latin typeface="+mj-lt"/>
              </a:rPr>
              <a:t>—из</a:t>
            </a:r>
            <a:r>
              <a:rPr lang="ru-RU" sz="4800" dirty="0" smtClean="0">
                <a:solidFill>
                  <a:srgbClr val="7030A0"/>
                </a:solidFill>
                <a:latin typeface="+mj-lt"/>
              </a:rPr>
              <a:t>вест</a:t>
            </a:r>
            <a:r>
              <a:rPr lang="ru-RU" sz="4800" dirty="0" smtClean="0">
                <a:latin typeface="+mj-lt"/>
              </a:rPr>
              <a:t>но-не</a:t>
            </a:r>
            <a:r>
              <a:rPr lang="ru-RU" sz="4800" dirty="0" smtClean="0">
                <a:solidFill>
                  <a:srgbClr val="7030A0"/>
                </a:solidFill>
                <a:latin typeface="+mj-lt"/>
              </a:rPr>
              <a:t>известно</a:t>
            </a:r>
            <a:endParaRPr lang="ru-RU" sz="4800" dirty="0">
              <a:solidFill>
                <a:srgbClr val="7030A0"/>
              </a:solidFill>
              <a:latin typeface="+mj-lt"/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8775" y="1628775"/>
            <a:ext cx="8785225" cy="4554538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200" i="1" dirty="0" smtClean="0">
                <a:solidFill>
                  <a:srgbClr val="C00000"/>
                </a:solidFill>
                <a:latin typeface="+mj-lt"/>
              </a:rPr>
              <a:t>      </a:t>
            </a:r>
            <a:r>
              <a:rPr lang="ru-RU" sz="5800" i="1" dirty="0" smtClean="0">
                <a:solidFill>
                  <a:srgbClr val="C00000"/>
                </a:solidFill>
                <a:latin typeface="+mj-lt"/>
              </a:rPr>
              <a:t>Работа со  словарём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400" dirty="0" smtClean="0">
                <a:solidFill>
                  <a:srgbClr val="7030A0"/>
                </a:solidFill>
                <a:latin typeface="+mj-lt"/>
              </a:rPr>
              <a:t>Крендельки </a:t>
            </a:r>
            <a:r>
              <a:rPr lang="ru-RU" sz="5400" i="1" dirty="0" smtClean="0">
                <a:latin typeface="+mj-lt"/>
              </a:rPr>
              <a:t>– кондитерское изделие из сдобного теста, внешне напоминающее восьмёрку.</a:t>
            </a:r>
            <a:endParaRPr lang="ru-RU" sz="5200" i="1" dirty="0" smtClean="0">
              <a:solidFill>
                <a:srgbClr val="7030A0"/>
              </a:solidFill>
              <a:latin typeface="+mj-lt"/>
            </a:endParaRP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1484313"/>
            <a:ext cx="12239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Мои документы\УРОКИ ЛИТЕРАТУРНОГО ЧТЕНИЯ\ДВА ПИРОЖНЫХ\крен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463" y="5229225"/>
            <a:ext cx="2365375" cy="131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8775" y="981075"/>
            <a:ext cx="8785225" cy="520223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200" i="1" dirty="0" smtClean="0">
                <a:solidFill>
                  <a:srgbClr val="C00000"/>
                </a:solidFill>
                <a:latin typeface="+mj-lt"/>
              </a:rPr>
              <a:t>      </a:t>
            </a:r>
            <a:r>
              <a:rPr lang="ru-RU" sz="5800" i="1" dirty="0" smtClean="0">
                <a:solidFill>
                  <a:srgbClr val="C00000"/>
                </a:solidFill>
                <a:latin typeface="+mj-lt"/>
              </a:rPr>
              <a:t>Работа со  словарём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1484313"/>
            <a:ext cx="12239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95288" y="2060575"/>
            <a:ext cx="8424862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7030A0"/>
                </a:solidFill>
                <a:latin typeface="+mj-lt"/>
                <a:cs typeface="+mn-cs"/>
              </a:rPr>
              <a:t>Африка –</a:t>
            </a:r>
            <a:r>
              <a:rPr lang="ru-RU" sz="4800" b="1" i="1" dirty="0">
                <a:latin typeface="+mj-lt"/>
                <a:cs typeface="+mn-cs"/>
              </a:rPr>
              <a:t>  большой материк  земного шара</a:t>
            </a:r>
          </a:p>
        </p:txBody>
      </p:sp>
      <p:pic>
        <p:nvPicPr>
          <p:cNvPr id="8" name="Picture 7" descr="Рисунок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643438" y="2781300"/>
            <a:ext cx="3457575" cy="3816350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81075"/>
            <a:ext cx="9144000" cy="568801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200" i="1" dirty="0" smtClean="0">
                <a:solidFill>
                  <a:srgbClr val="C00000"/>
                </a:solidFill>
                <a:latin typeface="+mj-lt"/>
              </a:rPr>
              <a:t>   </a:t>
            </a:r>
            <a:r>
              <a:rPr lang="ru-RU" sz="4400" i="1" dirty="0" smtClean="0">
                <a:solidFill>
                  <a:srgbClr val="7030A0"/>
                </a:solidFill>
                <a:latin typeface="+mj-lt"/>
              </a:rPr>
              <a:t>Тропические лианы </a:t>
            </a:r>
            <a:r>
              <a:rPr lang="ru-RU" sz="4400" i="1" dirty="0" smtClean="0">
                <a:latin typeface="+mj-lt"/>
              </a:rPr>
              <a:t>–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i="1" dirty="0" smtClean="0">
                <a:latin typeface="+mj-lt"/>
              </a:rPr>
              <a:t>вьющиеся растения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i="1" dirty="0" smtClean="0">
                <a:latin typeface="+mj-lt"/>
              </a:rPr>
              <a:t>с длинными стеблями,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i="1" dirty="0" smtClean="0">
                <a:latin typeface="+mj-lt"/>
              </a:rPr>
              <a:t>растут в южных  лесах,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i="1" dirty="0" smtClean="0">
                <a:latin typeface="+mj-lt"/>
              </a:rPr>
              <a:t> обвиваясь вокруг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i="1" dirty="0" smtClean="0">
                <a:latin typeface="+mj-lt"/>
              </a:rPr>
              <a:t> деревьев, цепляясь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i="1" dirty="0" smtClean="0">
                <a:latin typeface="+mj-lt"/>
              </a:rPr>
              <a:t> за них</a:t>
            </a:r>
            <a:r>
              <a:rPr lang="ru-RU" sz="5200" i="1" dirty="0" smtClean="0">
                <a:latin typeface="+mj-lt"/>
              </a:rPr>
              <a:t>.</a:t>
            </a:r>
            <a:endParaRPr lang="ru-RU" sz="5200" dirty="0" smtClean="0">
              <a:latin typeface="+mj-lt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5800" i="1" dirty="0" smtClean="0">
              <a:solidFill>
                <a:srgbClr val="C00000"/>
              </a:solidFill>
              <a:latin typeface="+mj-lt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5800" i="1" dirty="0" smtClean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60350"/>
            <a:ext cx="12239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900113" y="2133600"/>
            <a:ext cx="8424862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 b="1" i="1" dirty="0">
              <a:latin typeface="+mj-lt"/>
              <a:cs typeface="+mn-cs"/>
            </a:endParaRPr>
          </a:p>
        </p:txBody>
      </p:sp>
      <p:pic>
        <p:nvPicPr>
          <p:cNvPr id="18438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27763" y="1484313"/>
            <a:ext cx="2916237" cy="515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i="1" dirty="0" smtClean="0">
                <a:solidFill>
                  <a:srgbClr val="C00000"/>
                </a:solidFill>
                <a:latin typeface="+mj-lt"/>
              </a:rPr>
              <a:t>повествование о реальных событиях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4800" i="1" dirty="0" smtClean="0">
                <a:solidFill>
                  <a:srgbClr val="C00000"/>
                </a:solidFill>
                <a:latin typeface="+mj-lt"/>
              </a:rPr>
              <a:t>небольшой объём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4800" i="1" dirty="0" smtClean="0">
                <a:solidFill>
                  <a:srgbClr val="C00000"/>
                </a:solidFill>
                <a:latin typeface="+mj-lt"/>
              </a:rPr>
              <a:t>немного действующих лиц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4800" i="1" dirty="0" smtClean="0">
                <a:solidFill>
                  <a:srgbClr val="C00000"/>
                </a:solidFill>
                <a:latin typeface="+mj-lt"/>
              </a:rPr>
              <a:t>описание одного  эпизода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7" descr="0003947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14300"/>
            <a:ext cx="91440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9083" name="Picture 11" descr="butterfly04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825" y="5516563"/>
            <a:ext cx="917575" cy="96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38 -0.78494 L 0.83195 -0.78494 L 0.83195 0.05608 L -0.02638 0.05608 L -0.02638 -0.78494 Z " pathEditMode="relative" rAng="0" ptsTypes="FFFFF">
                                      <p:cBhvr>
                                        <p:cTn id="6" dur="5000" fill="hold"/>
                                        <p:tgtEl>
                                          <p:spTgt spid="2590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9" y="4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" presetID="4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75 -0.31101 C 0.03646 -0.5168 0.18421 -0.69455 0.38247 -0.70707 C 0.57205 -0.7219 0.74931 -0.58424 0.76129 -0.38447 C 0.77674 -0.20069 0.65157 -0.0285 0.47379 -0.01622 C 0.31146 -0.00695 0.1573 -0.12074 0.14549 -0.2927 C 0.13351 -0.44913 0.2375 -0.59652 0.3882 -0.60927 C 0.52743 -0.61808 0.65816 -0.5226 0.66667 -0.37868 C 0.67553 -0.24983 0.59289 -0.12399 0.46841 -0.11773 C 0.35573 -0.10846 0.24948 -0.18215 0.24011 -0.29896 C 0.23438 -0.40324 0.29653 -0.50429 0.39445 -0.51031 C 0.48021 -0.5168 0.56598 -0.46165 0.57205 -0.37219 C 0.57796 -0.29548 0.53368 -0.22225 0.46216 -0.21576 C 0.40296 -0.2095 0.3408 -0.24311 0.33768 -0.30475 C 0.3323 -0.35434 0.35573 -0.40672 0.4 -0.41228 C 0.43594 -0.41228 0.47153 -0.4 0.47726 -0.3664 C 0.48021 -0.34484 0.47379 -0.32329 0.4566 -0.31425 C 0.44775 -0.31101 0.4415 -0.31101 0.43299 -0.31425 " pathEditMode="relative" rAng="0" ptsTypes="fffffffffffffffff">
                                      <p:cBhvr>
                                        <p:cTn id="9" dur="5000" fill="hold"/>
                                        <p:tgtEl>
                                          <p:spTgt spid="2590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" y="-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dreamscene-waterfall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075 Улыбк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500" y="5929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2107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79216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ХАРАКТЕРИСТИКА ГЛАВНЫХ ГЕРОЕВ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Picture 3" descr="D:\Мои документы\Фотографии\Дашенька\Дашенька\каникулы 2009\IMG_025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300" y="1844675"/>
            <a:ext cx="12700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Мои документы\0_38747_5c90adf_XL.jpe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950" y="3933825"/>
            <a:ext cx="128905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1750" y="1125538"/>
          <a:ext cx="9112251" cy="647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975"/>
                <a:gridCol w="1665441"/>
                <a:gridCol w="1430781"/>
                <a:gridCol w="2088302"/>
                <a:gridCol w="1228735"/>
                <a:gridCol w="1327017"/>
              </a:tblGrid>
              <a:tr h="647700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marT="45681" marB="4568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ЧТО ДЕЛАЛА?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91439" marR="91439" marT="45681" marB="4568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ВЫБОР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91439" marR="91439" marT="45681" marB="4568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ХАРАКТЕРИСТИКА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91439" marR="91439" marT="45681" marB="4568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НАГРАДА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91439" marR="91439" marT="45681" marB="4568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ВЫВОД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91439" marR="91439" marT="45681" marB="4568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763713" y="2133600"/>
            <a:ext cx="122396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ЧИТАЛА КНИГУ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03575" y="2133600"/>
            <a:ext cx="129698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ЧТЕНИЕ КНИГИ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43438" y="2133600"/>
            <a:ext cx="208915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СЕБЯЛЮБИВАЯ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ЛЕНИВАЯ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НЕЧУТКАЯ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РАВНОДУШНАЯ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812088" y="1916113"/>
            <a:ext cx="13319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08175" y="3802063"/>
            <a:ext cx="10795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ЛЕПИЛА ИЗ ПЛАСТИЛИНА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03575" y="3789363"/>
            <a:ext cx="143986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ПОМОЩЬ МАМЕ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16463" y="3802063"/>
            <a:ext cx="21590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ТРУДОЛЮБИВАЯ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ОТЗЫВЧИВАЯ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ДОБРАЯ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ВНИМАТЕЛЬНАЯ</a:t>
            </a:r>
          </a:p>
        </p:txBody>
      </p:sp>
      <p:pic>
        <p:nvPicPr>
          <p:cNvPr id="16" name="Picture 2" descr="D:\Мои документы\пирожное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31063" y="4984750"/>
            <a:ext cx="369887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D:\Мои документы\пирожное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96113" y="4402138"/>
            <a:ext cx="387350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         </a:t>
            </a:r>
            <a:r>
              <a:rPr lang="ru-RU" sz="6000" i="1" dirty="0" smtClean="0">
                <a:solidFill>
                  <a:srgbClr val="FF0000"/>
                </a:solidFill>
                <a:latin typeface="+mj-lt"/>
              </a:rPr>
              <a:t>Радиотеатр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i="1" dirty="0" smtClean="0">
                <a:solidFill>
                  <a:srgbClr val="FF0000"/>
                </a:solidFill>
                <a:latin typeface="+mj-lt"/>
              </a:rPr>
              <a:t>					ТПО с. 76   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</a:t>
            </a:r>
            <a:endParaRPr lang="ru-RU" sz="4000" dirty="0">
              <a:solidFill>
                <a:srgbClr val="7030A0"/>
              </a:solidFill>
              <a:latin typeface="+mj-lt"/>
            </a:endParaRPr>
          </a:p>
        </p:txBody>
      </p:sp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1412875"/>
            <a:ext cx="18716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088" y="3357563"/>
            <a:ext cx="252095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850" y="1412875"/>
            <a:ext cx="8640763" cy="5184775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-</a:t>
            </a:r>
            <a:r>
              <a:rPr lang="ru-RU" sz="3900" dirty="0" smtClean="0">
                <a:latin typeface="+mj-lt"/>
              </a:rPr>
              <a:t>Ну вот я и дома, -	закрывая книгу, проговорила Наташа и вдруг рассмеялась. - Чем это	ты губы вымазала?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dirty="0" smtClean="0">
                <a:latin typeface="+mj-lt"/>
              </a:rPr>
              <a:t>    -Кремом, - похвасталась	Оля. - Я два пирожных съела.	Одно за себя, а другое за тебя.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dirty="0" smtClean="0">
                <a:latin typeface="+mj-lt"/>
              </a:rPr>
              <a:t>   -Зачем же за	меня? - нахмурилась Наташа.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dirty="0" smtClean="0">
                <a:latin typeface="+mj-lt"/>
              </a:rPr>
              <a:t>   -Мама велела.	Она сказала, что ещё неизвестно,	когда ты вернёшься из Африки:	Африка-то далеко, а пирожное с кремом  может испортиться.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950" y="1412875"/>
            <a:ext cx="431800" cy="50323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9388" y="2852738"/>
            <a:ext cx="431800" cy="50482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388" y="4581525"/>
            <a:ext cx="431800" cy="4318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9388" y="3933825"/>
            <a:ext cx="431800" cy="4318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950" y="1412875"/>
            <a:ext cx="8856663" cy="5184775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700" i="1" dirty="0" smtClean="0">
                <a:solidFill>
                  <a:srgbClr val="C00000"/>
                </a:solidFill>
                <a:latin typeface="+mj-lt"/>
              </a:rPr>
              <a:t>Н</a:t>
            </a:r>
            <a:r>
              <a:rPr lang="ru-RU" dirty="0" smtClean="0"/>
              <a:t>   -</a:t>
            </a:r>
            <a:r>
              <a:rPr lang="ru-RU" sz="3900" dirty="0" smtClean="0">
                <a:latin typeface="+mj-lt"/>
              </a:rPr>
              <a:t>Ну вот я и дома, -	закрывая книгу, проговорила Наташа и вдруг рассмеялась. - Чем это	ты губы вымазала?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dirty="0" smtClean="0">
                <a:latin typeface="+mj-lt"/>
              </a:rPr>
              <a:t> </a:t>
            </a:r>
            <a:r>
              <a:rPr lang="ru-RU" sz="4700" i="1" dirty="0" smtClean="0">
                <a:solidFill>
                  <a:srgbClr val="C00000"/>
                </a:solidFill>
                <a:latin typeface="+mj-lt"/>
              </a:rPr>
              <a:t>О</a:t>
            </a:r>
            <a:r>
              <a:rPr lang="ru-RU" sz="3900" dirty="0" smtClean="0">
                <a:latin typeface="+mj-lt"/>
              </a:rPr>
              <a:t>   -Кремом, - похвасталась	Оля. - Я два      пирожных съела.	Одно за себя, а другое за        тебя.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200" i="1" dirty="0" smtClean="0">
                <a:solidFill>
                  <a:srgbClr val="C00000"/>
                </a:solidFill>
                <a:latin typeface="+mj-lt"/>
              </a:rPr>
              <a:t> Н</a:t>
            </a:r>
            <a:r>
              <a:rPr lang="ru-RU" sz="3900" dirty="0" smtClean="0">
                <a:latin typeface="+mj-lt"/>
              </a:rPr>
              <a:t>    -Зачем же за	меня? - нахмурилась Наташа.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dirty="0" smtClean="0">
                <a:latin typeface="+mj-lt"/>
              </a:rPr>
              <a:t>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dirty="0" smtClean="0">
                <a:latin typeface="+mj-lt"/>
              </a:rPr>
              <a:t>  </a:t>
            </a:r>
            <a:r>
              <a:rPr lang="ru-RU" sz="5100" i="1" dirty="0" smtClean="0">
                <a:solidFill>
                  <a:srgbClr val="C00000"/>
                </a:solidFill>
                <a:latin typeface="+mj-lt"/>
              </a:rPr>
              <a:t>О</a:t>
            </a:r>
            <a:r>
              <a:rPr lang="ru-RU" sz="3900" dirty="0" smtClean="0">
                <a:latin typeface="+mj-lt"/>
              </a:rPr>
              <a:t>    -Мама велела.	Она сказала, что ещё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dirty="0" smtClean="0">
                <a:latin typeface="+mj-lt"/>
              </a:rPr>
              <a:t>         неизвестно  ,когда ты вернёшься из Африки:	Африка-то далеко, а пирожное с кремом  может  	испортиться.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950" y="1412875"/>
            <a:ext cx="431800" cy="50323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9388" y="2565400"/>
            <a:ext cx="431800" cy="57626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388" y="4365625"/>
            <a:ext cx="504825" cy="50323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9388" y="3429000"/>
            <a:ext cx="504825" cy="6477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950" y="1412875"/>
            <a:ext cx="8856663" cy="5184775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700" i="1" dirty="0" smtClean="0">
                <a:solidFill>
                  <a:srgbClr val="C00000"/>
                </a:solidFill>
                <a:latin typeface="+mj-lt"/>
              </a:rPr>
              <a:t>Н</a:t>
            </a:r>
            <a:r>
              <a:rPr lang="ru-RU" dirty="0" smtClean="0"/>
              <a:t>   -</a:t>
            </a:r>
            <a:r>
              <a:rPr lang="ru-RU" sz="3900" dirty="0" smtClean="0">
                <a:latin typeface="+mj-lt"/>
              </a:rPr>
              <a:t>Ну вот я и дома, - (	закрывая книгу, проговорила Наташа и вдруг рассмеялась.) - Чем это	ты губы вымазала?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dirty="0" smtClean="0">
                <a:latin typeface="+mj-lt"/>
              </a:rPr>
              <a:t> </a:t>
            </a:r>
            <a:r>
              <a:rPr lang="ru-RU" sz="4700" i="1" dirty="0" smtClean="0">
                <a:solidFill>
                  <a:srgbClr val="C00000"/>
                </a:solidFill>
                <a:latin typeface="+mj-lt"/>
              </a:rPr>
              <a:t>О</a:t>
            </a:r>
            <a:r>
              <a:rPr lang="ru-RU" sz="3900" dirty="0" smtClean="0">
                <a:latin typeface="+mj-lt"/>
              </a:rPr>
              <a:t>   -Кремом, (- похвасталась	Оля. )- Я два      пирожных съела.	Одно за себя, а другое за        тебя.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200" i="1" dirty="0" smtClean="0">
                <a:solidFill>
                  <a:srgbClr val="C00000"/>
                </a:solidFill>
                <a:latin typeface="+mj-lt"/>
              </a:rPr>
              <a:t> Н</a:t>
            </a:r>
            <a:r>
              <a:rPr lang="ru-RU" sz="3900" dirty="0" smtClean="0">
                <a:latin typeface="+mj-lt"/>
              </a:rPr>
              <a:t>    -Зачем же за	меня? –( нахмурилась Наташа.)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dirty="0" smtClean="0">
                <a:latin typeface="+mj-lt"/>
              </a:rPr>
              <a:t>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dirty="0" smtClean="0">
                <a:latin typeface="+mj-lt"/>
              </a:rPr>
              <a:t>  </a:t>
            </a:r>
            <a:r>
              <a:rPr lang="ru-RU" sz="5100" i="1" dirty="0" smtClean="0">
                <a:solidFill>
                  <a:srgbClr val="C00000"/>
                </a:solidFill>
                <a:latin typeface="+mj-lt"/>
              </a:rPr>
              <a:t>О</a:t>
            </a:r>
            <a:r>
              <a:rPr lang="ru-RU" sz="3900" dirty="0" smtClean="0">
                <a:latin typeface="+mj-lt"/>
              </a:rPr>
              <a:t>    -Мама велела.	Она сказала, что ещё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dirty="0" smtClean="0">
                <a:latin typeface="+mj-lt"/>
              </a:rPr>
              <a:t>         неизвестно  ,когда ты вернёшься из Африки:	Африка-то далеко, а пирожное с кремом  может  	испортиться.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950" y="1412875"/>
            <a:ext cx="431800" cy="50323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9388" y="2565400"/>
            <a:ext cx="431800" cy="57626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388" y="4365625"/>
            <a:ext cx="504825" cy="50323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9388" y="3429000"/>
            <a:ext cx="504825" cy="6477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950" y="1412875"/>
            <a:ext cx="8856663" cy="5184775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700" i="1" dirty="0" smtClean="0">
                <a:solidFill>
                  <a:srgbClr val="C00000"/>
                </a:solidFill>
                <a:latin typeface="+mj-lt"/>
              </a:rPr>
              <a:t>Н</a:t>
            </a:r>
            <a:r>
              <a:rPr lang="ru-RU" dirty="0" smtClean="0"/>
              <a:t>   -</a:t>
            </a:r>
            <a:r>
              <a:rPr lang="ru-RU" sz="3900" dirty="0" smtClean="0">
                <a:latin typeface="+mj-lt"/>
              </a:rPr>
              <a:t>Ну вот я и дома, - (	закрывая книгу, проговорила Наташа и вдруг </a:t>
            </a:r>
            <a:r>
              <a:rPr lang="ru-RU" sz="3900" u="sng" dirty="0" smtClean="0">
                <a:solidFill>
                  <a:srgbClr val="FF0000"/>
                </a:solidFill>
                <a:latin typeface="+mj-lt"/>
              </a:rPr>
              <a:t>рассмеялась</a:t>
            </a:r>
            <a:r>
              <a:rPr lang="ru-RU" sz="3900" dirty="0" smtClean="0">
                <a:latin typeface="+mj-lt"/>
              </a:rPr>
              <a:t>.) - Чем это	ты губы вымазала?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dirty="0" smtClean="0">
                <a:latin typeface="+mj-lt"/>
              </a:rPr>
              <a:t> </a:t>
            </a:r>
            <a:r>
              <a:rPr lang="ru-RU" sz="4700" i="1" dirty="0" smtClean="0">
                <a:solidFill>
                  <a:srgbClr val="C00000"/>
                </a:solidFill>
                <a:latin typeface="+mj-lt"/>
              </a:rPr>
              <a:t>О</a:t>
            </a:r>
            <a:r>
              <a:rPr lang="ru-RU" sz="3900" dirty="0" smtClean="0">
                <a:latin typeface="+mj-lt"/>
              </a:rPr>
              <a:t>   -Кремом, (- </a:t>
            </a:r>
            <a:r>
              <a:rPr lang="ru-RU" sz="3900" u="sng" dirty="0" smtClean="0">
                <a:solidFill>
                  <a:srgbClr val="FF0000"/>
                </a:solidFill>
                <a:latin typeface="+mj-lt"/>
              </a:rPr>
              <a:t>похвасталась</a:t>
            </a:r>
            <a:r>
              <a:rPr lang="ru-RU" sz="3900" dirty="0" smtClean="0">
                <a:latin typeface="+mj-lt"/>
              </a:rPr>
              <a:t>	Оля. )- Я два      пирожных съела.	Одно за себя, а другое за        тебя.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200" i="1" dirty="0" smtClean="0">
                <a:solidFill>
                  <a:srgbClr val="C00000"/>
                </a:solidFill>
                <a:latin typeface="+mj-lt"/>
              </a:rPr>
              <a:t> Н</a:t>
            </a:r>
            <a:r>
              <a:rPr lang="ru-RU" sz="3900" dirty="0" smtClean="0">
                <a:latin typeface="+mj-lt"/>
              </a:rPr>
              <a:t>    -Зачем же за	меня? –( </a:t>
            </a:r>
            <a:r>
              <a:rPr lang="ru-RU" sz="3900" u="sng" dirty="0" smtClean="0">
                <a:solidFill>
                  <a:srgbClr val="FF0000"/>
                </a:solidFill>
                <a:latin typeface="+mj-lt"/>
              </a:rPr>
              <a:t>нахмурилась</a:t>
            </a:r>
            <a:r>
              <a:rPr lang="ru-RU" sz="3900" dirty="0" smtClean="0">
                <a:latin typeface="+mj-lt"/>
              </a:rPr>
              <a:t> Наташа.)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dirty="0" smtClean="0">
                <a:latin typeface="+mj-lt"/>
              </a:rPr>
              <a:t>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dirty="0" smtClean="0">
                <a:latin typeface="+mj-lt"/>
              </a:rPr>
              <a:t>  </a:t>
            </a:r>
            <a:r>
              <a:rPr lang="ru-RU" sz="5100" i="1" dirty="0" smtClean="0">
                <a:solidFill>
                  <a:srgbClr val="C00000"/>
                </a:solidFill>
                <a:latin typeface="+mj-lt"/>
              </a:rPr>
              <a:t>О</a:t>
            </a:r>
            <a:r>
              <a:rPr lang="ru-RU" sz="3900" dirty="0" smtClean="0">
                <a:latin typeface="+mj-lt"/>
              </a:rPr>
              <a:t>    -Мама велела. Она сказала, что ещё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dirty="0" smtClean="0">
                <a:latin typeface="+mj-lt"/>
              </a:rPr>
              <a:t>         неизвестно  ,когда ты вернёшься из Африки:	Африка-то далеко, а пирожное с кремом  может  	испортиться.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950" y="1412875"/>
            <a:ext cx="431800" cy="50323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9388" y="2565400"/>
            <a:ext cx="431800" cy="57626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388" y="4365625"/>
            <a:ext cx="504825" cy="50323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9388" y="3429000"/>
            <a:ext cx="504825" cy="6477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"/>
          <p:cNvSpPr txBox="1">
            <a:spLocks noChangeArrowheads="1"/>
          </p:cNvSpPr>
          <p:nvPr/>
        </p:nvSpPr>
        <p:spPr bwMode="auto">
          <a:xfrm>
            <a:off x="179388" y="428625"/>
            <a:ext cx="86074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>
                <a:solidFill>
                  <a:srgbClr val="FF0000"/>
                </a:solidFill>
                <a:latin typeface="Arthur Gothic"/>
              </a:rPr>
              <a:t>Физкультминутка</a:t>
            </a:r>
          </a:p>
        </p:txBody>
      </p:sp>
      <p:pic>
        <p:nvPicPr>
          <p:cNvPr id="28675" name="Picture 2" descr="C:\Documents and Settings\Loner\Мои документы\Мои рисунки\Смайлики\baloon_cyan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00813" y="5000625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3" descr="C:\Documents and Settings\Loner\Мои документы\Мои рисунки\Смайлики\blue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71938" y="3000375"/>
            <a:ext cx="15716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4" descr="C:\Documents and Settings\Loner\Мои документы\Мои рисунки\Смайлики\icon_pain23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15188" y="2286000"/>
            <a:ext cx="131445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5" descr="C:\Documents and Settings\Loner\Мои документы\Мои рисунки\Смайлики\joke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428750" y="2071688"/>
            <a:ext cx="143827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6" descr="C:\Documents and Settings\Loner\Мои документы\Мои рисунки\Смайлики\luxhello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28625" y="4500563"/>
            <a:ext cx="1357313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077 Неприятность эту мы переживе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827088" y="6092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53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200" i="1" dirty="0" smtClean="0">
                <a:solidFill>
                  <a:srgbClr val="C00000"/>
                </a:solidFill>
                <a:latin typeface="+mj-lt"/>
              </a:rPr>
              <a:t>Работа в группах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200" i="1" dirty="0" err="1" smtClean="0">
                <a:solidFill>
                  <a:srgbClr val="C00000"/>
                </a:solidFill>
                <a:latin typeface="+mj-lt"/>
              </a:rPr>
              <a:t>Синквейн</a:t>
            </a:r>
            <a:endParaRPr lang="ru-RU" sz="7200" i="1" dirty="0">
              <a:solidFill>
                <a:srgbClr val="C00000"/>
              </a:solidFill>
              <a:latin typeface="+mj-lt"/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i="1" dirty="0" smtClean="0">
                <a:solidFill>
                  <a:srgbClr val="C00000"/>
                </a:solidFill>
                <a:latin typeface="+mj-lt"/>
              </a:rPr>
              <a:t>Домашнее задание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4000" dirty="0" smtClean="0">
                <a:solidFill>
                  <a:srgbClr val="C00000"/>
                </a:solidFill>
                <a:latin typeface="+mj-lt"/>
              </a:rPr>
              <a:t>Выразительно прочитать</a:t>
            </a:r>
            <a:endParaRPr lang="ru-RU" sz="4000" dirty="0" smtClean="0">
              <a:solidFill>
                <a:srgbClr val="7030A0"/>
              </a:solidFill>
              <a:latin typeface="+mj-lt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4000" dirty="0" smtClean="0">
                <a:solidFill>
                  <a:srgbClr val="7030A0"/>
                </a:solidFill>
                <a:latin typeface="+mj-lt"/>
              </a:rPr>
              <a:t>Составить </a:t>
            </a:r>
            <a:r>
              <a:rPr lang="ru-RU" sz="4000" dirty="0" err="1" smtClean="0">
                <a:solidFill>
                  <a:srgbClr val="7030A0"/>
                </a:solidFill>
                <a:latin typeface="+mj-lt"/>
              </a:rPr>
              <a:t>синквейн</a:t>
            </a:r>
            <a:r>
              <a:rPr lang="ru-RU" sz="4000" dirty="0" smtClean="0">
                <a:solidFill>
                  <a:srgbClr val="7030A0"/>
                </a:solidFill>
                <a:latin typeface="+mj-lt"/>
              </a:rPr>
              <a:t> к слову      	</a:t>
            </a:r>
            <a:r>
              <a:rPr lang="ru-RU" sz="4000" dirty="0" smtClean="0">
                <a:solidFill>
                  <a:srgbClr val="00B0F0"/>
                </a:solidFill>
                <a:latin typeface="+mj-lt"/>
              </a:rPr>
              <a:t>Семья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4000" dirty="0" smtClean="0">
                <a:solidFill>
                  <a:srgbClr val="7030A0"/>
                </a:solidFill>
                <a:latin typeface="+mj-lt"/>
              </a:rPr>
              <a:t>Подобрать пословицы к этому рассказу</a:t>
            </a: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4713288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4300" dirty="0" smtClean="0">
                <a:solidFill>
                  <a:srgbClr val="7030A0"/>
                </a:solidFill>
                <a:latin typeface="+mj-lt"/>
              </a:rPr>
              <a:t>Сегодня я узнал…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4300" dirty="0" smtClean="0">
                <a:solidFill>
                  <a:srgbClr val="7030A0"/>
                </a:solidFill>
                <a:latin typeface="+mj-lt"/>
              </a:rPr>
              <a:t>Я понял, что…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4300" dirty="0" smtClean="0">
                <a:solidFill>
                  <a:srgbClr val="7030A0"/>
                </a:solidFill>
                <a:latin typeface="+mj-lt"/>
              </a:rPr>
              <a:t>Меня удивило…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4300" dirty="0" smtClean="0">
                <a:solidFill>
                  <a:srgbClr val="7030A0"/>
                </a:solidFill>
                <a:latin typeface="+mj-lt"/>
              </a:rPr>
              <a:t>Мне захотелось…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4300" dirty="0" smtClean="0">
                <a:solidFill>
                  <a:srgbClr val="7030A0"/>
                </a:solidFill>
                <a:latin typeface="+mj-lt"/>
              </a:rPr>
              <a:t>Я попробую…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4300" dirty="0" smtClean="0">
                <a:solidFill>
                  <a:srgbClr val="7030A0"/>
                </a:solidFill>
                <a:latin typeface="+mj-lt"/>
              </a:rPr>
              <a:t>Урок дал мне для жизни…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4300" dirty="0" smtClean="0">
                <a:solidFill>
                  <a:srgbClr val="7030A0"/>
                </a:solidFill>
                <a:latin typeface="+mj-lt"/>
              </a:rPr>
              <a:t>Я смог…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600" i="1" dirty="0" smtClean="0">
                <a:solidFill>
                  <a:srgbClr val="C00000"/>
                </a:solidFill>
                <a:latin typeface="+mj-lt"/>
              </a:rPr>
              <a:t>Зарядка для диктора </a:t>
            </a:r>
            <a:endParaRPr lang="ru-RU" sz="6600" i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63713" y="3068638"/>
            <a:ext cx="2736850" cy="378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D:\Clipart\Природа\Небо\0004090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600" dirty="0" smtClean="0">
                <a:solidFill>
                  <a:srgbClr val="7030A0"/>
                </a:solidFill>
              </a:rPr>
              <a:t>Задачи на урок </a:t>
            </a:r>
            <a:endParaRPr lang="ru-RU" sz="6600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i="1" dirty="0" smtClean="0">
                <a:solidFill>
                  <a:srgbClr val="C00000"/>
                </a:solidFill>
                <a:latin typeface="+mj-lt"/>
              </a:rPr>
              <a:t>Познакомиться с автором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4000" i="1" dirty="0" smtClean="0">
                <a:solidFill>
                  <a:srgbClr val="C00000"/>
                </a:solidFill>
                <a:latin typeface="+mj-lt"/>
              </a:rPr>
              <a:t>Познакомиться с произведением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4000" i="1" dirty="0" smtClean="0">
                <a:solidFill>
                  <a:srgbClr val="C00000"/>
                </a:solidFill>
                <a:latin typeface="+mj-lt"/>
              </a:rPr>
              <a:t>Определить жанр произведения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4000" i="1" dirty="0" smtClean="0">
                <a:solidFill>
                  <a:srgbClr val="C00000"/>
                </a:solidFill>
                <a:latin typeface="+mj-lt"/>
              </a:rPr>
              <a:t>Поговорить о главных героях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4000" i="1" dirty="0" smtClean="0">
                <a:solidFill>
                  <a:srgbClr val="C00000"/>
                </a:solidFill>
                <a:latin typeface="+mj-lt"/>
              </a:rPr>
              <a:t>Определить главную мысль 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6148" name="Рисунок 55" descr="http://funforkids.ru/pictures/school4/school0414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27763" y="5300663"/>
            <a:ext cx="2771775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i="1" dirty="0" smtClean="0">
                <a:solidFill>
                  <a:srgbClr val="7030A0"/>
                </a:solidFill>
                <a:latin typeface="+mj-lt"/>
              </a:rPr>
              <a:t>-Игра «Радиотеатр»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4800" i="1" dirty="0" smtClean="0">
                <a:solidFill>
                  <a:srgbClr val="7030A0"/>
                </a:solidFill>
                <a:latin typeface="+mj-lt"/>
              </a:rPr>
              <a:t>-Составление </a:t>
            </a:r>
            <a:r>
              <a:rPr lang="ru-RU" sz="4800" i="1" dirty="0" err="1" smtClean="0">
                <a:solidFill>
                  <a:srgbClr val="7030A0"/>
                </a:solidFill>
                <a:latin typeface="+mj-lt"/>
              </a:rPr>
              <a:t>синквейна</a:t>
            </a:r>
            <a:endParaRPr lang="ru-RU" sz="4800" i="1" dirty="0" smtClean="0">
              <a:solidFill>
                <a:srgbClr val="7030A0"/>
              </a:solidFill>
              <a:latin typeface="+mj-lt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4800" i="1" dirty="0" smtClean="0">
                <a:solidFill>
                  <a:srgbClr val="7030A0"/>
                </a:solidFill>
                <a:latin typeface="+mj-lt"/>
              </a:rPr>
              <a:t>-Работа с пословицами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sz="4800" i="1" dirty="0">
              <a:solidFill>
                <a:srgbClr val="7030A0"/>
              </a:solidFill>
              <a:latin typeface="+mj-lt"/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0" y="1557338"/>
            <a:ext cx="8229600" cy="4554537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400" dirty="0" smtClean="0">
                <a:solidFill>
                  <a:srgbClr val="7030A0"/>
                </a:solidFill>
                <a:latin typeface="+mj-lt"/>
              </a:rPr>
              <a:t>НАРЕРМОЛАЕВПАК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5400" dirty="0" smtClean="0">
              <a:latin typeface="+mj-lt"/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400" i="1" dirty="0" smtClean="0">
                <a:solidFill>
                  <a:srgbClr val="C00000"/>
                </a:solidFill>
                <a:latin typeface="+mj-lt"/>
              </a:rPr>
              <a:t>ЧСДВАПИРОЖНЫХЕД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sz="5400" dirty="0">
              <a:latin typeface="+mj-lt"/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0" y="1557338"/>
            <a:ext cx="8229600" cy="4554537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400" dirty="0" smtClean="0">
                <a:solidFill>
                  <a:srgbClr val="7030A0"/>
                </a:solidFill>
                <a:latin typeface="+mj-lt"/>
              </a:rPr>
              <a:t>Ю.И. ЕРМОЛАЕВ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5400" dirty="0" smtClean="0">
              <a:latin typeface="+mj-lt"/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400" i="1" dirty="0" smtClean="0">
                <a:solidFill>
                  <a:srgbClr val="C00000"/>
                </a:solidFill>
                <a:latin typeface="+mj-lt"/>
              </a:rPr>
              <a:t>«ДВА   ПИРОЖНЫХ»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sz="5400" dirty="0">
              <a:latin typeface="+mj-lt"/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7921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FF0000"/>
                </a:solidFill>
              </a:rPr>
              <a:t>ЮРИЙ ИВАНОВИЧ ЕРМОЛАЕВ</a:t>
            </a:r>
          </a:p>
        </p:txBody>
      </p:sp>
      <p:pic>
        <p:nvPicPr>
          <p:cNvPr id="1026" name="Picture 2" descr="D:\Мои документы\writer_rus42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3850" y="1052513"/>
            <a:ext cx="3168650" cy="4176712"/>
          </a:xfrm>
        </p:spPr>
      </p:pic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684213" y="5157788"/>
            <a:ext cx="2951162" cy="792162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1921-1998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35375" y="908050"/>
            <a:ext cx="4392613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АКТЕР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КОРРЕСПОНДЕНТ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ПИСАТЕЛЬ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ДРАМАТУРГ</a:t>
            </a:r>
          </a:p>
        </p:txBody>
      </p:sp>
      <p:pic>
        <p:nvPicPr>
          <p:cNvPr id="5" name="Picture 2" descr="D:\Мои документы\event-image-poster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32363" y="3068638"/>
            <a:ext cx="3671887" cy="242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933950" y="5572125"/>
            <a:ext cx="36703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ТЕАТРАЛЬНОЕ УЧИЛИЩЕ ИМ.М.ЩЕПКИНА</a:t>
            </a: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800" i="1" dirty="0" smtClean="0">
                <a:solidFill>
                  <a:srgbClr val="C00000"/>
                </a:solidFill>
                <a:latin typeface="+mj-lt"/>
              </a:rPr>
              <a:t>В гостях у автора</a:t>
            </a:r>
            <a:endParaRPr lang="ru-RU" sz="8800" i="1" dirty="0">
              <a:solidFill>
                <a:srgbClr val="C00000"/>
              </a:solidFill>
              <a:latin typeface="+mj-lt"/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Тема26</Template>
  <TotalTime>758</TotalTime>
  <Words>284</Words>
  <Application>Microsoft Office PowerPoint</Application>
  <PresentationFormat>Экран (4:3)</PresentationFormat>
  <Paragraphs>117</Paragraphs>
  <Slides>30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7" baseType="lpstr">
      <vt:lpstr>Arial</vt:lpstr>
      <vt:lpstr>Cambria</vt:lpstr>
      <vt:lpstr>Garamond</vt:lpstr>
      <vt:lpstr>Calibri</vt:lpstr>
      <vt:lpstr>Wingdings</vt:lpstr>
      <vt:lpstr>Arthur Gothic</vt:lpstr>
      <vt:lpstr>Тема26</vt:lpstr>
      <vt:lpstr> Ю. Ермолаев  « Два пирожных»  2  класс     /УМК Гармония/   </vt:lpstr>
      <vt:lpstr>Слайд 2</vt:lpstr>
      <vt:lpstr>Слайд 3</vt:lpstr>
      <vt:lpstr>Задачи на урок </vt:lpstr>
      <vt:lpstr>Слайд 5</vt:lpstr>
      <vt:lpstr>Слайд 6</vt:lpstr>
      <vt:lpstr>Слайд 7</vt:lpstr>
      <vt:lpstr>ЮРИЙ ИВАНОВИЧ ЕРМОЛАЕВ</vt:lpstr>
      <vt:lpstr>Слайд 9</vt:lpstr>
      <vt:lpstr>ЮРИЙ ИВАНОВИЧ ЕРМОЛАЕВ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ХАРАКТЕРИСТИКА ГЛАВНЫХ ГЕРОЕВ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рисования</dc:title>
  <dc:creator>мама</dc:creator>
  <cp:lastModifiedBy>re</cp:lastModifiedBy>
  <cp:revision>50</cp:revision>
  <dcterms:created xsi:type="dcterms:W3CDTF">2011-11-13T21:06:34Z</dcterms:created>
  <dcterms:modified xsi:type="dcterms:W3CDTF">2014-03-18T14:03:28Z</dcterms:modified>
</cp:coreProperties>
</file>