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7" r:id="rId2"/>
    <p:sldId id="258" r:id="rId3"/>
    <p:sldId id="281" r:id="rId4"/>
    <p:sldId id="259" r:id="rId5"/>
    <p:sldId id="260" r:id="rId6"/>
    <p:sldId id="270" r:id="rId7"/>
    <p:sldId id="280" r:id="rId8"/>
    <p:sldId id="282" r:id="rId9"/>
    <p:sldId id="261" r:id="rId10"/>
    <p:sldId id="273" r:id="rId11"/>
    <p:sldId id="277" r:id="rId12"/>
    <p:sldId id="263" r:id="rId13"/>
    <p:sldId id="264" r:id="rId14"/>
    <p:sldId id="274" r:id="rId15"/>
    <p:sldId id="265" r:id="rId16"/>
    <p:sldId id="266" r:id="rId17"/>
    <p:sldId id="267" r:id="rId18"/>
    <p:sldId id="269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03" autoAdjust="0"/>
  </p:normalViewPr>
  <p:slideViewPr>
    <p:cSldViewPr>
      <p:cViewPr varScale="1">
        <p:scale>
          <a:sx n="44" d="100"/>
          <a:sy n="44" d="100"/>
        </p:scale>
        <p:origin x="-11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F23C08-4AB3-4B10-86D2-CDCD0BEDC259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10626B0-44D1-467D-AF71-AFA811C786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?</a:t>
            </a:r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22D4FD-4294-4C8F-B1DE-972244B99FE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?</a:t>
            </a:r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1C0275-9184-4EA3-9EA0-7B9FC65DDAE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77379-5C95-45AD-A6E3-8752FD5287D1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0A095-D892-4806-A496-819198CB89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594AD-11E0-470C-BC04-8F46AF821839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05955-C4DB-4E6C-9D03-4043DEF2A4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4E766-7902-4418-8DDF-AD171B369F58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B4549-49A3-49DA-9AD7-BEDD1FA78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C2064-5EDC-4408-9A76-646F46A382AB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AED08-C7BD-4DFC-936B-D3A7DC0909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856F0-6EB3-40B2-B4D8-662DB70C1699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FED15-2967-44EF-AE51-91BD9D86BC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83B22-66E3-4842-9CB3-507265168E0A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812C8-740F-4375-A8C2-A0FF569F9E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0DF77-B4CD-4F1D-9F91-FC1D7F3E0CFA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B6B83-14CD-43E1-BD60-D03C435546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397F7-A2E1-4A94-BFAB-A0FB4BB1FB3F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510EC-442D-4B11-9AAD-5BC3F18691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F4A8A-C818-47E1-BD4C-9B281499EBDB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55221-1F4E-4214-9982-B2E439DDE7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D9D36-70AA-479D-8BBB-93B2F7114D93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D94B5-2B81-4856-AA47-9DFB67E448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A2154-88CD-497C-889B-A64D7236BF49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E86B9-AC0A-486B-AAA6-BB039E767D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F8000D-A9AA-4E98-9C12-6ECE3717DA59}" type="datetimeFigureOut">
              <a:rPr lang="ru-RU"/>
              <a:pPr>
                <a:defRPr/>
              </a:pPr>
              <a:t>14.03.2014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4F5D087-B279-4663-ACEB-1AFFDF5CD2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798" r:id="rId2"/>
    <p:sldLayoutId id="2147483805" r:id="rId3"/>
    <p:sldLayoutId id="2147483799" r:id="rId4"/>
    <p:sldLayoutId id="2147483806" r:id="rId5"/>
    <p:sldLayoutId id="2147483800" r:id="rId6"/>
    <p:sldLayoutId id="2147483801" r:id="rId7"/>
    <p:sldLayoutId id="2147483807" r:id="rId8"/>
    <p:sldLayoutId id="2147483808" r:id="rId9"/>
    <p:sldLayoutId id="2147483802" r:id="rId10"/>
    <p:sldLayoutId id="21474838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E7BC29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D092A7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User\Мои документы\Мои рисунки\Мои сканированные изображения\2010-08 (авг)\сканирование00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8" y="1214438"/>
            <a:ext cx="3429000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Содержимое 6"/>
          <p:cNvSpPr>
            <a:spLocks noGrp="1"/>
          </p:cNvSpPr>
          <p:nvPr>
            <p:ph sz="quarter" idx="2"/>
          </p:nvPr>
        </p:nvSpPr>
        <p:spPr>
          <a:xfrm>
            <a:off x="4786313" y="1285875"/>
            <a:ext cx="3971925" cy="39592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Закрепление пройденного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материала по теме: 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    «Действия с многозначнымичислами. Решение задач»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     4 класс       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Содержимое 6"/>
          <p:cNvSpPr>
            <a:spLocks noGrp="1"/>
          </p:cNvSpPr>
          <p:nvPr>
            <p:ph sz="quarter" idx="4"/>
          </p:nvPr>
        </p:nvSpPr>
        <p:spPr>
          <a:xfrm>
            <a:off x="428625" y="285750"/>
            <a:ext cx="7858125" cy="92868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                 УРОК - СКАЗКА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smtClean="0"/>
              <a:t>Расставьте скобки так, чтобы значение выражения было верным:</a:t>
            </a:r>
          </a:p>
        </p:txBody>
      </p:sp>
      <p:sp>
        <p:nvSpPr>
          <p:cNvPr id="16387" name="Текст 2"/>
          <p:cNvSpPr>
            <a:spLocks noGrp="1"/>
          </p:cNvSpPr>
          <p:nvPr>
            <p:ph type="body" idx="1"/>
          </p:nvPr>
        </p:nvSpPr>
        <p:spPr>
          <a:xfrm>
            <a:off x="500063" y="5072063"/>
            <a:ext cx="4040187" cy="838200"/>
          </a:xfrm>
        </p:spPr>
        <p:txBody>
          <a:bodyPr/>
          <a:lstStyle/>
          <a:p>
            <a:r>
              <a:rPr lang="ru-RU" smtClean="0"/>
              <a:t>Сколько раз Золушку хотели похвалить?</a:t>
            </a:r>
          </a:p>
        </p:txBody>
      </p:sp>
      <p:sp>
        <p:nvSpPr>
          <p:cNvPr id="16388" name="Текст 3"/>
          <p:cNvSpPr>
            <a:spLocks noGrp="1"/>
          </p:cNvSpPr>
          <p:nvPr>
            <p:ph type="body" sz="half" idx="3"/>
          </p:nvPr>
        </p:nvSpPr>
        <p:spPr>
          <a:xfrm>
            <a:off x="4857750" y="5072063"/>
            <a:ext cx="4041775" cy="838200"/>
          </a:xfrm>
        </p:spPr>
        <p:txBody>
          <a:bodyPr/>
          <a:lstStyle/>
          <a:p>
            <a:r>
              <a:rPr lang="ru-RU" smtClean="0"/>
              <a:t>Сколько раз Золушку не похвалили?</a:t>
            </a:r>
          </a:p>
        </p:txBody>
      </p:sp>
      <p:sp>
        <p:nvSpPr>
          <p:cNvPr id="16389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000250"/>
            <a:ext cx="4040188" cy="3071813"/>
          </a:xfrm>
        </p:spPr>
        <p:txBody>
          <a:bodyPr/>
          <a:lstStyle/>
          <a:p>
            <a:r>
              <a:rPr lang="ru-RU" sz="3200" smtClean="0"/>
              <a:t>48 : 6 + 2 + 16 = 2</a:t>
            </a:r>
          </a:p>
        </p:txBody>
      </p:sp>
      <p:sp>
        <p:nvSpPr>
          <p:cNvPr id="16390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000250"/>
            <a:ext cx="4284663" cy="3000375"/>
          </a:xfrm>
        </p:spPr>
        <p:txBody>
          <a:bodyPr/>
          <a:lstStyle/>
          <a:p>
            <a:r>
              <a:rPr lang="ru-RU" sz="3200" smtClean="0"/>
              <a:t>48 : 6 + 2 + 16 = 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3"/>
          <p:cNvSpPr>
            <a:spLocks noGrp="1"/>
          </p:cNvSpPr>
          <p:nvPr>
            <p:ph type="title"/>
          </p:nvPr>
        </p:nvSpPr>
        <p:spPr>
          <a:xfrm>
            <a:off x="457200" y="142875"/>
            <a:ext cx="8472488" cy="714375"/>
          </a:xfrm>
        </p:spPr>
        <p:txBody>
          <a:bodyPr/>
          <a:lstStyle/>
          <a:p>
            <a:pPr eaLnBrk="1" hangingPunct="1"/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Текст  задачи:               Выражение:</a:t>
            </a:r>
          </a:p>
        </p:txBody>
      </p:sp>
      <p:sp>
        <p:nvSpPr>
          <p:cNvPr id="17411" name="Содержимое 5"/>
          <p:cNvSpPr>
            <a:spLocks noGrp="1"/>
          </p:cNvSpPr>
          <p:nvPr>
            <p:ph sz="quarter" idx="2"/>
          </p:nvPr>
        </p:nvSpPr>
        <p:spPr>
          <a:xfrm>
            <a:off x="857250" y="1357313"/>
            <a:ext cx="7429500" cy="250031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z="3000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3" descr="C:\Documents and Settings\User\Application Data\Samsung\Samsung PC Studio 3\Temporary\Photo-002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313" y="3929063"/>
            <a:ext cx="6357937" cy="275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313" y="928688"/>
          <a:ext cx="8643998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7982"/>
                <a:gridCol w="2286016"/>
              </a:tblGrid>
              <a:tr h="2783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1)Сколько метров ткани по цене   620 рублей за метр потребовалось на платье для мачехи, если истратили на ткань  1860 рублей 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2)</a:t>
                      </a:r>
                      <a:r>
                        <a:rPr lang="ru-RU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платья для дочерей требуется </a:t>
                      </a: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620</a:t>
                      </a:r>
                      <a:r>
                        <a:rPr lang="ru-RU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см ткани.</a:t>
                      </a: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Сколько нужно</a:t>
                      </a:r>
                      <a:r>
                        <a:rPr lang="ru-RU" sz="24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денег, чтобы купить ткань по 1860 рублей за один метр</a:t>
                      </a: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0"/>
                        </a:lnSpc>
                      </a:pPr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А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)  1860 + 620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Б)  1860 </a:t>
                      </a:r>
                      <a:r>
                        <a:rPr lang="ru-RU" sz="2000" dirty="0" err="1" smtClean="0">
                          <a:solidFill>
                            <a:schemeClr val="bg1"/>
                          </a:solidFill>
                        </a:rPr>
                        <a:t>х</a:t>
                      </a: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 620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В)  1860 – 620</a:t>
                      </a:r>
                    </a:p>
                    <a:p>
                      <a:pPr>
                        <a:lnSpc>
                          <a:spcPct val="200000"/>
                        </a:lnSpc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Г)</a:t>
                      </a:r>
                      <a:r>
                        <a:rPr lang="ru-RU" sz="2000" baseline="0" dirty="0" smtClean="0">
                          <a:solidFill>
                            <a:schemeClr val="bg1"/>
                          </a:solidFill>
                        </a:rPr>
                        <a:t>  1860 : 620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421" name="Прямоугольник 5"/>
          <p:cNvSpPr>
            <a:spLocks noChangeArrowheads="1"/>
          </p:cNvSpPr>
          <p:nvPr/>
        </p:nvSpPr>
        <p:spPr bwMode="auto">
          <a:xfrm>
            <a:off x="214313" y="4429125"/>
            <a:ext cx="2286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 2" pitchFamily="18" charset="2"/>
              <a:buNone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Ответ: 1)_____2)_____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4"/>
          <p:cNvSpPr>
            <a:spLocks noGrp="1"/>
          </p:cNvSpPr>
          <p:nvPr>
            <p:ph type="title"/>
          </p:nvPr>
        </p:nvSpPr>
        <p:spPr>
          <a:xfrm>
            <a:off x="642938" y="273050"/>
            <a:ext cx="8043862" cy="1084263"/>
          </a:xfrm>
        </p:spPr>
        <p:txBody>
          <a:bodyPr/>
          <a:lstStyle/>
          <a:p>
            <a:pPr eaLnBrk="1" hangingPunct="1"/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Сравните длины</a:t>
            </a:r>
          </a:p>
        </p:txBody>
      </p:sp>
      <p:sp>
        <p:nvSpPr>
          <p:cNvPr id="18435" name="Содержимое 6"/>
          <p:cNvSpPr>
            <a:spLocks noGrp="1"/>
          </p:cNvSpPr>
          <p:nvPr>
            <p:ph sz="quarter" idx="2"/>
          </p:nvPr>
        </p:nvSpPr>
        <p:spPr>
          <a:xfrm>
            <a:off x="285750" y="1643063"/>
            <a:ext cx="4143375" cy="41433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 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  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7м20см    *   840см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   300 см     *  3 м 3 см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  8 м 3 дм  *   830 см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  8 м 3 мм  *  8003 см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       60дм    *   5м6дм</a:t>
            </a:r>
            <a:r>
              <a:rPr lang="ru-RU" sz="3200" smtClean="0"/>
              <a:t>  </a:t>
            </a:r>
            <a:r>
              <a:rPr lang="ru-RU" sz="2800" smtClean="0"/>
              <a:t> </a:t>
            </a:r>
          </a:p>
        </p:txBody>
      </p:sp>
      <p:pic>
        <p:nvPicPr>
          <p:cNvPr id="18436" name="Picture 2" descr="C:\Documents and Settings\User\Мои документы\Мои рисунки\Мои сканированные изображения\2010-07 (июл)\сканирование000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6313" y="2143125"/>
            <a:ext cx="4083050" cy="414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3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857250"/>
          </a:xfrm>
        </p:spPr>
        <p:txBody>
          <a:bodyPr/>
          <a:lstStyle/>
          <a:p>
            <a:pPr algn="ctr" eaLnBrk="1" hangingPunct="1"/>
            <a:r>
              <a:rPr lang="ru-RU" sz="4400" b="1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Выразить в более крупных единицах</a:t>
            </a:r>
          </a:p>
        </p:txBody>
      </p:sp>
      <p:sp>
        <p:nvSpPr>
          <p:cNvPr id="19459" name="Содержимое 5"/>
          <p:cNvSpPr>
            <a:spLocks noGrp="1"/>
          </p:cNvSpPr>
          <p:nvPr>
            <p:ph sz="quarter" idx="2"/>
          </p:nvPr>
        </p:nvSpPr>
        <p:spPr>
          <a:xfrm>
            <a:off x="4572000" y="1143000"/>
            <a:ext cx="4183063" cy="35718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РИС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3000г =        кг  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ГРЕЧКА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5200г =       кг     г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 ПШЕНО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 4050г =       кг     г 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      </a:t>
            </a:r>
          </a:p>
        </p:txBody>
      </p:sp>
      <p:pic>
        <p:nvPicPr>
          <p:cNvPr id="19460" name="Picture 2" descr="C:\Documents and Settings\User\Мои документы\Мои рисунки\Мои сканированные изображения\2010-07 (июл)\сканирование000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1143000"/>
            <a:ext cx="3798888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Прямоугольник 5"/>
          <p:cNvSpPr>
            <a:spLocks noChangeArrowheads="1"/>
          </p:cNvSpPr>
          <p:nvPr/>
        </p:nvSpPr>
        <p:spPr bwMode="auto">
          <a:xfrm>
            <a:off x="2357438" y="5286375"/>
            <a:ext cx="6429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Расположите в порядке возрастания, сколько крупы перебирает Золушка за год.</a:t>
            </a:r>
            <a:endParaRPr lang="ru-RU" sz="2400"/>
          </a:p>
        </p:txBody>
      </p:sp>
      <p:sp>
        <p:nvSpPr>
          <p:cNvPr id="9" name="Выноска-облако 8"/>
          <p:cNvSpPr/>
          <p:nvPr/>
        </p:nvSpPr>
        <p:spPr>
          <a:xfrm>
            <a:off x="214313" y="4857750"/>
            <a:ext cx="500062" cy="428625"/>
          </a:xfrm>
          <a:prstGeom prst="cloudCallout">
            <a:avLst>
              <a:gd name="adj1" fmla="val -19731"/>
              <a:gd name="adj2" fmla="val 4885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/>
          </a:p>
        </p:txBody>
      </p:sp>
      <p:sp>
        <p:nvSpPr>
          <p:cNvPr id="10" name="Выноска-облако 9"/>
          <p:cNvSpPr/>
          <p:nvPr/>
        </p:nvSpPr>
        <p:spPr>
          <a:xfrm>
            <a:off x="214313" y="5357813"/>
            <a:ext cx="571500" cy="357187"/>
          </a:xfrm>
          <a:prstGeom prst="cloudCallout">
            <a:avLst>
              <a:gd name="adj1" fmla="val -19731"/>
              <a:gd name="adj2" fmla="val 4885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/>
          </a:p>
        </p:txBody>
      </p:sp>
      <p:sp>
        <p:nvSpPr>
          <p:cNvPr id="11" name="Выноска-облако 10"/>
          <p:cNvSpPr/>
          <p:nvPr/>
        </p:nvSpPr>
        <p:spPr>
          <a:xfrm>
            <a:off x="214313" y="5786438"/>
            <a:ext cx="571500" cy="357187"/>
          </a:xfrm>
          <a:prstGeom prst="cloudCallout">
            <a:avLst>
              <a:gd name="adj1" fmla="val -19731"/>
              <a:gd name="adj2" fmla="val 4885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/>
          </a:p>
        </p:txBody>
      </p:sp>
      <p:sp>
        <p:nvSpPr>
          <p:cNvPr id="12" name="Выноска-облако 11"/>
          <p:cNvSpPr/>
          <p:nvPr/>
        </p:nvSpPr>
        <p:spPr>
          <a:xfrm>
            <a:off x="214313" y="6215063"/>
            <a:ext cx="571500" cy="357187"/>
          </a:xfrm>
          <a:prstGeom prst="cloudCallout">
            <a:avLst>
              <a:gd name="adj1" fmla="val -19731"/>
              <a:gd name="adj2" fmla="val 4885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/>
          </a:p>
        </p:txBody>
      </p:sp>
      <p:sp>
        <p:nvSpPr>
          <p:cNvPr id="19466" name="Прямоугольник 12"/>
          <p:cNvSpPr>
            <a:spLocks noChangeArrowheads="1"/>
          </p:cNvSpPr>
          <p:nvPr/>
        </p:nvSpPr>
        <p:spPr bwMode="auto">
          <a:xfrm>
            <a:off x="928688" y="4857750"/>
            <a:ext cx="135731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- 90 г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- 6 кг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- 2 т</a:t>
            </a:r>
          </a:p>
          <a:p>
            <a:r>
              <a:rPr lang="ru-RU" sz="2800" b="1">
                <a:latin typeface="Times New Roman" pitchFamily="18" charset="0"/>
                <a:cs typeface="Times New Roman" pitchFamily="18" charset="0"/>
              </a:rPr>
              <a:t>- 4 ц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Сестрицы  попросили Золушку к их приезду записать: </a:t>
            </a:r>
          </a:p>
        </p:txBody>
      </p:sp>
      <p:sp>
        <p:nvSpPr>
          <p:cNvPr id="2048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9" name="Блок-схема: перфолента 8"/>
          <p:cNvSpPr/>
          <p:nvPr/>
        </p:nvSpPr>
        <p:spPr>
          <a:xfrm>
            <a:off x="928662" y="4572008"/>
            <a:ext cx="3384376" cy="1452744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002060"/>
                </a:solidFill>
              </a:rPr>
              <a:t>_________</a:t>
            </a:r>
          </a:p>
        </p:txBody>
      </p:sp>
      <p:sp>
        <p:nvSpPr>
          <p:cNvPr id="12" name="Блок-схема: перфолента 11"/>
          <p:cNvSpPr/>
          <p:nvPr/>
        </p:nvSpPr>
        <p:spPr>
          <a:xfrm>
            <a:off x="5143504" y="3571876"/>
            <a:ext cx="3384376" cy="1452744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002060"/>
                </a:solidFill>
              </a:rPr>
              <a:t> _________</a:t>
            </a:r>
          </a:p>
        </p:txBody>
      </p:sp>
      <p:sp>
        <p:nvSpPr>
          <p:cNvPr id="20491" name="Содержимое 20"/>
          <p:cNvSpPr>
            <a:spLocks noGrp="1"/>
          </p:cNvSpPr>
          <p:nvPr>
            <p:ph sz="quarter" idx="4"/>
          </p:nvPr>
        </p:nvSpPr>
        <p:spPr>
          <a:xfrm>
            <a:off x="4645025" y="1517650"/>
            <a:ext cx="4041775" cy="1625600"/>
          </a:xfrm>
        </p:spPr>
        <p:txBody>
          <a:bodyPr/>
          <a:lstStyle/>
          <a:p>
            <a:r>
              <a:rPr lang="ru-RU" smtClean="0"/>
              <a:t>Площадь прямоугольника с длиной 9 см и шириной 3 см равна:</a:t>
            </a:r>
          </a:p>
        </p:txBody>
      </p:sp>
      <p:sp>
        <p:nvSpPr>
          <p:cNvPr id="20492" name="Содержимое 21"/>
          <p:cNvSpPr>
            <a:spLocks noGrp="1"/>
          </p:cNvSpPr>
          <p:nvPr>
            <p:ph sz="quarter" idx="2"/>
          </p:nvPr>
        </p:nvSpPr>
        <p:spPr>
          <a:xfrm>
            <a:off x="500063" y="1714500"/>
            <a:ext cx="4040187" cy="2643188"/>
          </a:xfrm>
        </p:spPr>
        <p:txBody>
          <a:bodyPr/>
          <a:lstStyle/>
          <a:p>
            <a:endParaRPr lang="ru-RU" smtClean="0"/>
          </a:p>
          <a:p>
            <a:r>
              <a:rPr lang="ru-RU" smtClean="0"/>
              <a:t>Если длина прямоугольника 7 см, ширина </a:t>
            </a:r>
            <a:r>
              <a:rPr lang="en-US" smtClean="0"/>
              <a:t>d </a:t>
            </a:r>
            <a:r>
              <a:rPr lang="ru-RU" smtClean="0"/>
              <a:t>см, то периметр прямоугольника равен:</a:t>
            </a:r>
          </a:p>
          <a:p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2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584200"/>
          </a:xfrm>
        </p:spPr>
        <p:txBody>
          <a:bodyPr/>
          <a:lstStyle/>
          <a:p>
            <a:pPr algn="ctr" eaLnBrk="1" hangingPunct="1"/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</a:p>
        </p:txBody>
      </p:sp>
      <p:sp>
        <p:nvSpPr>
          <p:cNvPr id="21507" name="Содержимое 14"/>
          <p:cNvSpPr>
            <a:spLocks noGrp="1"/>
          </p:cNvSpPr>
          <p:nvPr>
            <p:ph sz="quarter" idx="2"/>
          </p:nvPr>
        </p:nvSpPr>
        <p:spPr>
          <a:xfrm>
            <a:off x="500063" y="1500188"/>
            <a:ext cx="4040187" cy="241141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z="2800" b="1" smtClean="0"/>
          </a:p>
        </p:txBody>
      </p:sp>
      <p:sp>
        <p:nvSpPr>
          <p:cNvPr id="17" name="Содержимое 16"/>
          <p:cNvSpPr>
            <a:spLocks noGrp="1"/>
          </p:cNvSpPr>
          <p:nvPr>
            <p:ph sz="quarter" idx="4"/>
          </p:nvPr>
        </p:nvSpPr>
        <p:spPr>
          <a:xfrm>
            <a:off x="4714875" y="1071563"/>
            <a:ext cx="4429125" cy="3357562"/>
          </a:xfrm>
        </p:spPr>
        <p:txBody>
          <a:bodyPr>
            <a:normAutofit fontScale="92500" lnSpcReduction="1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В 3 коробках 45 свечей. Сколько свечей в 1 коробке?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В 4 коробках 60 свечей. Сколько свечей в 1 коробке?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В) В 4 коробках 60 свечей. Сколько свечей в 3 коробках?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Г) В 3 коробках 45 свечей. Сколько свечей в 4 таких коробках?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9" name="Picture 2" descr="C:\Documents and Settings\User\Мои документы\Мои рисунки\Мои сканированные изображения\2010-07 (июл)\сканирование000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57750" y="4214813"/>
            <a:ext cx="385762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313" y="1071563"/>
          <a:ext cx="4357686" cy="303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48"/>
                <a:gridCol w="1163776"/>
                <a:gridCol w="1361786"/>
                <a:gridCol w="142987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1)</a:t>
                      </a:r>
                      <a:endParaRPr lang="ru-RU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3 коробки</a:t>
                      </a:r>
                      <a:endParaRPr lang="ru-RU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solidFill>
                            <a:schemeClr val="bg1"/>
                          </a:solidFill>
                        </a:rPr>
                        <a:t>4 коробки</a:t>
                      </a:r>
                      <a:endParaRPr lang="ru-RU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Всего свечей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 штук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? штук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2)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коробки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коробка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Всего свечей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 штук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? штук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3)</a:t>
                      </a:r>
                      <a:endParaRPr lang="ru-RU" dirty="0"/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 коробки</a:t>
                      </a:r>
                      <a:endParaRPr lang="ru-RU" dirty="0"/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 коробки</a:t>
                      </a:r>
                      <a:endParaRPr lang="ru-RU" dirty="0"/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свечей</a:t>
                      </a:r>
                      <a:endParaRPr lang="ru-RU" dirty="0"/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? штук</a:t>
                      </a:r>
                      <a:endParaRPr lang="ru-RU" dirty="0"/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 штук</a:t>
                      </a:r>
                      <a:endParaRPr lang="ru-RU" dirty="0"/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547" name="Содержимое 16"/>
          <p:cNvSpPr txBox="1">
            <a:spLocks/>
          </p:cNvSpPr>
          <p:nvPr/>
        </p:nvSpPr>
        <p:spPr bwMode="auto">
          <a:xfrm>
            <a:off x="214313" y="4286250"/>
            <a:ext cx="4429125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19100" indent="-38258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419100" indent="-382588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Ответ: 1) ____ 2)_____ 3)_____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Решите уравнения</a:t>
            </a:r>
          </a:p>
        </p:txBody>
      </p:sp>
      <p:sp>
        <p:nvSpPr>
          <p:cNvPr id="22531" name="Содержимое 12"/>
          <p:cNvSpPr>
            <a:spLocks noGrp="1"/>
          </p:cNvSpPr>
          <p:nvPr>
            <p:ph sz="quarter" idx="2"/>
          </p:nvPr>
        </p:nvSpPr>
        <p:spPr>
          <a:xfrm>
            <a:off x="857250" y="1428750"/>
            <a:ext cx="7000875" cy="2500313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Х + 150 = 450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Х – 200 = 620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Как называется неизвестное число?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3200" smtClean="0">
                <a:latin typeface="Times New Roman" pitchFamily="18" charset="0"/>
                <a:cs typeface="Times New Roman" pitchFamily="18" charset="0"/>
              </a:rPr>
              <a:t>Как найти неизвестное число?  </a:t>
            </a:r>
            <a:r>
              <a:rPr lang="ru-RU" sz="3200" smtClean="0"/>
              <a:t>      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b="1" smtClean="0"/>
              <a:t>       </a:t>
            </a:r>
          </a:p>
        </p:txBody>
      </p:sp>
      <p:pic>
        <p:nvPicPr>
          <p:cNvPr id="22532" name="Picture 2" descr="C:\Documents and Settings\User\Мои документы\Мои рисунки\Мои сканированные изображения\2010-07 (июл)\сканирование001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00250" y="4286250"/>
            <a:ext cx="4995863" cy="211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86738" cy="584200"/>
          </a:xfrm>
        </p:spPr>
        <p:txBody>
          <a:bodyPr/>
          <a:lstStyle/>
          <a:p>
            <a:pPr eaLnBrk="1" hangingPunct="1"/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Задание - тайна</a:t>
            </a:r>
          </a:p>
        </p:txBody>
      </p:sp>
      <p:sp>
        <p:nvSpPr>
          <p:cNvPr id="23555" name="Содержимое 4"/>
          <p:cNvSpPr>
            <a:spLocks noGrp="1"/>
          </p:cNvSpPr>
          <p:nvPr>
            <p:ph sz="quarter" idx="2"/>
          </p:nvPr>
        </p:nvSpPr>
        <p:spPr>
          <a:xfrm>
            <a:off x="1285875" y="2857500"/>
            <a:ext cx="7072313" cy="16430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23556" name="Picture 2" descr="C:\Documents and Settings\User\Мои документы\Мои рисунки\Мои сканированные изображения\2010-07 (июл)\сканирование000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928938" y="2928938"/>
            <a:ext cx="3143250" cy="371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57188" y="928688"/>
          <a:ext cx="8501122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4842"/>
                <a:gridCol w="428628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В каком году был дан бал?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Сколько человек было на балу?</a:t>
                      </a:r>
                      <a:endParaRPr lang="ru-RU" sz="2400" b="1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1 вариант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2 вариант</a:t>
                      </a:r>
                      <a:endParaRPr lang="ru-RU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900 – 450 : 3 + 100 * 3 -</a:t>
                      </a:r>
                      <a:r>
                        <a:rPr lang="ru-RU" sz="2400" b="1" baseline="0" dirty="0" smtClean="0"/>
                        <a:t> 50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250 : 5 * 10 – 200 + 7 * 100 </a:t>
                      </a:r>
                      <a:endParaRPr lang="ru-RU" sz="2400" b="1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642938"/>
            <a:ext cx="4043363" cy="5715000"/>
          </a:xfrm>
        </p:spPr>
        <p:txBody>
          <a:bodyPr/>
          <a:lstStyle/>
          <a:p>
            <a:pPr eaLnBrk="1" hangingPunct="1"/>
            <a:endParaRPr lang="ru-RU" sz="440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Вы славно,    дружно потрудились. Настало время отдохнуть !</a:t>
            </a:r>
          </a:p>
        </p:txBody>
      </p:sp>
      <p:pic>
        <p:nvPicPr>
          <p:cNvPr id="24579" name="Picture 2" descr="C:\Documents and Settings\User\Мои документы\Мои рисунки\Мои сканированные изображения\2010-08 (авг)\сканирование000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86313" y="857250"/>
            <a:ext cx="4089400" cy="538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Решите задачу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8625" y="1500188"/>
            <a:ext cx="8072438" cy="1982787"/>
          </a:xfrm>
        </p:spPr>
        <p:txBody>
          <a:bodyPr>
            <a:normAutofit fontScale="92500" lnSpcReduction="20000"/>
          </a:bodyPr>
          <a:lstStyle/>
          <a:p>
            <a:pPr marL="723837" lvl="1" indent="-384048" algn="just" eaLnBrk="1" fontAlgn="auto" hangingPunct="1">
              <a:lnSpc>
                <a:spcPct val="11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Утром старшая дочь съедает 40 яблок, днём  20 яблок, а вечером – на 10 яблок больше, чем  днём. Построй на диаграмме прямоугольник, который показывает, сколько яблок съедает старшая   дочь  вечером.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6" name="Picture 3" descr="C:\Documents and Settings\User\Мои документы\Мои рисунки\Мои сканированные изображения\2010-07 (июл)\сканирование000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8" y="3571875"/>
            <a:ext cx="267335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Содержимое 7"/>
          <p:cNvGraphicFramePr>
            <a:graphicFrameLocks noGrp="1"/>
          </p:cNvGraphicFramePr>
          <p:nvPr>
            <p:ph sz="quarter" idx="2"/>
          </p:nvPr>
        </p:nvGraphicFramePr>
        <p:xfrm>
          <a:off x="5000625" y="4071938"/>
          <a:ext cx="3929090" cy="2197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711"/>
                <a:gridCol w="735925"/>
                <a:gridCol w="857256"/>
                <a:gridCol w="785818"/>
                <a:gridCol w="714380"/>
              </a:tblGrid>
              <a:tr h="549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8229" name="Текст 3"/>
          <p:cNvSpPr>
            <a:spLocks noGrp="1"/>
          </p:cNvSpPr>
          <p:nvPr>
            <p:ph type="body" sz="half" idx="3"/>
          </p:nvPr>
        </p:nvSpPr>
        <p:spPr>
          <a:xfrm>
            <a:off x="3214688" y="4572000"/>
            <a:ext cx="1643062" cy="642938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Вечером</a:t>
            </a:r>
          </a:p>
        </p:txBody>
      </p:sp>
      <p:sp>
        <p:nvSpPr>
          <p:cNvPr id="8230" name="Текст 3"/>
          <p:cNvSpPr>
            <a:spLocks noGrp="1"/>
          </p:cNvSpPr>
          <p:nvPr>
            <p:ph type="body" sz="half" idx="3"/>
          </p:nvPr>
        </p:nvSpPr>
        <p:spPr>
          <a:xfrm>
            <a:off x="3214688" y="5143500"/>
            <a:ext cx="1714500" cy="642938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 Днём</a:t>
            </a:r>
          </a:p>
        </p:txBody>
      </p:sp>
      <p:sp>
        <p:nvSpPr>
          <p:cNvPr id="8231" name="Текст 3"/>
          <p:cNvSpPr>
            <a:spLocks noGrp="1"/>
          </p:cNvSpPr>
          <p:nvPr>
            <p:ph type="body" sz="half" idx="3"/>
          </p:nvPr>
        </p:nvSpPr>
        <p:spPr>
          <a:xfrm>
            <a:off x="3286125" y="5715000"/>
            <a:ext cx="1571625" cy="642938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Утром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z="40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28625" y="1500188"/>
            <a:ext cx="8072438" cy="1982787"/>
          </a:xfrm>
        </p:spPr>
        <p:txBody>
          <a:bodyPr>
            <a:normAutofit/>
          </a:bodyPr>
          <a:lstStyle/>
          <a:p>
            <a:pPr eaLnBrk="1" fontAlgn="t" hangingPunct="1">
              <a:defRPr/>
            </a:pPr>
            <a:endParaRPr lang="ru-RU" b="1" dirty="0" smtClean="0"/>
          </a:p>
          <a:p>
            <a:pPr eaLnBrk="1" fontAlgn="t" hangingPunct="1">
              <a:defRPr/>
            </a:pPr>
            <a:endParaRPr lang="ru-RU" b="1" dirty="0" smtClean="0"/>
          </a:p>
          <a:p>
            <a:pPr eaLnBrk="1" fontAlgn="t" hangingPunct="1">
              <a:defRPr/>
            </a:pPr>
            <a:endParaRPr lang="ru-RU" b="1" dirty="0" smtClean="0"/>
          </a:p>
          <a:p>
            <a:pPr eaLnBrk="1" fontAlgn="t" hangingPunct="1">
              <a:defRPr/>
            </a:pPr>
            <a:endParaRPr lang="ru-RU" b="1" dirty="0" smtClean="0"/>
          </a:p>
          <a:p>
            <a:pPr eaLnBrk="1" fontAlgn="t" hangingPunct="1">
              <a:defRPr/>
            </a:pPr>
            <a:endParaRPr lang="ru-RU" b="1" dirty="0" smtClean="0"/>
          </a:p>
          <a:p>
            <a:pPr eaLnBrk="1" fontAlgn="t" hangingPunct="1">
              <a:defRPr/>
            </a:pPr>
            <a:endParaRPr lang="ru-RU" dirty="0" smtClean="0"/>
          </a:p>
          <a:p>
            <a:pPr eaLnBrk="1" fontAlgn="t" hangingPunct="1">
              <a:defRPr/>
            </a:pPr>
            <a:endParaRPr lang="ru-RU" dirty="0" smtClean="0"/>
          </a:p>
          <a:p>
            <a:pPr eaLnBrk="1" fontAlgn="t" hangingPunct="1">
              <a:defRPr/>
            </a:pPr>
            <a:endParaRPr lang="ru-RU" dirty="0" smtClean="0"/>
          </a:p>
          <a:p>
            <a:pPr eaLnBrk="1" fontAlgn="t" hangingPunct="1">
              <a:defRPr/>
            </a:pPr>
            <a:endParaRPr lang="ru-RU" dirty="0" smtClean="0"/>
          </a:p>
          <a:p>
            <a:pPr eaLnBrk="1" fontAlgn="t" hangingPunct="1">
              <a:defRPr/>
            </a:pPr>
            <a:endParaRPr lang="ru-RU" dirty="0" smtClean="0"/>
          </a:p>
          <a:p>
            <a:pPr eaLnBrk="1" fontAlgn="t" hangingPunct="1">
              <a:defRPr/>
            </a:pPr>
            <a:endParaRPr lang="ru-RU" dirty="0" smtClean="0"/>
          </a:p>
          <a:p>
            <a:pPr eaLnBrk="1" fontAlgn="t" hangingPunct="1">
              <a:defRPr/>
            </a:pPr>
            <a:endParaRPr lang="ru-RU" dirty="0" smtClean="0"/>
          </a:p>
          <a:p>
            <a:pPr eaLnBrk="1" fontAlgn="t" hangingPunct="1">
              <a:defRPr/>
            </a:pPr>
            <a:endParaRPr lang="ru-RU" dirty="0" smtClean="0"/>
          </a:p>
          <a:p>
            <a:pPr eaLnBrk="1" fontAlgn="t" hangingPunct="1">
              <a:defRPr/>
            </a:pPr>
            <a:endParaRPr lang="ru-RU" dirty="0" smtClean="0"/>
          </a:p>
          <a:p>
            <a:pPr eaLnBrk="1" fontAlgn="t" hangingPunct="1">
              <a:defRPr/>
            </a:pPr>
            <a:endParaRPr lang="ru-RU" dirty="0" smtClean="0"/>
          </a:p>
          <a:p>
            <a:pPr eaLnBrk="1" fontAlgn="t" hangingPunct="1">
              <a:defRPr/>
            </a:pPr>
            <a:endParaRPr lang="ru-RU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eaLnBrk="1" fontAlgn="t" hangingPunct="1">
              <a:defRPr/>
            </a:pPr>
            <a:endParaRPr lang="ru-RU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eaLnBrk="1" fontAlgn="t" hangingPunct="1">
              <a:defRPr/>
            </a:pPr>
            <a:endParaRPr lang="ru-RU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eaLnBrk="1" fontAlgn="t" hangingPunct="1">
              <a:defRPr/>
            </a:pPr>
            <a:endParaRPr lang="ru-RU" dirty="0" smtClean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eaLnBrk="1" fontAlgn="t" hangingPunct="1">
              <a:defRPr/>
            </a:pPr>
            <a:endParaRPr lang="ru-RU" dirty="0" smtClean="0"/>
          </a:p>
          <a:p>
            <a:pPr marL="723837" lvl="1" indent="-384048" algn="just" eaLnBrk="1" fontAlgn="auto" hangingPunct="1">
              <a:lnSpc>
                <a:spcPct val="110000"/>
              </a:lnSpc>
              <a:spcAft>
                <a:spcPts val="0"/>
              </a:spcAft>
              <a:buFont typeface="Wingdings 2"/>
              <a:buNone/>
              <a:defRPr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0" name="Picture 3" descr="C:\Documents and Settings\User\Мои документы\Мои рисунки\Мои сканированные изображения\2010-07 (июл)\сканирование000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8" y="3571875"/>
            <a:ext cx="2673350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Содержимое 7"/>
          <p:cNvGraphicFramePr>
            <a:graphicFrameLocks noGrp="1"/>
          </p:cNvGraphicFramePr>
          <p:nvPr>
            <p:ph sz="quarter" idx="2"/>
          </p:nvPr>
        </p:nvGraphicFramePr>
        <p:xfrm>
          <a:off x="5000625" y="4071938"/>
          <a:ext cx="3929090" cy="2197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711"/>
                <a:gridCol w="735925"/>
                <a:gridCol w="857256"/>
                <a:gridCol w="785818"/>
                <a:gridCol w="714380"/>
              </a:tblGrid>
              <a:tr h="549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9253" name="Текст 3"/>
          <p:cNvSpPr>
            <a:spLocks noGrp="1"/>
          </p:cNvSpPr>
          <p:nvPr>
            <p:ph type="body" sz="half" idx="3"/>
          </p:nvPr>
        </p:nvSpPr>
        <p:spPr>
          <a:xfrm>
            <a:off x="3214688" y="4572000"/>
            <a:ext cx="1643062" cy="642938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Вечером</a:t>
            </a:r>
          </a:p>
        </p:txBody>
      </p:sp>
      <p:sp>
        <p:nvSpPr>
          <p:cNvPr id="9254" name="Текст 3"/>
          <p:cNvSpPr>
            <a:spLocks noGrp="1"/>
          </p:cNvSpPr>
          <p:nvPr>
            <p:ph type="body" sz="half" idx="3"/>
          </p:nvPr>
        </p:nvSpPr>
        <p:spPr>
          <a:xfrm>
            <a:off x="3214688" y="5143500"/>
            <a:ext cx="1714500" cy="642938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 Днём</a:t>
            </a:r>
          </a:p>
        </p:txBody>
      </p:sp>
      <p:sp>
        <p:nvSpPr>
          <p:cNvPr id="9255" name="Текст 3"/>
          <p:cNvSpPr>
            <a:spLocks noGrp="1"/>
          </p:cNvSpPr>
          <p:nvPr>
            <p:ph type="body" sz="half" idx="3"/>
          </p:nvPr>
        </p:nvSpPr>
        <p:spPr>
          <a:xfrm>
            <a:off x="3286125" y="5715000"/>
            <a:ext cx="1571625" cy="642938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Утром</a:t>
            </a:r>
          </a:p>
        </p:txBody>
      </p:sp>
      <p:graphicFrame>
        <p:nvGraphicFramePr>
          <p:cNvPr id="9" name="Содержимое 7"/>
          <p:cNvGraphicFramePr>
            <a:graphicFrameLocks noGrp="1"/>
          </p:cNvGraphicFramePr>
          <p:nvPr>
            <p:ph sz="quarter" idx="2"/>
          </p:nvPr>
        </p:nvGraphicFramePr>
        <p:xfrm>
          <a:off x="5000625" y="357188"/>
          <a:ext cx="3929090" cy="21977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711"/>
                <a:gridCol w="735925"/>
                <a:gridCol w="857256"/>
                <a:gridCol w="785818"/>
                <a:gridCol w="714380"/>
              </a:tblGrid>
              <a:tr h="549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549435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9288" name="Текст 3"/>
          <p:cNvSpPr>
            <a:spLocks noGrp="1"/>
          </p:cNvSpPr>
          <p:nvPr>
            <p:ph type="body" sz="half" idx="3"/>
          </p:nvPr>
        </p:nvSpPr>
        <p:spPr>
          <a:xfrm>
            <a:off x="3286125" y="857250"/>
            <a:ext cx="1643063" cy="642938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Вечером</a:t>
            </a:r>
          </a:p>
        </p:txBody>
      </p:sp>
      <p:sp>
        <p:nvSpPr>
          <p:cNvPr id="9289" name="Текст 3"/>
          <p:cNvSpPr>
            <a:spLocks noGrp="1"/>
          </p:cNvSpPr>
          <p:nvPr>
            <p:ph type="body" sz="half" idx="3"/>
          </p:nvPr>
        </p:nvSpPr>
        <p:spPr>
          <a:xfrm>
            <a:off x="3286125" y="1500188"/>
            <a:ext cx="1714500" cy="642937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 Днём</a:t>
            </a:r>
          </a:p>
        </p:txBody>
      </p:sp>
      <p:sp>
        <p:nvSpPr>
          <p:cNvPr id="9290" name="Текст 3"/>
          <p:cNvSpPr>
            <a:spLocks noGrp="1"/>
          </p:cNvSpPr>
          <p:nvPr>
            <p:ph type="body" sz="half" idx="3"/>
          </p:nvPr>
        </p:nvSpPr>
        <p:spPr>
          <a:xfrm>
            <a:off x="3357563" y="2071688"/>
            <a:ext cx="1571625" cy="642937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Утром</a:t>
            </a:r>
          </a:p>
        </p:txBody>
      </p:sp>
      <p:sp>
        <p:nvSpPr>
          <p:cNvPr id="9291" name="Текст 3"/>
          <p:cNvSpPr>
            <a:spLocks noGrp="1"/>
          </p:cNvSpPr>
          <p:nvPr>
            <p:ph type="body" sz="half" idx="3"/>
          </p:nvPr>
        </p:nvSpPr>
        <p:spPr>
          <a:xfrm>
            <a:off x="5572125" y="2571750"/>
            <a:ext cx="642938" cy="642938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9292" name="Текст 3"/>
          <p:cNvSpPr>
            <a:spLocks noGrp="1"/>
          </p:cNvSpPr>
          <p:nvPr>
            <p:ph type="body" sz="half" idx="3"/>
          </p:nvPr>
        </p:nvSpPr>
        <p:spPr>
          <a:xfrm>
            <a:off x="6286500" y="2571750"/>
            <a:ext cx="642938" cy="642938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20</a:t>
            </a:r>
          </a:p>
        </p:txBody>
      </p:sp>
      <p:sp>
        <p:nvSpPr>
          <p:cNvPr id="9293" name="Текст 3"/>
          <p:cNvSpPr>
            <a:spLocks noGrp="1"/>
          </p:cNvSpPr>
          <p:nvPr>
            <p:ph type="body" sz="half" idx="3"/>
          </p:nvPr>
        </p:nvSpPr>
        <p:spPr>
          <a:xfrm>
            <a:off x="7143750" y="2571750"/>
            <a:ext cx="642938" cy="642938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30</a:t>
            </a:r>
          </a:p>
        </p:txBody>
      </p:sp>
      <p:sp>
        <p:nvSpPr>
          <p:cNvPr id="9294" name="Текст 3"/>
          <p:cNvSpPr>
            <a:spLocks noGrp="1"/>
          </p:cNvSpPr>
          <p:nvPr>
            <p:ph type="body" sz="half" idx="3"/>
          </p:nvPr>
        </p:nvSpPr>
        <p:spPr>
          <a:xfrm>
            <a:off x="7858125" y="2571750"/>
            <a:ext cx="642938" cy="642938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3"/>
          <p:cNvSpPr>
            <a:spLocks noGrp="1"/>
          </p:cNvSpPr>
          <p:nvPr>
            <p:ph type="title"/>
          </p:nvPr>
        </p:nvSpPr>
        <p:spPr>
          <a:xfrm>
            <a:off x="642938" y="214313"/>
            <a:ext cx="8015287" cy="1071562"/>
          </a:xfrm>
        </p:spPr>
        <p:txBody>
          <a:bodyPr/>
          <a:lstStyle/>
          <a:p>
            <a:pPr eaLnBrk="1" hangingPunct="1"/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Задача</a:t>
            </a:r>
          </a:p>
        </p:txBody>
      </p:sp>
      <p:sp>
        <p:nvSpPr>
          <p:cNvPr id="10243" name="Содержимое 6"/>
          <p:cNvSpPr>
            <a:spLocks noGrp="1"/>
          </p:cNvSpPr>
          <p:nvPr>
            <p:ph sz="quarter" idx="2"/>
          </p:nvPr>
        </p:nvSpPr>
        <p:spPr>
          <a:xfrm>
            <a:off x="428625" y="1285875"/>
            <a:ext cx="8215313" cy="16430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    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Младшая дочь вредничала в понедельник  51  раз, во вторник  на 15  больше, а в среду – в 3 раза меньше, чем в понедельник. Сколько раз в среду вредничала младшая дочь?</a:t>
            </a:r>
          </a:p>
        </p:txBody>
      </p:sp>
      <p:pic>
        <p:nvPicPr>
          <p:cNvPr id="10244" name="Picture 2" descr="C:\Documents and Settings\User\Мои документы\Мои рисунки\Мои сканированные изображения\2010-07 (июл)\сканирование00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14625" y="3000375"/>
            <a:ext cx="2643188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600" b="1" smtClean="0">
                <a:latin typeface="Times New Roman" pitchFamily="18" charset="0"/>
                <a:cs typeface="Times New Roman" pitchFamily="18" charset="0"/>
              </a:rPr>
              <a:t>Все верные равенства записаны в группе: </a:t>
            </a:r>
            <a:r>
              <a:rPr lang="ru-RU" sz="3600" b="1" smtClean="0"/>
              <a:t>                  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214313" y="1428750"/>
            <a:ext cx="4643437" cy="5143500"/>
          </a:xfrm>
        </p:spPr>
        <p:txBody>
          <a:bodyPr>
            <a:normAutofit fontScale="2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1) 0 </a:t>
            </a:r>
            <a:r>
              <a:rPr lang="ru-RU" sz="11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48 = 0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    43 </a:t>
            </a:r>
            <a:r>
              <a:rPr lang="ru-RU" sz="11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0 = 0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     42 : 0 = 0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2) 1 </a:t>
            </a:r>
            <a:r>
              <a:rPr lang="ru-RU" sz="11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0 = 1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    0 </a:t>
            </a:r>
            <a:r>
              <a:rPr lang="ru-RU" sz="11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1 = 0      4) 78 </a:t>
            </a:r>
            <a:r>
              <a:rPr lang="ru-RU" sz="11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0 = 78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   14 : 0 = 0            0 : 34 = 0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                              0 </a:t>
            </a:r>
            <a:r>
              <a:rPr lang="ru-RU" sz="11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73 = 73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3) 92 </a:t>
            </a:r>
            <a:r>
              <a:rPr lang="ru-RU" sz="11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0 = 0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      0 : 1 = 0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    0 </a:t>
            </a:r>
            <a:r>
              <a:rPr lang="ru-RU" sz="11200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11200" b="1" dirty="0" smtClean="0">
                <a:latin typeface="Times New Roman" pitchFamily="18" charset="0"/>
                <a:cs typeface="Times New Roman" pitchFamily="18" charset="0"/>
              </a:rPr>
              <a:t> 72 = 0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9600" dirty="0" smtClean="0"/>
              <a:t>                   </a:t>
            </a:r>
            <a:endParaRPr lang="ru-RU" sz="8600" dirty="0"/>
          </a:p>
        </p:txBody>
      </p:sp>
      <p:pic>
        <p:nvPicPr>
          <p:cNvPr id="11268" name="Picture 2" descr="C:\Documents and Settings\User\Мои документы\Мои рисунки\Мои сканированные изображения\2010-07 (июл)\сканирование000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86375" y="2071688"/>
            <a:ext cx="3362325" cy="39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Какое из чисел является наибольшим?  Запишите  это число</a:t>
            </a:r>
          </a:p>
        </p:txBody>
      </p:sp>
      <p:sp>
        <p:nvSpPr>
          <p:cNvPr id="12291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2292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2"/>
          </p:nvPr>
        </p:nvSpPr>
        <p:spPr>
          <a:xfrm>
            <a:off x="4572000" y="1285875"/>
            <a:ext cx="4040188" cy="3941763"/>
          </a:xfrm>
          <a:prstGeom prst="ellipse">
            <a:avLst/>
          </a:prstGeom>
          <a:solidFill>
            <a:srgbClr val="C670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3600" dirty="0" smtClean="0">
                <a:solidFill>
                  <a:schemeClr val="tx1"/>
                </a:solidFill>
              </a:rPr>
              <a:t>      2) 60028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1" name="Овальная выноска 10"/>
          <p:cNvSpPr/>
          <p:nvPr/>
        </p:nvSpPr>
        <p:spPr>
          <a:xfrm>
            <a:off x="1285852" y="2857496"/>
            <a:ext cx="2881313" cy="2808288"/>
          </a:xfrm>
          <a:prstGeom prst="wedgeEllipseCallout">
            <a:avLst>
              <a:gd name="adj1" fmla="val -36194"/>
              <a:gd name="adj2" fmla="val 82982"/>
            </a:avLst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bg1"/>
                </a:solidFill>
              </a:rPr>
              <a:t>3) 60208</a:t>
            </a:r>
          </a:p>
        </p:txBody>
      </p:sp>
      <p:sp>
        <p:nvSpPr>
          <p:cNvPr id="8" name="Овал 7"/>
          <p:cNvSpPr/>
          <p:nvPr/>
        </p:nvSpPr>
        <p:spPr>
          <a:xfrm>
            <a:off x="2857500" y="1285875"/>
            <a:ext cx="3000375" cy="3024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1) 60082</a:t>
            </a:r>
          </a:p>
        </p:txBody>
      </p:sp>
      <p:sp>
        <p:nvSpPr>
          <p:cNvPr id="9" name="Овальная выноска 8"/>
          <p:cNvSpPr/>
          <p:nvPr/>
        </p:nvSpPr>
        <p:spPr>
          <a:xfrm>
            <a:off x="3857620" y="3286124"/>
            <a:ext cx="2881313" cy="2808288"/>
          </a:xfrm>
          <a:prstGeom prst="wedgeEllipseCallout">
            <a:avLst>
              <a:gd name="adj1" fmla="val -36194"/>
              <a:gd name="adj2" fmla="val 82982"/>
            </a:avLst>
          </a:prstGeom>
          <a:solidFill>
            <a:srgbClr val="7030A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/>
              <a:t>4) 60802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smtClean="0"/>
              <a:t>(8 + 7) х 2</a:t>
            </a:r>
            <a:br>
              <a:rPr lang="ru-RU" sz="4800" b="1" smtClean="0"/>
            </a:br>
            <a:endParaRPr lang="ru-RU" smtClean="0"/>
          </a:p>
        </p:txBody>
      </p:sp>
      <p:sp>
        <p:nvSpPr>
          <p:cNvPr id="13315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142844" y="1357298"/>
            <a:ext cx="4643470" cy="2340716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3400" b="1" dirty="0" smtClean="0">
                <a:solidFill>
                  <a:schemeClr val="bg1"/>
                </a:solidFill>
              </a:rPr>
              <a:t>2 + (7 </a:t>
            </a:r>
            <a:r>
              <a:rPr lang="ru-RU" sz="3400" b="1" dirty="0" err="1" smtClean="0">
                <a:solidFill>
                  <a:schemeClr val="bg1"/>
                </a:solidFill>
              </a:rPr>
              <a:t>х</a:t>
            </a:r>
            <a:r>
              <a:rPr lang="ru-RU" sz="3400" b="1" dirty="0" smtClean="0">
                <a:solidFill>
                  <a:schemeClr val="bg1"/>
                </a:solidFill>
              </a:rPr>
              <a:t> 8)</a:t>
            </a:r>
            <a:endParaRPr lang="ru-RU" sz="3400" b="1" dirty="0">
              <a:solidFill>
                <a:schemeClr val="bg1"/>
              </a:solidFill>
            </a:endParaRPr>
          </a:p>
        </p:txBody>
      </p:sp>
      <p:sp>
        <p:nvSpPr>
          <p:cNvPr id="8" name="7-конечная звезда 7"/>
          <p:cNvSpPr/>
          <p:nvPr/>
        </p:nvSpPr>
        <p:spPr>
          <a:xfrm>
            <a:off x="357158" y="3714752"/>
            <a:ext cx="4500562" cy="2643206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b="1" dirty="0"/>
              <a:t>8 </a:t>
            </a:r>
            <a:r>
              <a:rPr lang="ru-RU" sz="3400" b="1" dirty="0" err="1"/>
              <a:t>х</a:t>
            </a:r>
            <a:r>
              <a:rPr lang="ru-RU" sz="3400" b="1" dirty="0"/>
              <a:t> 2 + 7х 2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387845" y="571480"/>
            <a:ext cx="4756155" cy="2555030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3400" b="1" dirty="0" smtClean="0"/>
              <a:t>8 </a:t>
            </a:r>
            <a:r>
              <a:rPr lang="ru-RU" sz="3400" b="1" dirty="0" err="1" smtClean="0"/>
              <a:t>х</a:t>
            </a:r>
            <a:r>
              <a:rPr lang="ru-RU" sz="3400" b="1" dirty="0" smtClean="0"/>
              <a:t> (7 + 2)</a:t>
            </a:r>
            <a:endParaRPr lang="ru-RU" sz="3400" b="1" dirty="0"/>
          </a:p>
        </p:txBody>
      </p:sp>
      <p:sp>
        <p:nvSpPr>
          <p:cNvPr id="10" name="Текст 9"/>
          <p:cNvSpPr>
            <a:spLocks noGrp="1"/>
          </p:cNvSpPr>
          <p:nvPr>
            <p:ph type="body" sz="half" idx="3"/>
          </p:nvPr>
        </p:nvSpPr>
        <p:spPr>
          <a:xfrm>
            <a:off x="4286248" y="3143248"/>
            <a:ext cx="4613279" cy="2571768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400" dirty="0" smtClean="0">
                <a:solidFill>
                  <a:schemeClr val="bg1"/>
                </a:solidFill>
              </a:rPr>
              <a:t>2 </a:t>
            </a:r>
            <a:r>
              <a:rPr lang="ru-RU" sz="3400" dirty="0" err="1" smtClean="0">
                <a:solidFill>
                  <a:schemeClr val="bg1"/>
                </a:solidFill>
              </a:rPr>
              <a:t>х</a:t>
            </a:r>
            <a:r>
              <a:rPr lang="ru-RU" sz="3400" dirty="0" smtClean="0">
                <a:solidFill>
                  <a:schemeClr val="bg1"/>
                </a:solidFill>
              </a:rPr>
              <a:t> 7 </a:t>
            </a:r>
            <a:r>
              <a:rPr lang="ru-RU" sz="3400" dirty="0" err="1" smtClean="0">
                <a:solidFill>
                  <a:schemeClr val="bg1"/>
                </a:solidFill>
              </a:rPr>
              <a:t>х</a:t>
            </a:r>
            <a:r>
              <a:rPr lang="ru-RU" sz="3400" dirty="0" smtClean="0">
                <a:solidFill>
                  <a:schemeClr val="bg1"/>
                </a:solidFill>
              </a:rPr>
              <a:t> 8</a:t>
            </a:r>
            <a:endParaRPr lang="ru-RU" sz="3400" dirty="0">
              <a:solidFill>
                <a:schemeClr val="bg1"/>
              </a:solidFill>
            </a:endParaRPr>
          </a:p>
        </p:txBody>
      </p:sp>
      <p:sp>
        <p:nvSpPr>
          <p:cNvPr id="12" name="Текст 3"/>
          <p:cNvSpPr txBox="1">
            <a:spLocks/>
          </p:cNvSpPr>
          <p:nvPr/>
        </p:nvSpPr>
        <p:spPr bwMode="auto">
          <a:xfrm>
            <a:off x="5857875" y="1785938"/>
            <a:ext cx="1571625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r>
              <a:rPr lang="ru-RU" sz="2400" b="1" dirty="0">
                <a:solidFill>
                  <a:schemeClr val="bg1"/>
                </a:solidFill>
                <a:latin typeface="+mn-lt"/>
              </a:rPr>
              <a:t>        </a:t>
            </a:r>
          </a:p>
        </p:txBody>
      </p:sp>
      <p:sp>
        <p:nvSpPr>
          <p:cNvPr id="13" name="Текст 3"/>
          <p:cNvSpPr txBox="1">
            <a:spLocks/>
          </p:cNvSpPr>
          <p:nvPr/>
        </p:nvSpPr>
        <p:spPr bwMode="auto">
          <a:xfrm>
            <a:off x="1714500" y="3929063"/>
            <a:ext cx="17145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ru-RU" sz="2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Текст 3"/>
          <p:cNvSpPr txBox="1">
            <a:spLocks/>
          </p:cNvSpPr>
          <p:nvPr/>
        </p:nvSpPr>
        <p:spPr bwMode="auto">
          <a:xfrm>
            <a:off x="6500813" y="4000500"/>
            <a:ext cx="1571625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ru-RU" sz="2400" b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b="1" smtClean="0"/>
              <a:t>(8 + 7) х 2 = 8 х 2 + 7 Х 2</a:t>
            </a:r>
            <a:endParaRPr lang="ru-RU" smtClean="0"/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4340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4341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7650"/>
            <a:ext cx="7258050" cy="3941763"/>
          </a:xfrm>
        </p:spPr>
        <p:txBody>
          <a:bodyPr/>
          <a:lstStyle/>
          <a:p>
            <a:pPr algn="ctr"/>
            <a:endParaRPr lang="ru-RU" b="1" smtClean="0"/>
          </a:p>
          <a:p>
            <a:pPr algn="ctr"/>
            <a:r>
              <a:rPr lang="ru-RU" b="1" smtClean="0"/>
              <a:t>Чтобы сумму двух чисел умножить на какое-нибудь число, можно каждое из них  умножить на это число, и результаты сложить.</a:t>
            </a:r>
            <a:r>
              <a:rPr lang="ru-RU" smtClean="0"/>
              <a:t> </a:t>
            </a:r>
          </a:p>
          <a:p>
            <a:endParaRPr lang="ru-RU" smtClean="0"/>
          </a:p>
          <a:p>
            <a:r>
              <a:rPr lang="ru-RU" smtClean="0"/>
              <a:t>Это свойство называют распределительным свойством умножения относительно сложения.</a:t>
            </a:r>
          </a:p>
          <a:p>
            <a:endParaRPr lang="ru-RU" smtClean="0"/>
          </a:p>
        </p:txBody>
      </p:sp>
      <p:sp>
        <p:nvSpPr>
          <p:cNvPr id="14342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7650"/>
            <a:ext cx="4041775" cy="3941763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Решите задачу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457200" y="1517650"/>
            <a:ext cx="8401050" cy="1697038"/>
          </a:xfrm>
        </p:spPr>
        <p:txBody>
          <a:bodyPr>
            <a:normAutofit fontScale="25000" lnSpcReduction="20000"/>
          </a:bodyPr>
          <a:lstStyle/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                                  </a:t>
            </a:r>
            <a:endParaRPr lang="ru-RU" sz="3600" dirty="0" smtClean="0"/>
          </a:p>
          <a:p>
            <a:pPr marL="420624" indent="-384048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ru-RU" sz="12800" b="1" dirty="0" smtClean="0">
                <a:latin typeface="Times New Roman" pitchFamily="18" charset="0"/>
                <a:cs typeface="Times New Roman" pitchFamily="18" charset="0"/>
              </a:rPr>
              <a:t>    Золушка трудилась с 6 часов утра и до 10 часов  вечера. Сколько часов работала Золушка?       </a:t>
            </a:r>
          </a:p>
          <a:p>
            <a:pPr marL="420624" indent="-384048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2800" b="1" dirty="0" smtClean="0"/>
              <a:t>                    </a:t>
            </a:r>
            <a:endParaRPr lang="ru-RU" sz="12800" b="1" dirty="0"/>
          </a:p>
        </p:txBody>
      </p:sp>
      <p:pic>
        <p:nvPicPr>
          <p:cNvPr id="15364" name="Picture 2" descr="C:\Documents and Settings\User\Мои документы\Мои рисунки\Мои сканированные изображения\2010-08 (авг)\сканирование000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786063" y="3429000"/>
            <a:ext cx="3071812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1078</TotalTime>
  <Words>766</Words>
  <Application>Microsoft Office PowerPoint</Application>
  <PresentationFormat>Экран (4:3)</PresentationFormat>
  <Paragraphs>168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Franklin Gothic Book</vt:lpstr>
      <vt:lpstr>Wingdings 2</vt:lpstr>
      <vt:lpstr>Calibri</vt:lpstr>
      <vt:lpstr>Times New Roman</vt:lpstr>
      <vt:lpstr>Техническая</vt:lpstr>
      <vt:lpstr>Слайд 1</vt:lpstr>
      <vt:lpstr>               Решите задачу</vt:lpstr>
      <vt:lpstr>Слайд 3</vt:lpstr>
      <vt:lpstr>                     Задача</vt:lpstr>
      <vt:lpstr>Все верные равенства записаны в группе:                   </vt:lpstr>
      <vt:lpstr>Какое из чисел является наибольшим?  Запишите  это число</vt:lpstr>
      <vt:lpstr>(8 + 7) х 2 </vt:lpstr>
      <vt:lpstr>(8 + 7) х 2 = 8 х 2 + 7 Х 2</vt:lpstr>
      <vt:lpstr>              Решите задачу</vt:lpstr>
      <vt:lpstr>Расставьте скобки так, чтобы значение выражения было верным:</vt:lpstr>
      <vt:lpstr>            Текст  задачи:               Выражение:</vt:lpstr>
      <vt:lpstr>             Сравните длины</vt:lpstr>
      <vt:lpstr>  Выразить в более крупных единицах</vt:lpstr>
      <vt:lpstr>Сестрицы  попросили Золушку к их приезду записать: </vt:lpstr>
      <vt:lpstr>     Самостоятельная работа</vt:lpstr>
      <vt:lpstr>           Решите уравнения</vt:lpstr>
      <vt:lpstr>              Задание - тайна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</cp:lastModifiedBy>
  <cp:revision>159</cp:revision>
  <dcterms:created xsi:type="dcterms:W3CDTF">2010-08-11T06:47:34Z</dcterms:created>
  <dcterms:modified xsi:type="dcterms:W3CDTF">2014-03-13T21:54:15Z</dcterms:modified>
</cp:coreProperties>
</file>