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5" r:id="rId3"/>
    <p:sldId id="257" r:id="rId4"/>
    <p:sldId id="259" r:id="rId5"/>
    <p:sldId id="258" r:id="rId6"/>
    <p:sldId id="260" r:id="rId7"/>
    <p:sldId id="261" r:id="rId8"/>
    <p:sldId id="262" r:id="rId9"/>
    <p:sldId id="270" r:id="rId10"/>
    <p:sldId id="271" r:id="rId11"/>
    <p:sldId id="272" r:id="rId12"/>
    <p:sldId id="273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6" r:id="rId21"/>
    <p:sldId id="274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DECBD8"/>
    <a:srgbClr val="625A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1" autoAdjust="0"/>
    <p:restoredTop sz="94660"/>
  </p:normalViewPr>
  <p:slideViewPr>
    <p:cSldViewPr>
      <p:cViewPr varScale="1">
        <p:scale>
          <a:sx n="42" d="100"/>
          <a:sy n="42" d="100"/>
        </p:scale>
        <p:origin x="-12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6E9B1-1506-49D9-B406-A9F39DC3A69E}" type="datetimeFigureOut">
              <a:rPr lang="ru-RU"/>
              <a:pPr>
                <a:defRPr/>
              </a:pPr>
              <a:t>14.03.2014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A05D8-EFD7-422F-95EB-18CC7F07B8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B5547-FB67-421C-87CB-CB05F52F9D57}" type="datetimeFigureOut">
              <a:rPr lang="ru-RU"/>
              <a:pPr>
                <a:defRPr/>
              </a:pPr>
              <a:t>14.03.2014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FA129-C251-4492-B0D8-1FFD4D8628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35B70-E8D0-49FE-8E6E-25CD9D80A45B}" type="datetimeFigureOut">
              <a:rPr lang="ru-RU"/>
              <a:pPr>
                <a:defRPr/>
              </a:pPr>
              <a:t>14.03.2014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18226-73FE-4CD6-86F0-0221D3D6FD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2885C-421C-4838-89E0-C5282CD25890}" type="datetimeFigureOut">
              <a:rPr lang="ru-RU"/>
              <a:pPr>
                <a:defRPr/>
              </a:pPr>
              <a:t>14.03.2014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4584E-3EA7-4C2D-9184-FCF1092C9B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D3521-5F96-409B-AA0A-6704A84FE23B}" type="datetimeFigureOut">
              <a:rPr lang="ru-RU"/>
              <a:pPr>
                <a:defRPr/>
              </a:pPr>
              <a:t>14.03.2014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7EF07-DA9E-413C-85BC-35E06FE1F9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51574-9EB8-45B9-9569-9719C719B6C0}" type="datetimeFigureOut">
              <a:rPr lang="ru-RU"/>
              <a:pPr>
                <a:defRPr/>
              </a:pPr>
              <a:t>14.03.2014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AAB0BC-849D-46F1-9DA1-063034DD6E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59D3D-DC49-4727-B1ED-5FCB1F87D647}" type="datetimeFigureOut">
              <a:rPr lang="ru-RU"/>
              <a:pPr>
                <a:defRPr/>
              </a:pPr>
              <a:t>14.03.2014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51013-293E-4409-83BF-0730FE6291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4E8A7-34B9-4B8F-B563-BAA8B1EC81D2}" type="datetimeFigureOut">
              <a:rPr lang="ru-RU"/>
              <a:pPr>
                <a:defRPr/>
              </a:pPr>
              <a:t>14.03.2014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F7B45F-58A9-45BC-8866-F1AFCB6AA8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6BCC4-F13B-4672-8EDA-C90AF4412316}" type="datetimeFigureOut">
              <a:rPr lang="ru-RU"/>
              <a:pPr>
                <a:defRPr/>
              </a:pPr>
              <a:t>14.03.2014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72323-B813-40F7-B574-476A2CCD3C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A6507-B4FA-485E-B0ED-DADB0440A827}" type="datetimeFigureOut">
              <a:rPr lang="ru-RU"/>
              <a:pPr>
                <a:defRPr/>
              </a:pPr>
              <a:t>14.03.2014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F2483-0CE3-4F90-8B48-ACCEE67F8F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5FEEA-C394-441A-A4F9-37AE77815AD1}" type="datetimeFigureOut">
              <a:rPr lang="ru-RU"/>
              <a:pPr>
                <a:defRPr/>
              </a:pPr>
              <a:t>14.03.2014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7B861-2888-42C6-AF18-6A98587117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0795992-101C-420C-9B8D-C5D7174F0A5B}" type="datetimeFigureOut">
              <a:rPr lang="ru-RU"/>
              <a:pPr>
                <a:defRPr/>
              </a:pPr>
              <a:t>14.03.2014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6D16F0F-F96F-432D-B330-C98B2D0620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audio" Target="file:///J:\&#1082;&#1086;&#1085;&#1082;&#1091;&#1088;&#1089;\&#1055;&#1088;&#1077;&#1079;&#1077;&#1085;&#1090;&#1072;&#1094;&#1080;&#1103;\&#1052;&#1072;&#1081;.mp3" TargetMode="External"/><Relationship Id="rId7" Type="http://schemas.openxmlformats.org/officeDocument/2006/relationships/image" Target="../media/image26.png"/><Relationship Id="rId2" Type="http://schemas.openxmlformats.org/officeDocument/2006/relationships/audio" Target="file:///J:\&#1082;&#1086;&#1085;&#1082;&#1091;&#1088;&#1089;\&#1055;&#1088;&#1077;&#1079;&#1077;&#1085;&#1090;&#1072;&#1094;&#1080;&#1103;\&#1044;&#1077;&#1082;&#1072;&#1073;&#1088;&#1100;.mp3" TargetMode="External"/><Relationship Id="rId1" Type="http://schemas.openxmlformats.org/officeDocument/2006/relationships/audio" Target="file:///J:\&#1082;&#1086;&#1085;&#1082;&#1091;&#1088;&#1089;\&#1055;&#1088;&#1077;&#1079;&#1077;&#1085;&#1090;&#1072;&#1094;&#1080;&#1103;\&#1054;&#1082;&#1090;&#1103;&#1073;&#1088;&#1100;.mp3" TargetMode="External"/><Relationship Id="rId6" Type="http://schemas.openxmlformats.org/officeDocument/2006/relationships/image" Target="../media/image25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29.png"/><Relationship Id="rId4" Type="http://schemas.openxmlformats.org/officeDocument/2006/relationships/audio" Target="file:///J:\&#1082;&#1086;&#1085;&#1082;&#1091;&#1088;&#1089;\&#1055;&#1088;&#1077;&#1079;&#1077;&#1085;&#1090;&#1072;&#1094;&#1080;&#1103;\&#1071;&#1085;&#1074;&#1072;&#1088;&#1100;.mp3" TargetMode="External"/><Relationship Id="rId9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29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J:\&#1082;&#1086;&#1085;&#1082;&#1091;&#1088;&#1089;\&#1055;&#1088;&#1077;&#1079;&#1077;&#1085;&#1090;&#1072;&#1094;&#1080;&#1103;\&#1048;&#1102;&#1085;&#1100;.mp3" TargetMode="Externa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2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11.png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643063" y="2714625"/>
            <a:ext cx="5643562" cy="785813"/>
          </a:xfrm>
        </p:spPr>
        <p:txBody>
          <a:bodyPr rtlCol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урок алгебры в 8 классе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51" name="TextBox 3"/>
          <p:cNvSpPr txBox="1">
            <a:spLocks noChangeArrowheads="1"/>
          </p:cNvSpPr>
          <p:nvPr/>
        </p:nvSpPr>
        <p:spPr bwMode="auto">
          <a:xfrm>
            <a:off x="928688" y="5429250"/>
            <a:ext cx="8001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72002C"/>
                </a:solidFill>
                <a:latin typeface="Calibri" pitchFamily="34" charset="0"/>
              </a:rPr>
              <a:t> Учитель математики Семьянинова Е.Н.</a:t>
            </a:r>
          </a:p>
          <a:p>
            <a:pPr algn="ctr"/>
            <a:r>
              <a:rPr lang="ru-RU" sz="2400" b="1">
                <a:solidFill>
                  <a:srgbClr val="72002C"/>
                </a:solidFill>
                <a:latin typeface="Calibri" pitchFamily="34" charset="0"/>
              </a:rPr>
              <a:t>МБОУ «Воронежская кадетская школа им. А.В. Суворова»</a:t>
            </a:r>
            <a:endParaRPr lang="en-US" sz="2400" b="1">
              <a:solidFill>
                <a:srgbClr val="72002C"/>
              </a:solidFill>
              <a:latin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813" y="1000125"/>
            <a:ext cx="7715250" cy="12858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800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500042"/>
            <a:ext cx="8643966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Основное свойство дроби</a:t>
            </a:r>
            <a:endParaRPr lang="en-US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/>
          <p:cNvSpPr/>
          <p:nvPr/>
        </p:nvSpPr>
        <p:spPr>
          <a:xfrm>
            <a:off x="714375" y="1000125"/>
            <a:ext cx="3214688" cy="1214438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святки</a:t>
            </a:r>
            <a:endParaRPr lang="en-US" sz="2400" b="1" dirty="0"/>
          </a:p>
        </p:txBody>
      </p:sp>
      <p:sp>
        <p:nvSpPr>
          <p:cNvPr id="3" name="Стрелка вправо 2"/>
          <p:cNvSpPr/>
          <p:nvPr/>
        </p:nvSpPr>
        <p:spPr>
          <a:xfrm>
            <a:off x="642938" y="2357438"/>
            <a:ext cx="3357562" cy="1357312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У камина</a:t>
            </a:r>
            <a:endParaRPr lang="en-US" sz="2400" b="1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714375" y="3857625"/>
            <a:ext cx="3214688" cy="1285875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Осенняя песня</a:t>
            </a:r>
            <a:endParaRPr lang="en-US" sz="2400" b="1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714375" y="5214938"/>
            <a:ext cx="3286125" cy="1357312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Бел</a:t>
            </a:r>
            <a:r>
              <a:rPr lang="ru-RU" sz="2400" dirty="0"/>
              <a:t>ы</a:t>
            </a:r>
            <a:r>
              <a:rPr lang="ru-RU" sz="2400" b="1" dirty="0"/>
              <a:t>е ночи</a:t>
            </a:r>
            <a:endParaRPr lang="en-US" sz="2400" b="1" dirty="0"/>
          </a:p>
        </p:txBody>
      </p:sp>
      <p:sp>
        <p:nvSpPr>
          <p:cNvPr id="112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127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5" y="5572125"/>
            <a:ext cx="28670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3" name="Rectangle 5"/>
          <p:cNvSpPr>
            <a:spLocks noChangeArrowheads="1"/>
          </p:cNvSpPr>
          <p:nvPr/>
        </p:nvSpPr>
        <p:spPr bwMode="auto">
          <a:xfrm>
            <a:off x="0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1274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88" y="2500313"/>
            <a:ext cx="27622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6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1277" name="Rectangle 10"/>
          <p:cNvSpPr>
            <a:spLocks noChangeArrowheads="1"/>
          </p:cNvSpPr>
          <p:nvPr/>
        </p:nvSpPr>
        <p:spPr bwMode="auto">
          <a:xfrm>
            <a:off x="0" y="847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127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10251" name="Picture 1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88" y="1214438"/>
            <a:ext cx="23622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80" name="Rectangle 13"/>
          <p:cNvSpPr>
            <a:spLocks noChangeArrowheads="1"/>
          </p:cNvSpPr>
          <p:nvPr/>
        </p:nvSpPr>
        <p:spPr bwMode="auto">
          <a:xfrm>
            <a:off x="0" y="847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128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28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28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5" y="4143375"/>
            <a:ext cx="23622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2214546" y="142852"/>
            <a:ext cx="363913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Вариант 2</a:t>
            </a:r>
            <a:endParaRPr lang="en-US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5" y="1071563"/>
            <a:ext cx="73342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ятиугольник 4"/>
          <p:cNvSpPr/>
          <p:nvPr/>
        </p:nvSpPr>
        <p:spPr>
          <a:xfrm>
            <a:off x="1143000" y="714375"/>
            <a:ext cx="2071688" cy="1071563"/>
          </a:xfrm>
          <a:prstGeom prst="homePlate">
            <a:avLst/>
          </a:prstGeom>
          <a:solidFill>
            <a:srgbClr val="FFFF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октябрь</a:t>
            </a:r>
            <a:endParaRPr lang="en-US" sz="2400" b="1" dirty="0"/>
          </a:p>
        </p:txBody>
      </p:sp>
      <p:sp>
        <p:nvSpPr>
          <p:cNvPr id="6" name="Стрелка влево 5"/>
          <p:cNvSpPr/>
          <p:nvPr/>
        </p:nvSpPr>
        <p:spPr>
          <a:xfrm>
            <a:off x="5500688" y="785813"/>
            <a:ext cx="2500312" cy="1071562"/>
          </a:xfrm>
          <a:prstGeom prst="leftArrow">
            <a:avLst/>
          </a:prstGeom>
          <a:solidFill>
            <a:srgbClr val="FFFF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Осенняя песня</a:t>
            </a:r>
            <a:endParaRPr lang="en-US" sz="2400" b="1" dirty="0"/>
          </a:p>
        </p:txBody>
      </p:sp>
      <p:sp>
        <p:nvSpPr>
          <p:cNvPr id="1229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63" y="2500313"/>
            <a:ext cx="73342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ятиугольник 8"/>
          <p:cNvSpPr/>
          <p:nvPr/>
        </p:nvSpPr>
        <p:spPr>
          <a:xfrm>
            <a:off x="1143000" y="2214563"/>
            <a:ext cx="2143125" cy="1143000"/>
          </a:xfrm>
          <a:prstGeom prst="homePlat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декабрь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0" name="Стрелка влево 9"/>
          <p:cNvSpPr/>
          <p:nvPr/>
        </p:nvSpPr>
        <p:spPr>
          <a:xfrm>
            <a:off x="5572125" y="2286000"/>
            <a:ext cx="2428875" cy="1000125"/>
          </a:xfrm>
          <a:prstGeom prst="leftArrow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святки</a:t>
            </a:r>
            <a:endParaRPr lang="en-US" sz="2400" b="1" dirty="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071938" y="4071938"/>
            <a:ext cx="477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Calibri" pitchFamily="34" charset="0"/>
              </a:rPr>
              <a:t>-1</a:t>
            </a:r>
            <a:endParaRPr lang="en-US" sz="2800" b="1">
              <a:latin typeface="Calibri" pitchFamily="34" charset="0"/>
            </a:endParaRPr>
          </a:p>
        </p:txBody>
      </p:sp>
      <p:sp>
        <p:nvSpPr>
          <p:cNvPr id="12" name="Пятиугольник 11"/>
          <p:cNvSpPr/>
          <p:nvPr/>
        </p:nvSpPr>
        <p:spPr>
          <a:xfrm>
            <a:off x="1143000" y="3857625"/>
            <a:ext cx="2143125" cy="1143000"/>
          </a:xfrm>
          <a:prstGeom prst="homePlat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май</a:t>
            </a:r>
            <a:endParaRPr lang="en-US" sz="2400" b="1" dirty="0"/>
          </a:p>
        </p:txBody>
      </p:sp>
      <p:sp>
        <p:nvSpPr>
          <p:cNvPr id="13" name="Стрелка влево 12"/>
          <p:cNvSpPr/>
          <p:nvPr/>
        </p:nvSpPr>
        <p:spPr>
          <a:xfrm>
            <a:off x="5500688" y="3786188"/>
            <a:ext cx="2428875" cy="1000125"/>
          </a:xfrm>
          <a:prstGeom prst="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Белые ночи</a:t>
            </a:r>
            <a:endParaRPr lang="en-US" sz="2400" b="1" dirty="0"/>
          </a:p>
        </p:txBody>
      </p:sp>
      <p:sp>
        <p:nvSpPr>
          <p:cNvPr id="1230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500" y="5572125"/>
            <a:ext cx="8001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ятиугольник 15"/>
          <p:cNvSpPr/>
          <p:nvPr/>
        </p:nvSpPr>
        <p:spPr>
          <a:xfrm>
            <a:off x="1143000" y="5429250"/>
            <a:ext cx="2214563" cy="1071563"/>
          </a:xfrm>
          <a:prstGeom prst="homePlat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январь</a:t>
            </a:r>
            <a:endParaRPr lang="en-US" sz="2400" b="1" dirty="0"/>
          </a:p>
        </p:txBody>
      </p:sp>
      <p:sp>
        <p:nvSpPr>
          <p:cNvPr id="17" name="Стрелка влево 16"/>
          <p:cNvSpPr/>
          <p:nvPr/>
        </p:nvSpPr>
        <p:spPr>
          <a:xfrm>
            <a:off x="5572125" y="5357813"/>
            <a:ext cx="2428875" cy="1000125"/>
          </a:xfrm>
          <a:prstGeom prst="lef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У камина</a:t>
            </a:r>
            <a:endParaRPr lang="en-US" sz="2400" b="1" dirty="0"/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2857488" y="0"/>
            <a:ext cx="352372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ru-RU" sz="480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Проверка</a:t>
            </a:r>
            <a:endParaRPr lang="en-US" sz="48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22" name="Октябр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258888" y="8366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Декабрь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285875" y="228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Май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214438" y="39290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Январь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143000" y="55006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2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00"/>
                            </p:stCondLst>
                            <p:childTnLst>
                              <p:par>
                                <p:cTn id="1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8" dur="119902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audio>
              <p:cMediaNode>
                <p:cTn id="15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audio>
              <p:cMediaNode>
                <p:cTn id="16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audio>
              <p:cMediaNode>
                <p:cTn id="16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  <p:audio>
              <p:cMediaNode>
                <p:cTn id="16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</p:childTnLst>
        </p:cTn>
      </p:par>
    </p:tnLst>
    <p:bldLst>
      <p:bldP spid="5" grpId="0" animBg="1"/>
      <p:bldP spid="6" grpId="0" animBg="1"/>
      <p:bldP spid="9" grpId="0" animBg="1"/>
      <p:bldP spid="10" grpId="0" animBg="1"/>
      <p:bldP spid="12" grpId="0" animBg="1"/>
      <p:bldP spid="13" grpId="0" animBg="1"/>
      <p:bldP spid="16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331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331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5" y="1000125"/>
            <a:ext cx="29432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трелка вправо 9"/>
          <p:cNvSpPr/>
          <p:nvPr/>
        </p:nvSpPr>
        <p:spPr>
          <a:xfrm>
            <a:off x="928662" y="928670"/>
            <a:ext cx="2500330" cy="1071570"/>
          </a:xfrm>
          <a:prstGeom prst="rightArrow">
            <a:avLst/>
          </a:prstGeom>
          <a:solidFill>
            <a:srgbClr val="0070C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«Баркарола»</a:t>
            </a:r>
            <a:endParaRPr lang="en-US" sz="2800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857356" y="3000372"/>
          <a:ext cx="6096000" cy="2651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ru-RU" dirty="0" smtClean="0">
                        <a:ln w="57150"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endParaRPr lang="ru-RU" dirty="0" smtClean="0">
                        <a:ln w="57150"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endParaRPr lang="ru-RU" dirty="0" smtClean="0">
                        <a:ln w="57150"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endParaRPr lang="en-US" dirty="0">
                        <a:ln w="5715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 smtClean="0">
                        <a:ln w="57150"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endParaRPr lang="ru-RU" dirty="0" smtClean="0">
                        <a:ln w="57150"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endParaRPr lang="en-US" dirty="0">
                        <a:ln w="5715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5715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>
                        <a:ln w="57150"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endParaRPr lang="ru-RU" dirty="0" smtClean="0">
                        <a:ln w="57150"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endParaRPr lang="en-US" dirty="0">
                        <a:ln w="5715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5715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 smtClean="0">
                        <a:ln w="57150"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endParaRPr lang="ru-RU" dirty="0" smtClean="0">
                        <a:ln w="57150"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endParaRPr lang="ru-RU" dirty="0" smtClean="0">
                        <a:ln w="57150"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endParaRPr lang="ru-RU" dirty="0" smtClean="0">
                        <a:ln w="57150"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endParaRPr lang="en-US" dirty="0">
                        <a:ln w="5715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32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75" y="4429125"/>
            <a:ext cx="77152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5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75" y="4357688"/>
            <a:ext cx="7715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7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5" y="4357688"/>
            <a:ext cx="77152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2357438" y="3143250"/>
            <a:ext cx="11509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июнь</a:t>
            </a:r>
            <a:endParaRPr lang="en-US" sz="32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357688" y="3143250"/>
            <a:ext cx="11366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июль</a:t>
            </a:r>
            <a:endParaRPr lang="en-US" sz="32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6072188" y="3143250"/>
            <a:ext cx="12588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август</a:t>
            </a:r>
            <a:endParaRPr lang="en-US" sz="3200" b="1">
              <a:solidFill>
                <a:srgbClr val="FF0000"/>
              </a:solidFill>
              <a:latin typeface="Calibri" pitchFamily="34" charset="0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2214563" y="3786188"/>
            <a:ext cx="1357312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2" name="Июн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58188" y="61436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23089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6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</p:childTnLst>
        </p:cTn>
      </p:par>
    </p:tnLst>
    <p:bldLst>
      <p:bldP spid="18" grpId="0"/>
      <p:bldP spid="18" grpId="1"/>
      <p:bldP spid="19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800"/>
          </a:xfrm>
        </p:spPr>
        <p:txBody>
          <a:bodyPr rtlCol="0"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Проверить тождество, содержащее в геометрической форме во 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II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книге «Начал» Евклида: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en-US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6" name="Picture 2" descr="E:\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86125" y="1857375"/>
            <a:ext cx="1638300" cy="2143125"/>
          </a:xfrm>
        </p:spPr>
      </p:pic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434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313" y="4500563"/>
            <a:ext cx="416242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endParaRPr lang="en-US" b="1" smtClean="0">
              <a:solidFill>
                <a:srgbClr val="C00000"/>
              </a:solidFill>
            </a:endParaRPr>
          </a:p>
        </p:txBody>
      </p:sp>
      <p:sp>
        <p:nvSpPr>
          <p:cNvPr id="1536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75" y="1643063"/>
            <a:ext cx="287655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50" y="1643063"/>
            <a:ext cx="32004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313" y="2643188"/>
            <a:ext cx="25527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8" y="2714625"/>
            <a:ext cx="3305175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5373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313" y="3643313"/>
            <a:ext cx="14763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5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6159" name="Picture 1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88" y="5000625"/>
            <a:ext cx="28194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2500298" y="357166"/>
            <a:ext cx="3435942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Решение:</a:t>
            </a:r>
            <a:endParaRPr lang="en-U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2500312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Проверить следующие действия с дробями, изложенные в «Арифметике» Диофанта:</a:t>
            </a:r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en-US" sz="40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1506" name="Picture 2" descr="E:\i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00438" y="2500313"/>
            <a:ext cx="1571625" cy="1746250"/>
          </a:xfrm>
        </p:spPr>
      </p:pic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38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3" y="4929188"/>
            <a:ext cx="37052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4929188"/>
            <a:ext cx="27813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Решение:</a:t>
            </a:r>
            <a:endParaRPr lang="en-US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74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" y="1785938"/>
            <a:ext cx="37052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3" y="1785938"/>
            <a:ext cx="37052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3" y="3143250"/>
            <a:ext cx="31242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5" y="4643438"/>
            <a:ext cx="31242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21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0" y="4643438"/>
            <a:ext cx="27813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7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Выполнить следующие действия над дробями, помещенными в «Арифметике» М. Штифеля:</a:t>
            </a:r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en-US" sz="4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4578" name="Picture 2" descr="E:\Новая папка (3)\t_Pifagora\57984922_Stifel_Miche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625" y="2357438"/>
            <a:ext cx="3019425" cy="3697287"/>
          </a:xfrm>
        </p:spPr>
      </p:pic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843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843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5" y="2928938"/>
            <a:ext cx="32956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75" y="5143500"/>
            <a:ext cx="12192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857875" y="5214938"/>
            <a:ext cx="12271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0000"/>
                </a:solidFill>
                <a:latin typeface="Calibri" pitchFamily="34" charset="0"/>
              </a:rPr>
              <a:t>Ответ: </a:t>
            </a:r>
            <a:endParaRPr lang="en-US" sz="280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844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88"/>
            <a:ext cx="8229600" cy="1500187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Сократить дробь из «Всеобщей арифметики» Ньютона: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en-US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5602" name="Picture 2" descr="E:\i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714750" y="1928813"/>
            <a:ext cx="1643063" cy="2143125"/>
          </a:xfrm>
        </p:spPr>
      </p:pic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946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0" y="4572000"/>
            <a:ext cx="64865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Решение:</a:t>
            </a:r>
            <a:endParaRPr lang="en-US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48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048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048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0487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048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0489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049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0491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049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25" y="1285875"/>
            <a:ext cx="5257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25" y="2643188"/>
            <a:ext cx="51149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049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049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0" y="3929063"/>
            <a:ext cx="17526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50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38" y="3929063"/>
            <a:ext cx="41243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71472" y="857232"/>
            <a:ext cx="835824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just">
              <a:defRPr/>
            </a:pPr>
            <a:r>
              <a:rPr lang="en-US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  <a:cs typeface="Times New Roman" pitchFamily="18" charset="0"/>
              </a:rPr>
              <a:t>   </a:t>
            </a:r>
            <a:r>
              <a:rPr lang="ru-RU" sz="3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и образование ни одному человеку не могут </a:t>
            </a:r>
            <a:r>
              <a:rPr lang="en-US" sz="3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быть даны или сообщены.</a:t>
            </a:r>
            <a:r>
              <a:rPr lang="en-US" sz="3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Всякий, кто желает к </a:t>
            </a:r>
            <a:r>
              <a:rPr lang="ru-RU" sz="3200" b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ним </a:t>
            </a:r>
            <a:r>
              <a:rPr lang="ru-RU" sz="3200" b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приобщиться</a:t>
            </a:r>
            <a:r>
              <a:rPr lang="ru-RU" sz="3200" b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b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200" b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олжен </a:t>
            </a:r>
            <a:r>
              <a:rPr lang="ru-RU" sz="3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достигнуть этого собственной деятельностью, собственными силами, собственным напряжением. </a:t>
            </a:r>
          </a:p>
          <a:p>
            <a:pPr algn="r">
              <a:defRPr/>
            </a:pPr>
            <a:r>
              <a:rPr lang="ru-RU" sz="3200" b="1" dirty="0">
                <a:ln w="11430"/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А. </a:t>
            </a:r>
            <a:r>
              <a:rPr lang="ru-RU" sz="3200" b="1" dirty="0" err="1">
                <a:ln w="11430"/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Дистервег</a:t>
            </a:r>
            <a:endParaRPr lang="ru-RU" sz="3200" b="1" dirty="0">
              <a:ln w="11430"/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43240" y="642918"/>
            <a:ext cx="3227037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4800" b="1" dirty="0">
                <a:gradFill flip="none" rotWithShape="1">
                  <a:gsLst>
                    <a:gs pos="0">
                      <a:schemeClr val="accent2">
                        <a:shade val="30000"/>
                        <a:satMod val="115000"/>
                      </a:schemeClr>
                    </a:gs>
                    <a:gs pos="50000">
                      <a:schemeClr val="accent2">
                        <a:shade val="67500"/>
                        <a:satMod val="115000"/>
                      </a:schemeClr>
                    </a:gs>
                    <a:gs pos="100000">
                      <a:schemeClr val="accent2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</a:rPr>
              <a:t>Итог урока.</a:t>
            </a:r>
            <a:endParaRPr lang="en-US" sz="4800" b="1" dirty="0">
              <a:gradFill flip="none" rotWithShape="1">
                <a:gsLst>
                  <a:gs pos="0">
                    <a:schemeClr val="accent2">
                      <a:shade val="30000"/>
                      <a:satMod val="115000"/>
                    </a:schemeClr>
                  </a:gs>
                  <a:gs pos="50000">
                    <a:schemeClr val="accent2">
                      <a:shade val="67500"/>
                      <a:satMod val="115000"/>
                    </a:schemeClr>
                  </a:gs>
                  <a:gs pos="100000">
                    <a:schemeClr val="accent2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  <a:latin typeface="+mj-lt"/>
            </a:endParaRPr>
          </a:p>
        </p:txBody>
      </p:sp>
      <p:pic>
        <p:nvPicPr>
          <p:cNvPr id="1027" name="Picture 3" descr="C:\Documents and Settings\User\Desktop\Новая папка\shkolnye_kartinki_15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50" y="2286000"/>
            <a:ext cx="2928938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Литература:</a:t>
            </a:r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5214937"/>
          </a:xfrm>
        </p:spPr>
        <p:txBody>
          <a:bodyPr/>
          <a:lstStyle/>
          <a:p>
            <a:pPr eaLnBrk="1" hangingPunct="1"/>
            <a:r>
              <a:rPr lang="ru-RU" sz="3600" smtClean="0"/>
              <a:t>Дидактические материалы. Алгебра 8 кл. под ред. Жохова В. И. Москва. Просвещение. 2003</a:t>
            </a:r>
            <a:endParaRPr lang="en-US" sz="3600" smtClean="0"/>
          </a:p>
          <a:p>
            <a:pPr eaLnBrk="1" hangingPunct="1"/>
            <a:r>
              <a:rPr lang="ru-RU" sz="3600" smtClean="0"/>
              <a:t>Алгебра 8 класс. Задания дл обучения и развития учащихся/ сост. Беленкова Е.Ю. «Интелект-Центр». 2005.</a:t>
            </a:r>
            <a:endParaRPr lang="en-US" sz="3600" smtClean="0"/>
          </a:p>
          <a:p>
            <a:pPr eaLnBrk="1" hangingPunct="1"/>
            <a:r>
              <a:rPr lang="ru-RU" sz="3600" smtClean="0"/>
              <a:t>История математики в школе. </a:t>
            </a:r>
            <a:r>
              <a:rPr lang="en-US" sz="3600" smtClean="0"/>
              <a:t>IV</a:t>
            </a:r>
            <a:r>
              <a:rPr lang="ru-RU" sz="3600" smtClean="0"/>
              <a:t>-</a:t>
            </a:r>
            <a:r>
              <a:rPr lang="en-US" sz="3600" smtClean="0"/>
              <a:t>VI</a:t>
            </a:r>
            <a:r>
              <a:rPr lang="ru-RU" sz="3600" smtClean="0"/>
              <a:t> классы. Глейзер Г.И.</a:t>
            </a:r>
            <a:r>
              <a:rPr lang="en-US" sz="3600" smtClean="0"/>
              <a:t> </a:t>
            </a:r>
            <a:r>
              <a:rPr lang="ru-RU" sz="3600" smtClean="0"/>
              <a:t>Москва. Просвещение. 1981.</a:t>
            </a:r>
            <a:endParaRPr lang="en-US" sz="3600" smtClean="0"/>
          </a:p>
          <a:p>
            <a:pPr eaLnBrk="1" hangingPunct="1"/>
            <a:endParaRPr lang="en-US" sz="3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10715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  Подберите числа и запишите их в квадратах так, чтобы получились тождества:</a:t>
            </a:r>
            <a:endParaRPr lang="en-US" smtClean="0"/>
          </a:p>
        </p:txBody>
      </p:sp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86125" y="2571750"/>
            <a:ext cx="214313" cy="2143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71625" y="2571750"/>
            <a:ext cx="214313" cy="2143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00313" y="2571750"/>
            <a:ext cx="214312" cy="2143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410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63" y="3929063"/>
            <a:ext cx="17907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643063" y="3857625"/>
            <a:ext cx="214312" cy="2143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10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913" y="5300663"/>
            <a:ext cx="15906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1928813" y="5286375"/>
            <a:ext cx="214312" cy="2143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Прямоугольник 15"/>
          <p:cNvSpPr/>
          <p:nvPr/>
        </p:nvSpPr>
        <p:spPr>
          <a:xfrm>
            <a:off x="1619250" y="5734050"/>
            <a:ext cx="214313" cy="2143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11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3" y="2500313"/>
            <a:ext cx="210502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18"/>
          <p:cNvSpPr/>
          <p:nvPr/>
        </p:nvSpPr>
        <p:spPr>
          <a:xfrm>
            <a:off x="6357938" y="3000375"/>
            <a:ext cx="214312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Прямоугольник 19"/>
          <p:cNvSpPr/>
          <p:nvPr/>
        </p:nvSpPr>
        <p:spPr>
          <a:xfrm>
            <a:off x="5724525" y="2924175"/>
            <a:ext cx="214313" cy="2143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" name="Прямоугольник 20"/>
          <p:cNvSpPr/>
          <p:nvPr/>
        </p:nvSpPr>
        <p:spPr>
          <a:xfrm>
            <a:off x="6143625" y="2571750"/>
            <a:ext cx="214313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115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214438" y="5786438"/>
            <a:ext cx="214312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11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429250" y="3929063"/>
            <a:ext cx="214313" cy="214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 flipH="1" flipV="1">
            <a:off x="7858125" y="3929063"/>
            <a:ext cx="214313" cy="214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12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38" y="4000500"/>
            <a:ext cx="29146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Прямоугольник 31"/>
          <p:cNvSpPr/>
          <p:nvPr/>
        </p:nvSpPr>
        <p:spPr>
          <a:xfrm>
            <a:off x="5580063" y="4508500"/>
            <a:ext cx="214312" cy="2143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1500188" y="2571750"/>
            <a:ext cx="2857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>
                <a:solidFill>
                  <a:schemeClr val="accent2"/>
                </a:solidFill>
                <a:latin typeface="Cambria Math" pitchFamily="18" charset="0"/>
              </a:rPr>
              <a:t>8</a:t>
            </a:r>
            <a:endParaRPr lang="ru-RU" sz="1600" b="1">
              <a:solidFill>
                <a:schemeClr val="accent2"/>
              </a:solidFill>
              <a:latin typeface="Cambria Math" pitchFamily="18" charset="0"/>
            </a:endParaRPr>
          </a:p>
        </p:txBody>
      </p:sp>
      <p:sp>
        <p:nvSpPr>
          <p:cNvPr id="412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2571750"/>
            <a:ext cx="27241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3214688" y="2571750"/>
            <a:ext cx="2968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accent2"/>
                </a:solidFill>
                <a:latin typeface="Cambria Math" pitchFamily="18" charset="0"/>
              </a:rPr>
              <a:t>9</a:t>
            </a:r>
            <a:endParaRPr lang="ru-RU" sz="1600" b="1">
              <a:solidFill>
                <a:schemeClr val="accent2"/>
              </a:solidFill>
              <a:latin typeface="Cambria Math" pitchFamily="18" charset="0"/>
            </a:endParaRP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2428875" y="2571750"/>
            <a:ext cx="2968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accent2"/>
                </a:solidFill>
                <a:latin typeface="Cambria Math" pitchFamily="18" charset="0"/>
              </a:rPr>
              <a:t>5</a:t>
            </a:r>
            <a:endParaRPr lang="ru-RU" sz="1600" b="1">
              <a:solidFill>
                <a:schemeClr val="accent2"/>
              </a:solidFill>
              <a:latin typeface="Cambria Math" pitchFamily="18" charset="0"/>
            </a:endParaRP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1571625" y="3786188"/>
            <a:ext cx="357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chemeClr val="accent2"/>
                </a:solidFill>
                <a:latin typeface="Cambria Math" pitchFamily="18" charset="0"/>
              </a:rPr>
              <a:t>4</a:t>
            </a:r>
            <a:endParaRPr lang="ru-RU" b="1">
              <a:solidFill>
                <a:schemeClr val="accent2"/>
              </a:solidFill>
              <a:latin typeface="Cambria Math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908175" y="4365625"/>
            <a:ext cx="214313" cy="2143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1835150" y="4365625"/>
            <a:ext cx="3079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latin typeface="Cambria Math" pitchFamily="18" charset="0"/>
              </a:rPr>
              <a:t>2</a:t>
            </a:r>
            <a:endParaRPr lang="ru-RU" b="1">
              <a:solidFill>
                <a:schemeClr val="accent2"/>
              </a:solidFill>
              <a:latin typeface="Cambria Math" pitchFamily="18" charset="0"/>
            </a:endParaRP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1857375" y="5214938"/>
            <a:ext cx="29686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accent2"/>
                </a:solidFill>
                <a:latin typeface="Cambria Math" pitchFamily="18" charset="0"/>
              </a:rPr>
              <a:t>3</a:t>
            </a:r>
            <a:endParaRPr lang="ru-RU" sz="1600" b="1">
              <a:solidFill>
                <a:schemeClr val="accent2"/>
              </a:solidFill>
              <a:latin typeface="Cambria Math" pitchFamily="18" charset="0"/>
            </a:endParaRP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1214438" y="5715000"/>
            <a:ext cx="3540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accent2"/>
                </a:solidFill>
                <a:latin typeface="Cambria Math" pitchFamily="18" charset="0"/>
              </a:rPr>
              <a:t>8</a:t>
            </a:r>
            <a:endParaRPr lang="ru-RU" sz="2400">
              <a:solidFill>
                <a:schemeClr val="accent2"/>
              </a:solidFill>
              <a:latin typeface="Cambria Math" pitchFamily="18" charset="0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1547813" y="5734050"/>
            <a:ext cx="2968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accent2"/>
                </a:solidFill>
                <a:latin typeface="Cambria Math" pitchFamily="18" charset="0"/>
              </a:rPr>
              <a:t>2</a:t>
            </a:r>
            <a:endParaRPr lang="ru-RU" sz="1600" b="1">
              <a:solidFill>
                <a:schemeClr val="accent2"/>
              </a:solidFill>
              <a:latin typeface="Cambria Math" pitchFamily="18" charset="0"/>
            </a:endParaRP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5651500" y="2924175"/>
            <a:ext cx="2968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accent2"/>
                </a:solidFill>
                <a:latin typeface="Cambria Math" pitchFamily="18" charset="0"/>
              </a:rPr>
              <a:t>3</a:t>
            </a:r>
            <a:endParaRPr lang="ru-RU" sz="1600" b="1">
              <a:solidFill>
                <a:schemeClr val="accent2"/>
              </a:solidFill>
              <a:latin typeface="Cambria Math" pitchFamily="18" charset="0"/>
            </a:endParaRP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6143625" y="2428875"/>
            <a:ext cx="3540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accent2"/>
                </a:solidFill>
                <a:latin typeface="Cambria Math" pitchFamily="18" charset="0"/>
              </a:rPr>
              <a:t>9</a:t>
            </a:r>
            <a:endParaRPr lang="ru-RU" sz="2400">
              <a:solidFill>
                <a:schemeClr val="accent2"/>
              </a:solidFill>
              <a:latin typeface="Cambria Math" pitchFamily="18" charset="0"/>
            </a:endParaRP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6286500" y="2928938"/>
            <a:ext cx="3540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accent2"/>
                </a:solidFill>
                <a:latin typeface="Cambria Math" pitchFamily="18" charset="0"/>
              </a:rPr>
              <a:t>4</a:t>
            </a:r>
            <a:endParaRPr lang="ru-RU" sz="2400">
              <a:solidFill>
                <a:schemeClr val="accent2"/>
              </a:solidFill>
              <a:latin typeface="Cambria Math" pitchFamily="18" charset="0"/>
            </a:endParaRP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5286375" y="3929063"/>
            <a:ext cx="4095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accent2"/>
                </a:solidFill>
                <a:latin typeface="Cambria Math" pitchFamily="18" charset="0"/>
              </a:rPr>
              <a:t>10</a:t>
            </a:r>
            <a:endParaRPr lang="ru-RU" sz="1600" b="1">
              <a:solidFill>
                <a:schemeClr val="accent2"/>
              </a:solidFill>
              <a:latin typeface="Cambria Math" pitchFamily="18" charset="0"/>
            </a:endParaRP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5508625" y="4508500"/>
            <a:ext cx="2968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accent2"/>
                </a:solidFill>
                <a:latin typeface="Cambria Math" pitchFamily="18" charset="0"/>
              </a:rPr>
              <a:t>6</a:t>
            </a:r>
            <a:endParaRPr lang="ru-RU" sz="1600" b="1">
              <a:solidFill>
                <a:schemeClr val="accent2"/>
              </a:solidFill>
              <a:latin typeface="Cambria Math" pitchFamily="18" charset="0"/>
            </a:endParaRP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7786688" y="3857625"/>
            <a:ext cx="2968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accent2"/>
                </a:solidFill>
                <a:latin typeface="Cambria Math" pitchFamily="18" charset="0"/>
              </a:rPr>
              <a:t>9</a:t>
            </a:r>
            <a:endParaRPr lang="ru-RU" sz="1600" b="1">
              <a:solidFill>
                <a:schemeClr val="accent2"/>
              </a:solidFill>
              <a:latin typeface="Cambria Math" pitchFamily="18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179357" y="214290"/>
            <a:ext cx="877394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Математический диктант</a:t>
            </a:r>
            <a:endParaRPr lang="en-US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00"/>
                            </p:stCondLst>
                            <p:childTnLst>
                              <p:par>
                                <p:cTn id="7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500"/>
                            </p:stCondLst>
                            <p:childTnLst>
                              <p:par>
                                <p:cTn id="8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0" dur="1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0"/>
                            </p:stCondLst>
                            <p:childTnLst>
                              <p:par>
                                <p:cTn id="9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500"/>
                            </p:stCondLst>
                            <p:childTnLst>
                              <p:par>
                                <p:cTn id="9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4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  <p:bldP spid="6" grpId="1" animBg="1"/>
      <p:bldP spid="7" grpId="0" animBg="1"/>
      <p:bldP spid="7" grpId="1" animBg="1"/>
      <p:bldP spid="8" grpId="0" build="allAtOnce" animBg="1"/>
      <p:bldP spid="8" grpId="1" build="allAtOnce" animBg="1"/>
      <p:bldP spid="11" grpId="0" animBg="1"/>
      <p:bldP spid="11" grpId="1" animBg="1"/>
      <p:bldP spid="15" grpId="0" animBg="1"/>
      <p:bldP spid="16" grpId="0" animBg="1"/>
      <p:bldP spid="16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4" grpId="0" animBg="1"/>
      <p:bldP spid="27" grpId="0" animBg="1"/>
      <p:bldP spid="27" grpId="1" animBg="1"/>
      <p:bldP spid="28" grpId="0" animBg="1"/>
      <p:bldP spid="32" grpId="0" animBg="1"/>
      <p:bldP spid="32" grpId="1" animBg="1"/>
      <p:bldP spid="35" grpId="0"/>
      <p:bldP spid="36" grpId="0" animBg="1"/>
      <p:bldP spid="36" grpId="1" animBg="1"/>
      <p:bldP spid="37" grpId="0"/>
      <p:bldP spid="38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457200" y="2928938"/>
            <a:ext cx="8229600" cy="3197225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   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Зашифровано фамилия великого русского 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человека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,  с творчеством которого все знакомы с детства.</a:t>
            </a: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785794"/>
            <a:ext cx="7000924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Собери «Домино»</a:t>
            </a:r>
            <a:endParaRPr lang="en-U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1857375" y="214313"/>
          <a:ext cx="5214974" cy="633591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39477"/>
                <a:gridCol w="3075497"/>
              </a:tblGrid>
              <a:tr h="928694">
                <a:tc>
                  <a:txBody>
                    <a:bodyPr/>
                    <a:lstStyle/>
                    <a:p>
                      <a:endParaRPr lang="en-US" dirty="0">
                        <a:ln>
                          <a:noFill/>
                        </a:ln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n>
                          <a:noFill/>
                        </a:ln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</a:tr>
              <a:tr h="236385">
                <a:tc gridSpan="2">
                  <a:txBody>
                    <a:bodyPr/>
                    <a:lstStyle/>
                    <a:p>
                      <a:endParaRPr lang="en-US" dirty="0">
                        <a:ln>
                          <a:noFill/>
                        </a:ln>
                        <a:solidFill>
                          <a:srgbClr val="000099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ln>
                          <a:noFill/>
                        </a:ln>
                        <a:solidFill>
                          <a:srgbClr val="000099"/>
                        </a:solidFill>
                      </a:endParaRPr>
                    </a:p>
                  </a:txBody>
                  <a:tcPr>
                    <a:lnR w="12700" cmpd="sng">
                      <a:noFill/>
                    </a:lnR>
                  </a:tcPr>
                </a:tc>
              </a:tr>
              <a:tr h="920124">
                <a:tc>
                  <a:txBody>
                    <a:bodyPr/>
                    <a:lstStyle/>
                    <a:p>
                      <a:endParaRPr lang="en-US" dirty="0">
                        <a:ln>
                          <a:noFill/>
                        </a:ln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n>
                          <a:noFill/>
                        </a:ln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</a:tr>
              <a:tr h="218206">
                <a:tc gridSpan="2">
                  <a:txBody>
                    <a:bodyPr/>
                    <a:lstStyle/>
                    <a:p>
                      <a:endParaRPr lang="en-US" dirty="0">
                        <a:ln>
                          <a:noFill/>
                        </a:ln>
                        <a:solidFill>
                          <a:srgbClr val="000099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ln>
                          <a:noFill/>
                        </a:ln>
                        <a:solidFill>
                          <a:srgbClr val="000099"/>
                        </a:solidFill>
                      </a:endParaRPr>
                    </a:p>
                  </a:txBody>
                  <a:tcPr>
                    <a:lnR w="12700" cmpd="sng">
                      <a:noFill/>
                    </a:lnR>
                  </a:tcPr>
                </a:tc>
              </a:tr>
              <a:tr h="920124">
                <a:tc>
                  <a:txBody>
                    <a:bodyPr/>
                    <a:lstStyle/>
                    <a:p>
                      <a:endParaRPr lang="en-US" dirty="0">
                        <a:ln>
                          <a:noFill/>
                        </a:ln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n>
                          <a:noFill/>
                        </a:ln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</a:tr>
              <a:tr h="334828">
                <a:tc gridSpan="2">
                  <a:txBody>
                    <a:bodyPr/>
                    <a:lstStyle/>
                    <a:p>
                      <a:endParaRPr lang="en-US" dirty="0">
                        <a:ln>
                          <a:noFill/>
                        </a:ln>
                        <a:solidFill>
                          <a:srgbClr val="000099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ln>
                          <a:noFill/>
                        </a:ln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</a:tr>
              <a:tr h="1049498">
                <a:tc>
                  <a:txBody>
                    <a:bodyPr/>
                    <a:lstStyle/>
                    <a:p>
                      <a:endParaRPr lang="en-US" dirty="0">
                        <a:ln>
                          <a:noFill/>
                        </a:ln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n>
                          <a:noFill/>
                        </a:ln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</a:tr>
              <a:tr h="370692">
                <a:tc gridSpan="2">
                  <a:txBody>
                    <a:bodyPr/>
                    <a:lstStyle/>
                    <a:p>
                      <a:endParaRPr lang="en-US" dirty="0">
                        <a:ln>
                          <a:noFill/>
                        </a:ln>
                        <a:solidFill>
                          <a:srgbClr val="000099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49498">
                <a:tc>
                  <a:txBody>
                    <a:bodyPr/>
                    <a:lstStyle/>
                    <a:p>
                      <a:endParaRPr lang="en-US" dirty="0">
                        <a:ln>
                          <a:noFill/>
                        </a:ln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n>
                          <a:noFill/>
                        </a:ln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18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618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75" y="428625"/>
            <a:ext cx="7143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8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618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285750"/>
            <a:ext cx="189547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8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6189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50" y="1571625"/>
            <a:ext cx="7048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9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6191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6192" name="Picture 9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3" y="1643063"/>
            <a:ext cx="172402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93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6194" name="Picture 1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75" y="2857500"/>
            <a:ext cx="79057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95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6196" name="Picture 1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2786063"/>
            <a:ext cx="1266825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18"/>
          <p:cNvSpPr/>
          <p:nvPr/>
        </p:nvSpPr>
        <p:spPr>
          <a:xfrm>
            <a:off x="1857375" y="285750"/>
            <a:ext cx="571500" cy="5000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99"/>
                </a:solidFill>
              </a:rPr>
              <a:t>Ч</a:t>
            </a:r>
            <a:endParaRPr lang="en-US" sz="2800" b="1" dirty="0">
              <a:solidFill>
                <a:srgbClr val="000099"/>
              </a:solidFill>
            </a:endParaRPr>
          </a:p>
        </p:txBody>
      </p:sp>
      <p:sp>
        <p:nvSpPr>
          <p:cNvPr id="61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619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620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6201" name="Picture 5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8" y="4286250"/>
            <a:ext cx="24574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0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6203" name="Picture 7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75" y="4214813"/>
            <a:ext cx="7048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0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6205" name="Picture 9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38" y="5572125"/>
            <a:ext cx="8763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0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6207" name="Picture 11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50" y="5572125"/>
            <a:ext cx="10668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08" name="Rectangle 13"/>
          <p:cNvSpPr>
            <a:spLocks noChangeArrowheads="1"/>
          </p:cNvSpPr>
          <p:nvPr/>
        </p:nvSpPr>
        <p:spPr bwMode="auto">
          <a:xfrm>
            <a:off x="0" y="847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6572250" y="285750"/>
            <a:ext cx="500063" cy="4286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6572250" y="285750"/>
            <a:ext cx="5461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000099"/>
                </a:solidFill>
                <a:latin typeface="+mj-lt"/>
              </a:rPr>
              <a:t>А</a:t>
            </a:r>
            <a:endParaRPr lang="en-US" sz="2800" b="1" dirty="0">
              <a:solidFill>
                <a:srgbClr val="000099"/>
              </a:solidFill>
              <a:latin typeface="+mj-lt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857375" y="1500188"/>
            <a:ext cx="571500" cy="5000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О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572250" y="1500188"/>
            <a:ext cx="500063" cy="4286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В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857375" y="2857500"/>
            <a:ext cx="571500" cy="5000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Й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6500813" y="2786063"/>
            <a:ext cx="571500" cy="5000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К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857375" y="5500688"/>
            <a:ext cx="571500" cy="5715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С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500813" y="5500688"/>
            <a:ext cx="571500" cy="5000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К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857375" y="4071938"/>
            <a:ext cx="571500" cy="5000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И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6572250" y="4071938"/>
            <a:ext cx="500063" cy="5000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Й</a:t>
            </a:r>
            <a:endParaRPr lang="en-US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619229" y="331766"/>
          <a:ext cx="3500462" cy="107157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02852"/>
                <a:gridCol w="2097610"/>
              </a:tblGrid>
              <a:tr h="1071570">
                <a:tc>
                  <a:txBody>
                    <a:bodyPr/>
                    <a:lstStyle/>
                    <a:p>
                      <a:r>
                        <a:rPr lang="ru-RU" dirty="0" smtClean="0">
                          <a:ln w="38100">
                            <a:solidFill>
                              <a:schemeClr val="tx1"/>
                            </a:solidFill>
                          </a:ln>
                        </a:rPr>
                        <a:t>    </a:t>
                      </a:r>
                    </a:p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DECBD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DECBD8"/>
                    </a:solidFill>
                  </a:tcPr>
                </a:tc>
              </a:tr>
            </a:tbl>
          </a:graphicData>
        </a:graphic>
      </p:graphicFrame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4075" y="620713"/>
            <a:ext cx="7143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675" y="549275"/>
            <a:ext cx="189547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857500" y="2643188"/>
          <a:ext cx="3571900" cy="107157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28760"/>
                <a:gridCol w="2143140"/>
              </a:tblGrid>
              <a:tr h="107157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DECBD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DECBD8"/>
                    </a:solidFill>
                  </a:tcPr>
                </a:tc>
              </a:tr>
            </a:tbl>
          </a:graphicData>
        </a:graphic>
      </p:graphicFrame>
      <p:sp>
        <p:nvSpPr>
          <p:cNvPr id="718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0" y="500063"/>
            <a:ext cx="1357313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63" y="571500"/>
            <a:ext cx="79057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6572250" y="1500188"/>
          <a:ext cx="2214578" cy="178595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214578"/>
              </a:tblGrid>
              <a:tr h="85725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DECBD8"/>
                    </a:solidFill>
                  </a:tcPr>
                </a:tc>
              </a:tr>
              <a:tr h="92869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DECBD8"/>
                    </a:solidFill>
                  </a:tcPr>
                </a:tc>
              </a:tr>
            </a:tbl>
          </a:graphicData>
        </a:graphic>
      </p:graphicFrame>
      <p:sp>
        <p:nvSpPr>
          <p:cNvPr id="7195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17417" name="Picture 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0" y="1571625"/>
            <a:ext cx="7048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9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17419" name="Picture 1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50" y="2428875"/>
            <a:ext cx="172402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4786313" y="3429000"/>
          <a:ext cx="4000528" cy="1071569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785950"/>
                <a:gridCol w="2214578"/>
              </a:tblGrid>
              <a:tr h="107156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DECBD8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en-US" dirty="0"/>
                    </a:p>
                  </a:txBody>
                  <a:tcPr>
                    <a:solidFill>
                      <a:srgbClr val="DECBD8"/>
                    </a:solidFill>
                  </a:tcPr>
                </a:tc>
              </a:tr>
            </a:tbl>
          </a:graphicData>
        </a:graphic>
      </p:graphicFrame>
      <p:sp>
        <p:nvSpPr>
          <p:cNvPr id="7207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720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17423" name="Picture 15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75" y="3714750"/>
            <a:ext cx="7048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10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17425" name="Picture 17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0" y="3571875"/>
            <a:ext cx="8763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12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17427" name="Picture 19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0" y="3571875"/>
            <a:ext cx="10668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14" name="Rectangle 21"/>
          <p:cNvSpPr>
            <a:spLocks noChangeArrowheads="1"/>
          </p:cNvSpPr>
          <p:nvPr/>
        </p:nvSpPr>
        <p:spPr bwMode="auto">
          <a:xfrm>
            <a:off x="0" y="847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/>
              <a:t/>
            </a:r>
            <a:br>
              <a:rPr lang="en-US"/>
            </a:br>
            <a:endParaRPr lang="en-US"/>
          </a:p>
        </p:txBody>
      </p:sp>
      <p:graphicFrame>
        <p:nvGraphicFramePr>
          <p:cNvPr id="29" name="Таблица 28"/>
          <p:cNvGraphicFramePr>
            <a:graphicFrameLocks noGrp="1"/>
          </p:cNvGraphicFramePr>
          <p:nvPr/>
        </p:nvGraphicFramePr>
        <p:xfrm>
          <a:off x="642938" y="3429000"/>
          <a:ext cx="4071966" cy="107157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857520"/>
                <a:gridCol w="1214446"/>
              </a:tblGrid>
              <a:tr h="107157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DECBD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DECBD8"/>
                    </a:solidFill>
                  </a:tcPr>
                </a:tc>
              </a:tr>
            </a:tbl>
          </a:graphicData>
        </a:graphic>
      </p:graphicFrame>
      <p:sp>
        <p:nvSpPr>
          <p:cNvPr id="722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722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" y="3714750"/>
            <a:ext cx="24574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2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9539267" y="293667"/>
            <a:ext cx="357190" cy="428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>
                  <a:solidFill>
                    <a:srgbClr val="000099"/>
                  </a:solidFill>
                </a:ln>
                <a:solidFill>
                  <a:srgbClr val="002060"/>
                </a:solidFill>
              </a:rPr>
              <a:t>Ч</a:t>
            </a:r>
            <a:endParaRPr lang="en-US" sz="2800" b="1" dirty="0">
              <a:ln>
                <a:solidFill>
                  <a:srgbClr val="000099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9467851" y="1012804"/>
            <a:ext cx="357190" cy="428628"/>
          </a:xfrm>
          <a:prstGeom prst="rect">
            <a:avLst/>
          </a:prstGeom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>
                  <a:solidFill>
                    <a:srgbClr val="000099"/>
                  </a:solidFill>
                </a:ln>
                <a:solidFill>
                  <a:srgbClr val="000099"/>
                </a:solidFill>
              </a:rPr>
              <a:t>А</a:t>
            </a:r>
            <a:endParaRPr lang="en-US" sz="2800" dirty="0">
              <a:ln>
                <a:solidFill>
                  <a:srgbClr val="000099"/>
                </a:solidFill>
              </a:ln>
              <a:solidFill>
                <a:srgbClr val="000099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9623429" y="2381229"/>
            <a:ext cx="357191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>
                  <a:solidFill>
                    <a:srgbClr val="000099"/>
                  </a:solidFill>
                </a:ln>
                <a:solidFill>
                  <a:srgbClr val="000099"/>
                </a:solidFill>
              </a:rPr>
              <a:t>Й</a:t>
            </a:r>
            <a:endParaRPr lang="en-US" sz="2800" dirty="0">
              <a:ln>
                <a:solidFill>
                  <a:srgbClr val="000099"/>
                </a:solidFill>
              </a:ln>
              <a:solidFill>
                <a:srgbClr val="000099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9750451" y="3101954"/>
            <a:ext cx="357189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>
                  <a:solidFill>
                    <a:srgbClr val="000099"/>
                  </a:solidFill>
                </a:ln>
                <a:solidFill>
                  <a:srgbClr val="000099"/>
                </a:solidFill>
              </a:rPr>
              <a:t>К</a:t>
            </a:r>
            <a:endParaRPr lang="en-US" sz="2800" dirty="0">
              <a:ln>
                <a:solidFill>
                  <a:srgbClr val="000099"/>
                </a:solidFill>
              </a:ln>
              <a:solidFill>
                <a:srgbClr val="000099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9699651" y="3819512"/>
            <a:ext cx="35719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>
                  <a:solidFill>
                    <a:srgbClr val="000099"/>
                  </a:solidFill>
                </a:ln>
                <a:solidFill>
                  <a:srgbClr val="000099"/>
                </a:solidFill>
              </a:rPr>
              <a:t>О</a:t>
            </a:r>
            <a:endParaRPr lang="en-US" sz="2800" dirty="0">
              <a:ln>
                <a:solidFill>
                  <a:srgbClr val="000099"/>
                </a:solidFill>
              </a:ln>
              <a:solidFill>
                <a:srgbClr val="000099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9675839" y="4537068"/>
            <a:ext cx="35719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>
                  <a:solidFill>
                    <a:srgbClr val="000099"/>
                  </a:solidFill>
                </a:ln>
                <a:solidFill>
                  <a:srgbClr val="000099"/>
                </a:solidFill>
              </a:rPr>
              <a:t>В</a:t>
            </a:r>
            <a:endParaRPr lang="en-US" sz="2800" dirty="0">
              <a:ln>
                <a:solidFill>
                  <a:srgbClr val="000099"/>
                </a:solidFill>
              </a:ln>
              <a:solidFill>
                <a:srgbClr val="000099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9747277" y="5148263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>
                  <a:solidFill>
                    <a:srgbClr val="000099"/>
                  </a:solidFill>
                </a:ln>
                <a:solidFill>
                  <a:srgbClr val="000099"/>
                </a:solidFill>
              </a:rPr>
              <a:t>С</a:t>
            </a:r>
            <a:endParaRPr lang="en-US" sz="2800" dirty="0">
              <a:ln>
                <a:solidFill>
                  <a:srgbClr val="000099"/>
                </a:solidFill>
              </a:ln>
              <a:solidFill>
                <a:srgbClr val="000099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9644064" y="5656264"/>
            <a:ext cx="285753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>
                  <a:solidFill>
                    <a:srgbClr val="000099"/>
                  </a:solidFill>
                </a:ln>
                <a:solidFill>
                  <a:srgbClr val="000099"/>
                </a:solidFill>
              </a:rPr>
              <a:t>К</a:t>
            </a:r>
            <a:endParaRPr lang="en-US" sz="2800" dirty="0">
              <a:ln>
                <a:solidFill>
                  <a:srgbClr val="000099"/>
                </a:solidFill>
              </a:ln>
              <a:solidFill>
                <a:srgbClr val="000099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9553574" y="6161089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>
                  <a:solidFill>
                    <a:srgbClr val="000099"/>
                  </a:solidFill>
                </a:ln>
                <a:solidFill>
                  <a:srgbClr val="000099"/>
                </a:solidFill>
              </a:rPr>
              <a:t>И</a:t>
            </a:r>
            <a:endParaRPr lang="en-US" sz="2800" dirty="0">
              <a:ln>
                <a:solidFill>
                  <a:srgbClr val="000099"/>
                </a:solidFill>
              </a:ln>
              <a:solidFill>
                <a:srgbClr val="000099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10307628" y="6089651"/>
            <a:ext cx="28575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>
                  <a:solidFill>
                    <a:srgbClr val="000099"/>
                  </a:solidFill>
                </a:ln>
                <a:solidFill>
                  <a:srgbClr val="000099"/>
                </a:solidFill>
              </a:rPr>
              <a:t>Й</a:t>
            </a:r>
            <a:endParaRPr lang="en-US" sz="2800" dirty="0">
              <a:ln>
                <a:solidFill>
                  <a:srgbClr val="000099"/>
                </a:solidFill>
              </a:ln>
              <a:solidFill>
                <a:srgbClr val="000099"/>
              </a:solidFill>
            </a:endParaRPr>
          </a:p>
        </p:txBody>
      </p:sp>
      <p:sp>
        <p:nvSpPr>
          <p:cNvPr id="723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13" y="3643313"/>
            <a:ext cx="7048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3257E-6 L -2.5E-6 -0.16585 C -2.5E-6 -0.23964 0.07136 -0.33078 0.12969 -0.33078 L 0.2599 -0.33078 " pathEditMode="relative" rAng="0" ptsTypes="FfFF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" y="-1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7474E-6 L -0.85851 0.02105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9" y="10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4.65186E-6 L -0.53142 -0.08212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6" y="-41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91395E-6 L -0.47726 -0.28151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9" y="-141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57622E-6 L -0.14479 -0.38653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" y="-193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5.96808E-7 L -0.13906 -0.3338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" y="-167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51 0.00208 L -0.13716 -0.30211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" y="-152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44136E-6 L -0.14462 -0.23849 " pathEditMode="relative" rAng="0" ptsTypes="AA">
                                      <p:cBhvr>
                                        <p:cTn id="98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" y="-119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77 -0.0074 L -0.51476 -0.31182 " pathEditMode="relative" rAng="0" ptsTypes="AA">
                                      <p:cBhvr>
                                        <p:cTn id="100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" y="-152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3 -0.00763 L -0.5717 -0.38538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7" y="-189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95 -0.00763 L -1.02865 -0.38538 " pathEditMode="relative" rAng="0" ptsTypes="AA">
                                      <p:cBhvr>
                                        <p:cTn id="10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6" y="-1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E:\121456434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428750"/>
            <a:ext cx="24765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2428875" y="357188"/>
            <a:ext cx="6715125" cy="6786562"/>
          </a:xfrm>
        </p:spPr>
        <p:txBody>
          <a:bodyPr/>
          <a:lstStyle/>
          <a:p>
            <a:pPr algn="ctr" eaLnBrk="1" hangingPunct="1">
              <a:buFont typeface="Arial" charset="0"/>
              <a:buNone/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     Пётр Ильич Чайковский  (1840-1893) —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русский  композитор, дирижер, педагог, музыкально-общественный деятель, музыкальный журналист.</a:t>
            </a:r>
          </a:p>
          <a:p>
            <a:pPr algn="ctr" eaLnBrk="1" hangingPunct="1">
              <a:buFont typeface="Arial" charset="0"/>
              <a:buNone/>
              <a:defRPr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    Считается одним из величайших композиторов в истории музыки. </a:t>
            </a:r>
          </a:p>
          <a:p>
            <a:pPr algn="ctr" eaLnBrk="1" hangingPunct="1">
              <a:buFont typeface="Arial" charset="0"/>
              <a:buNone/>
              <a:defRPr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    Автор более 80 произведений, в том числе десяти опер и трёх балетов. Его концерты и другие произведения для фортепиано, семь симфоний (шесть пронумерованных и симфония «Манфред»), четыре сюиты, программная симфоническая музыка, балеты «Лебединое озеро»,«Спящая красавица», «Щелкунчик», представляют чрезвычайно ценный вклад в мировую музыкальную культуру.</a:t>
            </a:r>
            <a:endParaRPr lang="en-US" sz="24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25"/>
            <a:ext cx="9144000" cy="2286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 Времена года» - одно из самых известных произведений П.И. Чайковского. </a:t>
            </a:r>
            <a:r>
              <a:rPr lang="en-US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en-US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en-US" sz="4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3286125"/>
            <a:ext cx="8572500" cy="3286125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eaLnBrk="1" hangingPunct="1">
              <a:buFont typeface="Arial" charset="0"/>
              <a:buNone/>
              <a:defRPr/>
            </a:pPr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Оно состоит из 12 фортепьянных пьес, каждая из которых посвящена одному из месяцев года. Все пьесы имеют второе, дополнительное название.</a:t>
            </a:r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en-US" sz="40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иугольник 3"/>
          <p:cNvSpPr/>
          <p:nvPr/>
        </p:nvSpPr>
        <p:spPr>
          <a:xfrm>
            <a:off x="714375" y="1071563"/>
            <a:ext cx="1643063" cy="1000125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октябрь</a:t>
            </a:r>
            <a:endParaRPr lang="en-US" sz="2800" dirty="0"/>
          </a:p>
        </p:txBody>
      </p:sp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8" y="1285875"/>
            <a:ext cx="206692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ятиугольник 6"/>
          <p:cNvSpPr/>
          <p:nvPr/>
        </p:nvSpPr>
        <p:spPr>
          <a:xfrm>
            <a:off x="714375" y="2571750"/>
            <a:ext cx="1714500" cy="1000125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декабрь</a:t>
            </a:r>
            <a:endParaRPr lang="en-US" sz="2800" dirty="0"/>
          </a:p>
        </p:txBody>
      </p:sp>
      <p:sp>
        <p:nvSpPr>
          <p:cNvPr id="1024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8" y="2643188"/>
            <a:ext cx="17907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ятиугольник 9"/>
          <p:cNvSpPr/>
          <p:nvPr/>
        </p:nvSpPr>
        <p:spPr>
          <a:xfrm>
            <a:off x="642938" y="4071938"/>
            <a:ext cx="1785937" cy="1000125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май</a:t>
            </a:r>
            <a:endParaRPr lang="en-US" sz="2800" dirty="0"/>
          </a:p>
        </p:txBody>
      </p:sp>
      <p:sp>
        <p:nvSpPr>
          <p:cNvPr id="11" name="Пятиугольник 10"/>
          <p:cNvSpPr/>
          <p:nvPr/>
        </p:nvSpPr>
        <p:spPr>
          <a:xfrm>
            <a:off x="714375" y="5572125"/>
            <a:ext cx="1785938" cy="928688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январь</a:t>
            </a:r>
            <a:endParaRPr lang="en-US" sz="2800" dirty="0"/>
          </a:p>
        </p:txBody>
      </p:sp>
      <p:sp>
        <p:nvSpPr>
          <p:cNvPr id="102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025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8" y="4143375"/>
            <a:ext cx="229552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75" y="5572125"/>
            <a:ext cx="238125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2500298" y="214290"/>
            <a:ext cx="363913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Вариант1.</a:t>
            </a:r>
            <a:endParaRPr lang="en-US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1124</TotalTime>
  <Words>335</Words>
  <Application>Microsoft Office PowerPoint</Application>
  <PresentationFormat>Экран (4:3)</PresentationFormat>
  <Paragraphs>100</Paragraphs>
  <Slides>21</Slides>
  <Notes>0</Notes>
  <HiddenSlides>0</HiddenSlides>
  <MMClips>5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Cambria Math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« Времена года» - одно из самых известных произведений П.И. Чайковского.  </vt:lpstr>
      <vt:lpstr>Слайд 9</vt:lpstr>
      <vt:lpstr>Слайд 10</vt:lpstr>
      <vt:lpstr>Слайд 11</vt:lpstr>
      <vt:lpstr>Слайд 12</vt:lpstr>
      <vt:lpstr>Проверить тождество, содержащее в геометрической форме во II книге «Начал» Евклида: </vt:lpstr>
      <vt:lpstr>Слайд 14</vt:lpstr>
      <vt:lpstr>Проверить следующие действия с дробями, изложенные в «Арифметике» Диофанта: </vt:lpstr>
      <vt:lpstr>Решение:</vt:lpstr>
      <vt:lpstr>Выполнить следующие действия над дробями, помещенными в «Арифметике» М. Штифеля: </vt:lpstr>
      <vt:lpstr>Сократить дробь из «Всеобщей арифметики» Ньютона: </vt:lpstr>
      <vt:lpstr>Решение:</vt:lpstr>
      <vt:lpstr>Слайд 20</vt:lpstr>
      <vt:lpstr>Литература: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«Рациональные выражения»</dc:title>
  <dc:creator>revaz</dc:creator>
  <cp:lastModifiedBy>re</cp:lastModifiedBy>
  <cp:revision>122</cp:revision>
  <dcterms:modified xsi:type="dcterms:W3CDTF">2014-03-13T20:36:40Z</dcterms:modified>
</cp:coreProperties>
</file>