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sldIdLst>
    <p:sldId id="256" r:id="rId2"/>
    <p:sldId id="268" r:id="rId3"/>
    <p:sldId id="269" r:id="rId4"/>
    <p:sldId id="270" r:id="rId5"/>
    <p:sldId id="271" r:id="rId6"/>
    <p:sldId id="281" r:id="rId7"/>
    <p:sldId id="280" r:id="rId8"/>
    <p:sldId id="289" r:id="rId9"/>
    <p:sldId id="258" r:id="rId10"/>
    <p:sldId id="282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5" r:id="rId21"/>
    <p:sldId id="272" r:id="rId22"/>
    <p:sldId id="276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22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2C9D51E6-C50F-411C-A726-6AA0EEB00B1C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317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F5D93089-BA62-436A-AB7C-9F7C5A42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BEC7-9D42-48AF-9D28-B01FD922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8C37-65F5-44EE-BDBB-6D8400C2F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718B-ABF9-49AC-B7CC-CAF56AF1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27ED-49DD-43A1-81BF-B60F738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6CB-93E4-4E5D-B21C-67B239D4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6CF-74C8-4585-81A1-BFAF9425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2115-DF2A-416B-B8A6-09A7EC8C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07BA-6DB5-43B2-AB9C-3260629A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B2B-353D-4EED-A845-9F9B7ABE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5FC-F09B-44AF-A46E-48B2A3D3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EAC-8AFE-4991-927F-412D99C3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latin typeface="Arial Black" pitchFamily="34" charset="0"/>
              </a:defRPr>
            </a:lvl1pPr>
          </a:lstStyle>
          <a:p>
            <a:pPr>
              <a:defRPr/>
            </a:pPr>
            <a:fld id="{1B19AB9B-3FB6-4EA8-A06C-CAEDFB60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>
                <a:latin typeface="Times New Roman" pitchFamily="18" charset="0"/>
              </a:rPr>
              <a:t>Презентация к уроку по физике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764704"/>
            <a:ext cx="8435280" cy="5102696"/>
          </a:xfrm>
          <a:blipFill rotWithShape="1">
            <a:blip r:embed="rId2" cstate="email"/>
            <a:stretch>
              <a:fillRect l="-1445" t="-1193" r="-2095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71475" y="425450"/>
            <a:ext cx="8229600" cy="666750"/>
          </a:xfrm>
        </p:spPr>
        <p:txBody>
          <a:bodyPr/>
          <a:lstStyle/>
          <a:p>
            <a:pPr algn="ctr"/>
            <a:r>
              <a:rPr lang="ru-RU" altLang="ru-RU" sz="3600" b="1" i="1" smtClean="0"/>
              <a:t>Задача 1. </a:t>
            </a:r>
            <a:r>
              <a:rPr lang="ru-RU" altLang="ru-RU" sz="2000" b="1" i="1" smtClean="0"/>
              <a:t>(д/з)</a:t>
            </a:r>
            <a:endParaRPr lang="ru-RU" altLang="ru-RU" sz="3600" b="1" i="1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543546" y="2323632"/>
          <a:ext cx="7628854" cy="2490494"/>
        </p:xfrm>
        <a:graphic>
          <a:graphicData uri="http://schemas.openxmlformats.org/drawingml/2006/table">
            <a:tbl>
              <a:tblPr firstRow="1" firstCol="1" bandRow="1"/>
              <a:tblGrid>
                <a:gridCol w="2610638"/>
                <a:gridCol w="5018216"/>
              </a:tblGrid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Дано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  Си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12963" r="-192523" b="-601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112963" b="-601852"/>
                      </a:stretch>
                    </a:blipFill>
                  </a:tcPr>
                </a:tc>
              </a:tr>
              <a:tr h="6709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04545" r="-192523" b="-19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104545" b="-195455"/>
                      </a:stretch>
                    </a:blipFill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459184" b="-338776"/>
                      </a:stretch>
                    </a:blipFill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5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659184" r="-192523" b="-1387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759184" b="-3877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42925" y="1092200"/>
            <a:ext cx="8064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2000" b="0" i="0" u="none">
                <a:cs typeface="Times New Roman" pitchFamily="18" charset="0"/>
              </a:rPr>
              <a:t>Колебательный контур содержит конденсатор емкостью 800 пФ и катушку  индуктивности индуктивностью 2 мкГн. Каков период собственных колебаний контура? (ответ дайте в </a:t>
            </a:r>
            <a:r>
              <a:rPr lang="ru-RU" altLang="ru-RU" sz="1600" b="0" i="0" u="none">
                <a:cs typeface="Times New Roman" pitchFamily="18" charset="0"/>
              </a:rPr>
              <a:t>мкс</a:t>
            </a:r>
            <a:r>
              <a:rPr lang="ru-RU" altLang="ru-RU" sz="2000" b="0" i="0" u="none">
                <a:cs typeface="Times New Roman" pitchFamily="18" charset="0"/>
              </a:rPr>
              <a:t>)</a:t>
            </a:r>
            <a:endParaRPr lang="ru-RU" altLang="ru-RU" sz="2000" b="0" i="0" u="none"/>
          </a:p>
          <a:p>
            <a:pPr indent="180975" algn="l" eaLnBrk="0" hangingPunct="0"/>
            <a:r>
              <a:rPr lang="ru-RU" altLang="ru-RU" sz="1400" b="0" i="0" u="none">
                <a:cs typeface="Times New Roman" pitchFamily="18" charset="0"/>
              </a:rPr>
              <a:t>               </a:t>
            </a:r>
            <a:endParaRPr lang="ru-RU" altLang="ru-RU" sz="18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ru-RU" altLang="ru-RU" sz="3600" b="1" i="1" smtClean="0"/>
              <a:t>Задача 2. </a:t>
            </a:r>
            <a:r>
              <a:rPr lang="ru-RU" altLang="ru-RU" sz="2000" b="1" i="1" smtClean="0"/>
              <a:t>(д/з)</a:t>
            </a:r>
            <a:endParaRPr lang="ru-RU" altLang="ru-RU" sz="3600" b="1" i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0" indent="355600" eaLnBrk="1" hangingPunct="1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2747041"/>
          <a:ext cx="7416824" cy="3363659"/>
        </p:xfrm>
        <a:graphic>
          <a:graphicData uri="http://schemas.openxmlformats.org/drawingml/2006/table">
            <a:tbl>
              <a:tblPr firstRow="1" firstCol="1" bandRow="1"/>
              <a:tblGrid>
                <a:gridCol w="1323238"/>
                <a:gridCol w="6093586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126000" r="-460829" b="-954000"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1822" t="-63000" r="-100" b="-427000"/>
                      </a:stretch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226000" r="-460829" b="-854000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Увеличится в 3 раза;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Не изменится;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Уменьшится в 3 раза;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Увеличится в 9 раз.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403922" r="-460829" b="-745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Ответ: №1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79388" y="1217613"/>
            <a:ext cx="8964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1600" b="0" i="0" u="none">
                <a:cs typeface="Times New Roman" pitchFamily="18" charset="0"/>
              </a:rPr>
              <a:t> </a:t>
            </a:r>
            <a:r>
              <a:rPr lang="ru-RU" altLang="ru-RU" sz="2000" b="0" i="0" u="none">
                <a:cs typeface="Times New Roman" pitchFamily="18" charset="0"/>
              </a:rPr>
              <a:t>Колебательный контур состоит из конденсатора емкостью С и катушки индуктивности индуктивностью </a:t>
            </a:r>
            <a:r>
              <a:rPr lang="en-US" altLang="ru-RU" sz="2000" b="0" i="0" u="none">
                <a:cs typeface="Times New Roman" pitchFamily="18" charset="0"/>
              </a:rPr>
              <a:t>L</a:t>
            </a:r>
            <a:r>
              <a:rPr lang="ru-RU" altLang="ru-RU" sz="2000" b="0" i="0" u="none">
                <a:cs typeface="Times New Roman" pitchFamily="18" charset="0"/>
              </a:rPr>
              <a:t>. Как изменится период свободных электромагнитных колебаний в этом контуре, если электроемкость конденсатора и индуктивность катушки увеличить в 3р.</a:t>
            </a:r>
            <a:endParaRPr lang="ru-RU" altLang="ru-RU" sz="20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ru-RU" altLang="ru-RU" sz="3600" b="1" i="1" smtClean="0">
                <a:solidFill>
                  <a:srgbClr val="000000"/>
                </a:solidFill>
              </a:rPr>
              <a:t>Задача 3. </a:t>
            </a:r>
            <a:r>
              <a:rPr lang="ru-RU" altLang="ru-RU" sz="2000" b="1" i="1" smtClean="0">
                <a:solidFill>
                  <a:srgbClr val="000000"/>
                </a:solidFill>
              </a:rPr>
              <a:t>(д/з)</a:t>
            </a:r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9532" y="2564903"/>
          <a:ext cx="8318698" cy="3920665"/>
        </p:xfrm>
        <a:graphic>
          <a:graphicData uri="http://schemas.openxmlformats.org/drawingml/2006/table">
            <a:tbl>
              <a:tblPr firstRow="1" firstCol="1" bandRow="1"/>
              <a:tblGrid>
                <a:gridCol w="2946021"/>
                <a:gridCol w="5372677"/>
              </a:tblGrid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128261" r="-182609" b="-12456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128261" b="-1245652"/>
                      </a:stretch>
                    </a:blipFill>
                  </a:tcPr>
                </a:tc>
              </a:tr>
              <a:tr h="16784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38043" r="-182609" b="-10760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38043" b="-107609"/>
                      </a:stretch>
                    </a:blipFill>
                  </a:tcPr>
                </a:tc>
              </a:tr>
              <a:tr h="832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280147" b="-118382"/>
                      </a:stretch>
                    </a:blipFill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1226087" r="-182609" b="-1478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1326087" b="-4782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79388" y="1130300"/>
            <a:ext cx="8678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2000" b="0" i="0" u="none">
                <a:cs typeface="Times New Roman" pitchFamily="18" charset="0"/>
              </a:rPr>
              <a:t>Амплитуда силы тока при свободных колебаниях в колебательном контуре 100 мА. Какова амплитуда напряжения на конденсаторе колебательного контура, если емкость этого конденсатора 1 мкФ, а индуктивность катушки 1 Гн? Активным сопротивлением пренебречь.</a:t>
            </a:r>
            <a:endParaRPr lang="ru-RU" altLang="ru-RU" sz="20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 b="1" i="1" smtClean="0"/>
              <a:t>Схема электромагнитных колебаний в контуре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8229600" cy="3886200"/>
          </a:xfrm>
        </p:spPr>
        <p:txBody>
          <a:bodyPr/>
          <a:lstStyle/>
          <a:p>
            <a:pPr marL="0" indent="27305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273050" eaLnBrk="1" hangingPunct="1">
              <a:buFont typeface="Wingdings" pitchFamily="2" charset="2"/>
              <a:buNone/>
            </a:pPr>
            <a:endParaRPr lang="ru-RU" altLang="ru-RU" smtClean="0"/>
          </a:p>
          <a:p>
            <a:pPr marL="0" indent="273050"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16388" name="Рисунок 1434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8964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4075" y="1412875"/>
            <a:ext cx="5327650" cy="5329238"/>
          </a:xfrm>
        </p:spPr>
      </p:pic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-4891088" y="-9313863"/>
          <a:ext cx="409575" cy="419100"/>
        </p:xfrm>
        <a:graphic>
          <a:graphicData uri="http://schemas.openxmlformats.org/presentationml/2006/ole">
            <p:oleObj spid="_x0000_s17411" name="Microsoft Equation 3.0" r:id="rId4" imgW="406224" imgH="418918" progId="Equation.3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-4891088" y="-9313863"/>
          <a:ext cx="333375" cy="419100"/>
        </p:xfrm>
        <a:graphic>
          <a:graphicData uri="http://schemas.openxmlformats.org/presentationml/2006/ole">
            <p:oleObj spid="_x0000_s17412" name="Microsoft Equation 3.0" r:id="rId5" imgW="330200" imgH="419100" progId="Equation.3">
              <p:embed/>
            </p:oleObj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-4891088" y="-9313863"/>
          <a:ext cx="495300" cy="447675"/>
        </p:xfrm>
        <a:graphic>
          <a:graphicData uri="http://schemas.openxmlformats.org/presentationml/2006/ole">
            <p:oleObj spid="_x0000_s17413" name="Microsoft Equation 3.0" r:id="rId6" imgW="495085" imgH="444307" progId="Equation.3">
              <p:embed/>
            </p:oleObj>
          </a:graphicData>
        </a:graphic>
      </p:graphicFrame>
      <p:sp>
        <p:nvSpPr>
          <p:cNvPr id="17414" name="Надпись 2"/>
          <p:cNvSpPr txBox="1">
            <a:spLocks noChangeArrowheads="1"/>
          </p:cNvSpPr>
          <p:nvPr/>
        </p:nvSpPr>
        <p:spPr bwMode="auto">
          <a:xfrm>
            <a:off x="-4991100" y="-8628063"/>
            <a:ext cx="1751012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-4891088" y="-9269413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b="0" i="0" u="none"/>
          </a:p>
          <a:p>
            <a:pPr algn="l" eaLnBrk="0" hangingPunct="0"/>
            <a:endParaRPr lang="ru-RU" altLang="ru-RU" sz="1800" b="0" i="0" u="none"/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-4891088" y="-8734425"/>
            <a:ext cx="245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l" eaLnBrk="0" hangingPunct="0"/>
            <a:r>
              <a:rPr lang="ru-RU" altLang="ru-RU" sz="1400" b="0" i="0" u="none"/>
              <a:t>                                     </a:t>
            </a:r>
            <a:endParaRPr lang="ru-RU" altLang="ru-RU" b="0" i="0" u="none"/>
          </a:p>
          <a:p>
            <a:pPr indent="449263" algn="l" eaLnBrk="0" hangingPunct="0"/>
            <a:endParaRPr lang="ru-RU" altLang="ru-RU" sz="1800" b="0" i="0" u="none"/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-3541713" y="-8110538"/>
            <a:ext cx="633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l" eaLnBrk="0" hangingPunct="0"/>
            <a:endParaRPr lang="ru-RU" altLang="ru-RU" b="0" i="0" u="none"/>
          </a:p>
          <a:p>
            <a:pPr indent="449263" algn="l" eaLnBrk="0" hangingPunct="0"/>
            <a:endParaRPr lang="ru-RU" altLang="ru-RU" sz="1800" b="0" i="0" u="none"/>
          </a:p>
        </p:txBody>
      </p:sp>
      <p:sp>
        <p:nvSpPr>
          <p:cNvPr id="17418" name="Rectangle 20"/>
          <p:cNvSpPr>
            <a:spLocks noChangeArrowheads="1"/>
          </p:cNvSpPr>
          <p:nvPr/>
        </p:nvSpPr>
        <p:spPr bwMode="auto">
          <a:xfrm>
            <a:off x="-5205413" y="3984625"/>
            <a:ext cx="1806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l" eaLnBrk="0" hangingPunct="0"/>
            <a:r>
              <a:rPr lang="ru-RU" altLang="ru-RU" sz="1400" b="0" i="0" u="none">
                <a:cs typeface="Times New Roman" pitchFamily="18" charset="0"/>
              </a:rPr>
              <a:t>                               </a:t>
            </a:r>
            <a:endParaRPr lang="ru-RU" altLang="ru-RU" b="0" i="0" u="none"/>
          </a:p>
        </p:txBody>
      </p:sp>
      <p:sp>
        <p:nvSpPr>
          <p:cNvPr id="17419" name="Rectangle 21"/>
          <p:cNvSpPr>
            <a:spLocks noChangeArrowheads="1"/>
          </p:cNvSpPr>
          <p:nvPr/>
        </p:nvSpPr>
        <p:spPr bwMode="auto">
          <a:xfrm>
            <a:off x="-4891088" y="-93138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7420" name="Rectangle 27"/>
          <p:cNvSpPr>
            <a:spLocks noChangeArrowheads="1"/>
          </p:cNvSpPr>
          <p:nvPr/>
        </p:nvSpPr>
        <p:spPr bwMode="auto">
          <a:xfrm>
            <a:off x="-4891088" y="-9359900"/>
            <a:ext cx="68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lv-LV" altLang="ru-RU" sz="1400" b="0" i="0" u="none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lv-LV" altLang="ru-RU" sz="1400" b="0" i="0" u="none" baseline="-30000">
                <a:latin typeface="Times New Roman" pitchFamily="18" charset="0"/>
                <a:cs typeface="Times New Roman" pitchFamily="18" charset="0"/>
              </a:rPr>
              <a:t>lmax</a:t>
            </a:r>
            <a:r>
              <a:rPr lang="ru-RU" altLang="ru-RU" sz="1400" b="0" i="0" u="none">
                <a:latin typeface="Times New Roman" pitchFamily="18" charset="0"/>
                <a:cs typeface="Times New Roman" pitchFamily="18" charset="0"/>
              </a:rPr>
              <a:t>=</a:t>
            </a:r>
            <a:endParaRPr lang="ru-RU" altLang="ru-RU" sz="1800" b="0" i="0" u="none"/>
          </a:p>
        </p:txBody>
      </p:sp>
      <p:sp>
        <p:nvSpPr>
          <p:cNvPr id="17421" name="Rectangle 28"/>
          <p:cNvSpPr>
            <a:spLocks noChangeArrowheads="1"/>
          </p:cNvSpPr>
          <p:nvPr/>
        </p:nvSpPr>
        <p:spPr bwMode="auto">
          <a:xfrm>
            <a:off x="-4891088" y="-93599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endParaRPr lang="ru-RU" altLang="ru-RU" sz="1000" b="0" i="0" u="none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altLang="ru-RU" sz="1400" b="0" i="0" u="none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400" b="0" i="0" u="none" baseline="-30000">
                <a:latin typeface="Times New Roman" pitchFamily="18" charset="0"/>
                <a:cs typeface="Times New Roman" pitchFamily="18" charset="0"/>
              </a:rPr>
              <a:t>cmax</a:t>
            </a:r>
            <a:r>
              <a:rPr lang="ru-RU" altLang="ru-RU" sz="1400" b="0" i="0" u="none">
                <a:latin typeface="Times New Roman" pitchFamily="18" charset="0"/>
                <a:cs typeface="Times New Roman" pitchFamily="18" charset="0"/>
              </a:rPr>
              <a:t>=</a:t>
            </a:r>
            <a:endParaRPr lang="ru-RU" altLang="ru-RU" sz="1800" b="0" i="0" u="none"/>
          </a:p>
        </p:txBody>
      </p:sp>
      <p:sp>
        <p:nvSpPr>
          <p:cNvPr id="17422" name="Rectangle 197"/>
          <p:cNvSpPr>
            <a:spLocks noChangeArrowheads="1"/>
          </p:cNvSpPr>
          <p:nvPr/>
        </p:nvSpPr>
        <p:spPr bwMode="auto">
          <a:xfrm>
            <a:off x="-4891088" y="1420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1742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indent="179388" algn="ctr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Графическая зависимость заряда, напряжения, силы тока, электрической энергии конденсатора, магнитной энергии катушки индуктивности от времени.</a:t>
            </a: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5" name="Rectangle 21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6" name="Rectangle 21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7" name="Rectangle 22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8" name="Rectangle 22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9" name="Rectangle 22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0" name="Rectangle 22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1" name="Rectangle 23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2" name="Rectangle 23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3" name="Rectangle 23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4" name="Rectangle 23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5" name="Rectangle 24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6" name="Rectangle 24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7" name="Rectangle 24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8" name="Rectangle 24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9" name="Rectangle 40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0" name="Rectangle 40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1" name="Rectangle 40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2" name="Rectangle 41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3" name="Rectangle 41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4" name="Rectangle 41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5" name="Rectangle 42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6" name="Rectangle 42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7" name="Rectangle 42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8" name="Rectangle 42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9" name="Rectangle 43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0" name="Rectangle 43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1" name="Rectangle 43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2" name="Rectangle 43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3" name="Rectangle 44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4" name="Rectangle 59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5" name="Rectangle 59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6" name="Rectangle 60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7" name="Rectangle 60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8" name="Rectangle 60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9" name="Rectangle 60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0" name="Rectangle 61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1" name="Rectangle 61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2" name="Rectangle 61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3" name="Rectangle 62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4" name="Rectangle 62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5" name="Rectangle 62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6" name="Rectangle 62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7" name="Rectangle 63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8" name="Rectangle 63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9" name="Rectangle 835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0" name="Rectangle 837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1" name="Rectangle 839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2" name="Rectangle 841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3" name="Rectangle 84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4" name="Rectangle 84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5" name="Rectangle 84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6" name="Rectangle 850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7" name="Rectangle 853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8" name="Rectangle 85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9" name="Rectangle 85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0" name="Rectangle 85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1" name="Rectangle 860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2" name="Rectangle 863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3" name="Rectangle 865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4" name="Rectangle 867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5" name="Rectangle 869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6" name="Rectangle 872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7" name="Rectangle 87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8" name="Rectangle 87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9" name="Rectangle 87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0" name="Rectangle 1018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1" name="Rectangle 102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2" name="Rectangle 102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3" name="Rectangle 1030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4" name="Rectangle 1032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5" name="Rectangle 103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6" name="Rectangle 1041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7" name="Rectangle 1043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8" name="Rectangle 1047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9" name="Rectangle 1049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0" name="Rectangle 1053"/>
          <p:cNvSpPr>
            <a:spLocks noChangeArrowheads="1"/>
          </p:cNvSpPr>
          <p:nvPr/>
        </p:nvSpPr>
        <p:spPr bwMode="auto">
          <a:xfrm>
            <a:off x="-180975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1" name="Rectangle 1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graphicFrame>
        <p:nvGraphicFramePr>
          <p:cNvPr id="18512" name="Object 1103"/>
          <p:cNvGraphicFramePr>
            <a:graphicFrameLocks noChangeAspect="1"/>
          </p:cNvGraphicFramePr>
          <p:nvPr/>
        </p:nvGraphicFramePr>
        <p:xfrm>
          <a:off x="0" y="0"/>
          <a:ext cx="130175" cy="136525"/>
        </p:xfrm>
        <a:graphic>
          <a:graphicData uri="http://schemas.openxmlformats.org/presentationml/2006/ole">
            <p:oleObj spid="_x0000_s18512" name="Формула" r:id="rId3" imgW="126835" imgH="139518" progId="Equation.3">
              <p:embed/>
            </p:oleObj>
          </a:graphicData>
        </a:graphic>
      </p:graphicFrame>
      <p:sp>
        <p:nvSpPr>
          <p:cNvPr id="18513" name="Rectangle 1106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4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indent="179388" algn="ctr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Уравнения, описывающие  колебательные процессы в контуре:</a:t>
            </a:r>
            <a:endParaRPr lang="ru-RU" altLang="ru-RU" sz="2800" b="1" i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528" y="1268760"/>
            <a:ext cx="8568952" cy="5256584"/>
          </a:xfrm>
          <a:blipFill rotWithShape="1">
            <a:blip r:embed="rId4" cstate="email"/>
            <a:stretch>
              <a:fillRect r="-1280" b="-1392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69325" cy="561657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 графику зависимости силы тока от времени в колебательном контуре определите, какие преобразования энергии происходят в колебательном контуре в интервале времени от 1мкс до 2мкс?</a:t>
            </a: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 Энергия магнитного поля катушки увеличивается до максимального значения;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 Энергия магнитного поля катушки преобразуется в энергию                    электрического поля конденсатора;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3. Энергия электрического поля конденсатора уменьшается от максимального значения до «о»;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4. Энергия электрического поля конденсатора преобразуется в энергию магнитного поля катушки.  </a:t>
            </a:r>
          </a:p>
          <a:p>
            <a:pPr indent="0" eaLnBrk="1" hangingPunct="1">
              <a:buFont typeface="Wingdings" pitchFamily="2" charset="2"/>
              <a:buNone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indent="179388" algn="ctr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Задача  № 1. </a:t>
            </a:r>
            <a:endParaRPr lang="ru-RU" altLang="ru-RU" sz="2800" smtClean="0">
              <a:latin typeface="Times New Roman" pitchFamily="18" charset="0"/>
            </a:endParaRPr>
          </a:p>
        </p:txBody>
      </p:sp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060575"/>
            <a:ext cx="39608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2. </a:t>
            </a:r>
            <a:endParaRPr lang="ru-RU" altLang="ru-RU" sz="2400" b="1" u="sng" smtClean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052736"/>
            <a:ext cx="8229600" cy="5544616"/>
          </a:xfrm>
          <a:blipFill rotWithShape="1">
            <a:blip r:embed="rId2" cstate="email"/>
            <a:stretch>
              <a:fillRect l="-444" t="-330" r="-74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0484" name="Рисунок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3500438"/>
            <a:ext cx="46815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3.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(д/з)</a:t>
            </a:r>
            <a:endParaRPr lang="ru-RU" altLang="ru-RU" sz="2000" b="1" i="1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507413" cy="540067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Дана графическая зависимость напряжения между обкладками конденсатора от времени. По графику определите,  какое преобразование энергии происходит в интервале времени от 0 до 2 мкс?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 Энергия магнитного поля катушки увеличивается до максимального  значения;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 Энергия магнитного поля катушки преобразуется в энергию               электрического поля конденсатора;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3. Энергия электрического поля конденсатора уменьшается от максимального значения до «о»;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4. Энергия электрического поля конденсатора преобразуется в энергию магнитного поля катушки.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/>
          </a:p>
        </p:txBody>
      </p:sp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060575"/>
            <a:ext cx="331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339138" cy="8223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2400" i="0" u="none">
                <a:solidFill>
                  <a:schemeClr val="hlink"/>
                </a:solidFill>
              </a:rPr>
              <a:t>Муниципальное общеобразовательное учреждение –</a:t>
            </a:r>
          </a:p>
          <a:p>
            <a:pPr algn="l"/>
            <a:r>
              <a:rPr lang="ru-RU" altLang="ru-RU" sz="2400" i="0" u="none">
                <a:solidFill>
                  <a:schemeClr val="hlink"/>
                </a:solidFill>
              </a:rPr>
              <a:t>                               Гимназия №2</a:t>
            </a:r>
          </a:p>
        </p:txBody>
      </p:sp>
      <p:pic>
        <p:nvPicPr>
          <p:cNvPr id="4099" name="Picture 6" descr="schoo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844675"/>
            <a:ext cx="36718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4684713" y="2205038"/>
            <a:ext cx="44592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1800" b="0" i="0" u="none"/>
              <a:t>Тема урока: «Решение задач по теме:</a:t>
            </a:r>
          </a:p>
          <a:p>
            <a:pPr algn="l"/>
            <a:r>
              <a:rPr lang="ru-RU" altLang="ru-RU" sz="1800" b="0" i="0" u="none"/>
              <a:t>«Электромагнитные колебания и </a:t>
            </a:r>
          </a:p>
          <a:p>
            <a:pPr algn="l"/>
            <a:r>
              <a:rPr lang="ru-RU" altLang="ru-RU" sz="1800" b="0" i="0" u="none"/>
              <a:t>волны» на примере разбора задач ЕГЭ.</a:t>
            </a:r>
          </a:p>
          <a:p>
            <a:pPr algn="l"/>
            <a:endParaRPr lang="ru-RU" altLang="ru-RU" sz="1800" b="0" i="0" u="none"/>
          </a:p>
        </p:txBody>
      </p:sp>
      <p:sp>
        <p:nvSpPr>
          <p:cNvPr id="4101" name="Text Box 11"/>
          <p:cNvSpPr txBox="1">
            <a:spLocks noChangeArrowheads="1"/>
          </p:cNvSpPr>
          <p:nvPr/>
        </p:nvSpPr>
        <p:spPr bwMode="auto">
          <a:xfrm>
            <a:off x="4643438" y="3357563"/>
            <a:ext cx="2774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1800" u="none">
                <a:solidFill>
                  <a:schemeClr val="hlink"/>
                </a:solidFill>
              </a:rPr>
              <a:t>Выполнила:</a:t>
            </a:r>
          </a:p>
          <a:p>
            <a:pPr algn="l"/>
            <a:r>
              <a:rPr lang="ru-RU" altLang="ru-RU" sz="1800" u="none">
                <a:solidFill>
                  <a:schemeClr val="hlink"/>
                </a:solidFill>
              </a:rPr>
              <a:t>учитель физики </a:t>
            </a:r>
          </a:p>
          <a:p>
            <a:pPr algn="l"/>
            <a:r>
              <a:rPr lang="ru-RU" altLang="ru-RU" sz="1800" u="none">
                <a:solidFill>
                  <a:srgbClr val="FF0000"/>
                </a:solidFill>
              </a:rPr>
              <a:t>Демашова </a:t>
            </a:r>
          </a:p>
          <a:p>
            <a:pPr algn="l"/>
            <a:r>
              <a:rPr lang="ru-RU" altLang="ru-RU" sz="1800" u="none">
                <a:solidFill>
                  <a:srgbClr val="FF0000"/>
                </a:solidFill>
              </a:rPr>
              <a:t>Людмила Антоньевна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2679700" y="5681663"/>
            <a:ext cx="3482975" cy="6413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altLang="ru-RU" sz="1800" i="0" u="none">
                <a:solidFill>
                  <a:srgbClr val="800000"/>
                </a:solidFill>
              </a:rPr>
              <a:t>Г. Клин, Московская область</a:t>
            </a:r>
          </a:p>
          <a:p>
            <a:pPr algn="l"/>
            <a:r>
              <a:rPr lang="ru-RU" altLang="ru-RU" sz="1800" i="0" u="none">
                <a:solidFill>
                  <a:srgbClr val="800000"/>
                </a:solidFill>
              </a:rPr>
              <a:t>                 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4.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(д/з)</a:t>
            </a:r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Дана графическая зависимость напряжения между обкладками конденсатора от времени. По графику определите: сколько раз энергия конденсатора достигает максимального значения в период от нуля до 2мкс? Сколько раз энергия катушки достигает наибольшего значения от нуля до 2 мкс? По графику определите амплитуду колебаний напряжений, период колебаний, циклическую частоту, линейную частоту. Напишите уравнение зависимости напряжения от времени.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3429000"/>
            <a:ext cx="4105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5,6.</a:t>
            </a: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39142" y="980728"/>
          <a:ext cx="8381330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4301529"/>
                <a:gridCol w="4079801"/>
              </a:tblGrid>
              <a:tr h="308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Вариант №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Вариант № 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5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6868" r="-94759" b="-1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5531" t="-6868" b="-116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3556" name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416050"/>
            <a:ext cx="36718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416050"/>
            <a:ext cx="38163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765175"/>
            <a:ext cx="8785225" cy="496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7.</a:t>
            </a:r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Заряд на обкладках конденсатора колебательного контура изменяется по закону 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= 3·10</a:t>
            </a:r>
            <a:r>
              <a:rPr lang="ru-RU" altLang="ru-RU" sz="2400" baseline="3000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800π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Индуктивность контура 2Гн. Напишите уравнение зависимости силы тока от времени. Определите амплитуду колебаний заряда, амплитуду силы тока, циклическую частоту, определите максимальную энергию магнитного поля катушки.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86038" y="161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86038" y="2073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83568" y="627603"/>
          <a:ext cx="7920880" cy="5600334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5112568"/>
              </a:tblGrid>
              <a:tr h="2667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5012" t="-1316" r="-119" b="-11962"/>
                      </a:stretch>
                    </a:blipFill>
                  </a:tcPr>
                </a:tc>
              </a:tr>
              <a:tr h="4850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63750" r="-181996" b="-520000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902"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34091" r="-181996" b="-5051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5012" t="-2217500" r="-119" b="-50000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6629" name="Рисунок 24" descr="кол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835025"/>
            <a:ext cx="14398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8.</a:t>
            </a:r>
            <a:endParaRPr lang="ru-RU" altLang="ru-RU" sz="3600" b="1" i="1" smtClean="0"/>
          </a:p>
        </p:txBody>
      </p:sp>
      <p:sp>
        <p:nvSpPr>
          <p:cNvPr id="27651" name="Объект 7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идеальном колебательном контуре происходят свободные электромагнитные колебания. В таблице показано, как изменяется заряд конденсатора в колебательном контуре с течением времени.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Напишите уравнение зависимости заряда от времени. Найдите амплитуду колебаний заряда, период, циклическую  частоту, линейную частоту.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Какова энергия магнитного поля катушки в момент времени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=5 мкс, если емкость конденсатора 50 пФ.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Д/з. Напишите уравнение зависимости силы тока от времени. Найдите амплитуду колебаний силы тока. Постройте графическую зависимость силы тока от времени.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2132856"/>
          <a:ext cx="7704856" cy="780668"/>
        </p:xfrm>
        <a:graphic>
          <a:graphicData uri="http://schemas.openxmlformats.org/drawingml/2006/table">
            <a:tbl>
              <a:tblPr firstRow="1" firstCol="1" bandRow="1"/>
              <a:tblGrid>
                <a:gridCol w="1345406"/>
                <a:gridCol w="635550"/>
                <a:gridCol w="636340"/>
                <a:gridCol w="635550"/>
                <a:gridCol w="636340"/>
                <a:gridCol w="635550"/>
                <a:gridCol w="636340"/>
                <a:gridCol w="635550"/>
                <a:gridCol w="636340"/>
                <a:gridCol w="635550"/>
                <a:gridCol w="636340"/>
              </a:tblGrid>
              <a:tr h="3903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452" t="-1563" r="-471946" b="-1046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452" t="-101563" r="-471946" b="-46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3356992"/>
          <a:ext cx="6618694" cy="2880319"/>
        </p:xfrm>
        <a:graphic>
          <a:graphicData uri="http://schemas.openxmlformats.org/drawingml/2006/table">
            <a:tbl>
              <a:tblPr firstRow="1" firstCol="1" bandRow="1"/>
              <a:tblGrid>
                <a:gridCol w="3145934"/>
                <a:gridCol w="3472760"/>
              </a:tblGrid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90526" t="-1907" r="-175" b="-212"/>
                      </a:stretch>
                    </a:blipFill>
                  </a:tcPr>
                </a:tc>
              </a:tr>
              <a:tr h="28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19149" r="-110659" b="-806383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7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08421" r="-110659" b="-298947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721277" r="-110659" b="-204255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320925" y="274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778125" y="9185275"/>
            <a:ext cx="323850" cy="33337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200">
              <a:latin typeface="Times New Roman"/>
              <a:ea typeface="Times New Roman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781175" y="320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0975" algn="l" eaLnBrk="0" hangingPunct="0"/>
            <a:r>
              <a:rPr lang="ru-RU" altLang="ru-RU" b="0" i="0" u="none"/>
              <a:t/>
            </a:r>
            <a:br>
              <a:rPr lang="ru-RU" altLang="ru-RU" b="0" i="0" u="none"/>
            </a:br>
            <a:endParaRPr lang="ru-RU" altLang="ru-RU" sz="1800" b="0" i="0" u="none"/>
          </a:p>
          <a:p>
            <a:pPr indent="180975" algn="l" eaLnBrk="0" hangingPunct="0"/>
            <a:endParaRPr lang="ru-RU" altLang="ru-RU" sz="1800" b="0" i="0" u="none"/>
          </a:p>
        </p:txBody>
      </p:sp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548680"/>
            <a:ext cx="8229600" cy="5318720"/>
          </a:xfrm>
          <a:blipFill rotWithShape="1">
            <a:blip r:embed="rId3" cstate="email"/>
            <a:stretch>
              <a:fillRect l="-370" t="-344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indent="179388" algn="ctr"/>
            <a:r>
              <a:rPr lang="ru-RU" altLang="ru-RU" sz="3600" b="1" i="1" smtClean="0">
                <a:latin typeface="Times New Roman" pitchFamily="18" charset="0"/>
                <a:cs typeface="Times New Roman" pitchFamily="18" charset="0"/>
              </a:rPr>
              <a:t>Самостоятельная работа:</a:t>
            </a:r>
            <a:endParaRPr lang="ru-RU" altLang="ru-RU" sz="3600" b="1" i="1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280400" cy="4814888"/>
        </p:xfrm>
        <a:graphic>
          <a:graphicData uri="http://schemas.openxmlformats.org/drawingml/2006/table">
            <a:tbl>
              <a:tblPr/>
              <a:tblGrid>
                <a:gridCol w="4035425"/>
                <a:gridCol w="42449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№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№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 графику зависимости  напряжения от времени определите: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8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энергия катушки достигает максимального значения на протяжении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энергия катушки достигает минимального значения на протяжении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Определить амплитуду колебаний напряжения, период, линейную частоту, циклическую частоту. Напишите уравнение зависимости напряжения от времени.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18" name="Рисунок 10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44675"/>
            <a:ext cx="3190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Рисунок 11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313" y="1831975"/>
            <a:ext cx="3209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062038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568952" cy="2329210"/>
        </p:xfrm>
        <a:graphic>
          <a:graphicData uri="http://schemas.openxmlformats.org/drawingml/2006/table">
            <a:tbl>
              <a:tblPr firstRow="1" firstCol="1" bandRow="1"/>
              <a:tblGrid>
                <a:gridCol w="4174815"/>
                <a:gridCol w="4394137"/>
              </a:tblGrid>
              <a:tr h="3877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4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146" t="-23585" r="-1052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95146" t="-23585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2038" y="3081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ru-RU" altLang="ru-RU" sz="3600" b="1" i="1" smtClean="0">
                <a:solidFill>
                  <a:srgbClr val="002060"/>
                </a:solidFill>
              </a:rPr>
              <a:t>Цели урока</a:t>
            </a:r>
            <a:r>
              <a:rPr lang="ru-RU" altLang="ru-RU" b="1" i="1" smtClean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5123" name="Объект 1"/>
          <p:cNvSpPr>
            <a:spLocks noGrp="1"/>
          </p:cNvSpPr>
          <p:nvPr>
            <p:ph idx="1"/>
          </p:nvPr>
        </p:nvSpPr>
        <p:spPr>
          <a:xfrm>
            <a:off x="539750" y="1628775"/>
            <a:ext cx="8353425" cy="460851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1. </a:t>
            </a:r>
            <a:r>
              <a:rPr lang="ru-RU" altLang="ru-RU" sz="2000" b="1" i="1" smtClean="0"/>
              <a:t>Образовательные:</a:t>
            </a:r>
            <a:r>
              <a:rPr lang="ru-RU" altLang="ru-RU" sz="2000" smtClean="0"/>
              <a:t> обобщение и систематизация знаний по теме, проверка знаний, умений, навыков.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В целях повышения интереса к теме работу вести с помощью опорных конспектов.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2. </a:t>
            </a:r>
            <a:r>
              <a:rPr lang="ru-RU" altLang="ru-RU" sz="2000" b="1" i="1" smtClean="0"/>
              <a:t>Воспитательные: </a:t>
            </a:r>
            <a:r>
              <a:rPr lang="ru-RU" altLang="ru-RU" sz="2000" smtClean="0"/>
              <a:t>воспитание мировоззренческого понятия 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(причинно – следственных связей в окружающем мире), развитие у школьников        коммуникативной культуры.</a:t>
            </a:r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3. </a:t>
            </a:r>
            <a:r>
              <a:rPr lang="ru-RU" altLang="ru-RU" sz="2000" b="1" i="1" smtClean="0"/>
              <a:t>Развивающие: </a:t>
            </a:r>
            <a:r>
              <a:rPr lang="ru-RU" altLang="ru-RU" sz="2000" smtClean="0"/>
              <a:t>развитие самостоятельности мышления и интеллекта, умение формулировать выводы по изученному материалу, развитие логического мышления, развитие грамотной устной речи, содержащей физическую терминологию.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i="1" smtClean="0"/>
              <a:t>Тип урока: </a:t>
            </a:r>
            <a:r>
              <a:rPr lang="ru-RU" altLang="ru-RU" sz="2000" smtClean="0"/>
              <a:t>систематизация и обобщение знаний.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08062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2060"/>
                </a:solidFill>
              </a:rPr>
              <a:t>Техническая поддержка урока: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824413"/>
          </a:xfrm>
        </p:spPr>
        <p:txBody>
          <a:bodyPr/>
          <a:lstStyle/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smtClean="0"/>
              <a:t>Демонстрации: 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1. Плакаты.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2. Показ слайдов с помощью информационно – компьютерных технологий. 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smtClean="0"/>
              <a:t>Дидактический материал: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1.Опорные конспекты с подробными записями на столах.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mtClean="0"/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i="1" smtClean="0"/>
              <a:t>Оформление доски: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1. Плакат с кратким содержанием опорных конспектов (ОК);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2. Плакат – рисунок с изображением колебательного контура;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mtClean="0"/>
              <a:t>3. Плакат – график зависимости колебаний заряда  конденсатора, напряжения между обкладками конденсатора, силы тока в катушке от времени, электрической энергии конденсатора, магнитной энергии катушки от времени</a:t>
            </a:r>
            <a:r>
              <a:rPr lang="ru-RU" altLang="ru-RU" b="1" i="1" smtClean="0"/>
              <a:t>. </a:t>
            </a:r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i="1" smtClean="0"/>
          </a:p>
          <a:p>
            <a:pPr marL="0" lvl="4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altLang="ru-RU" sz="4000" b="1" i="1" smtClean="0">
                <a:solidFill>
                  <a:srgbClr val="002060"/>
                </a:solidFill>
              </a:rPr>
              <a:t>План урока: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84313"/>
            <a:ext cx="8229600" cy="3886200"/>
          </a:xfrm>
        </p:spPr>
        <p:txBody>
          <a:bodyPr/>
          <a:lstStyle/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1. Этап повторения пройденного материала. Проверка домашнего задания. Четыре группы задач по теме.</a:t>
            </a:r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i="1" smtClean="0"/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2. Этап применения теории к решению задач.</a:t>
            </a:r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3. Закрепление. Самостоятельная работа.</a:t>
            </a:r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/>
              <a:t> 4. Подведение итогов.</a:t>
            </a:r>
          </a:p>
          <a:p>
            <a:pPr marL="0" lvl="1" indent="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r>
              <a:rPr lang="ru-RU" altLang="ru-RU" sz="3600" b="1" i="1" smtClean="0">
                <a:solidFill>
                  <a:srgbClr val="002060"/>
                </a:solidFill>
              </a:rPr>
              <a:t>Четыре группы задач по теме:</a:t>
            </a:r>
            <a:br>
              <a:rPr lang="ru-RU" altLang="ru-RU" sz="3600" b="1" i="1" smtClean="0">
                <a:solidFill>
                  <a:srgbClr val="002060"/>
                </a:solidFill>
              </a:rPr>
            </a:br>
            <a:endParaRPr lang="ru-RU" altLang="ru-RU" sz="3600" b="1" i="1" smtClean="0">
              <a:solidFill>
                <a:srgbClr val="00206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1.Задачи с использованием общих законов гармонических колебаний;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2.Задачи о свободных колебаниях конкретных колебательных систем;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3.Задачи о вынужденных колебаниях;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4.Задачи о волнах различной природы.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229600" cy="504825"/>
          </a:xfrm>
        </p:spPr>
        <p:txBody>
          <a:bodyPr/>
          <a:lstStyle/>
          <a:p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8229600" cy="48228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Электромагнитные колебания </a:t>
            </a:r>
            <a:r>
              <a:rPr lang="ru-RU" altLang="ru-RU" sz="2000" smtClean="0"/>
              <a:t>- это периодические и почти периодические изменения заряда, силы тока и напряжения.                      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Колебательный контур  </a:t>
            </a:r>
            <a:r>
              <a:rPr lang="ru-RU" altLang="ru-RU" sz="2000" smtClean="0"/>
              <a:t>- цепь, состоящая из соединительных проводов, катушки индуктивности и конденсатора при активном сопротивлении равном нулю.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Свободные колебания </a:t>
            </a:r>
            <a:r>
              <a:rPr lang="ru-RU" altLang="ru-RU" sz="2000" smtClean="0"/>
              <a:t>- это колебания, происходящие в системе благодаря начальному запасу энергии с частотой, определяемой параметрами самой системы: L, C.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Скорость распространения электромагнитных колебаний равна скорости света: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smtClean="0"/>
          </a:p>
          <a:p>
            <a:pPr marL="0" indent="0">
              <a:buFont typeface="Wingdings" pitchFamily="2" charset="2"/>
              <a:buNone/>
            </a:pPr>
            <a:endParaRPr lang="ru-RU" altLang="ru-RU" sz="2400" smtClean="0"/>
          </a:p>
        </p:txBody>
      </p:sp>
      <p:pic>
        <p:nvPicPr>
          <p:cNvPr id="9220" name="Picture 6" descr="C:\Users\Сергей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7925" y="5121275"/>
            <a:ext cx="2628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indent="179388" algn="ctr"/>
            <a:r>
              <a:rPr lang="ru-RU" altLang="ru-RU" sz="3600" b="1" i="1" u="sng" smtClean="0">
                <a:latin typeface="Times New Roman" pitchFamily="18" charset="0"/>
                <a:cs typeface="Times New Roman" pitchFamily="18" charset="0"/>
              </a:rPr>
              <a:t>Основные характеристики колебаний</a:t>
            </a:r>
            <a:endParaRPr lang="ru-RU" altLang="ru-RU" sz="3600" b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6"/>
            <a:ext cx="8229600" cy="4454624"/>
          </a:xfrm>
          <a:blipFill rotWithShape="1">
            <a:blip r:embed="rId2" cstate="email"/>
            <a:stretch>
              <a:fillRect t="-821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Схема колебательного контура</a:t>
            </a: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1916113"/>
            <a:ext cx="4032250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889</TotalTime>
  <Words>1066</Words>
  <Application>Microsoft Office PowerPoint</Application>
  <PresentationFormat>Экран (4:3)</PresentationFormat>
  <Paragraphs>205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Wingdings</vt:lpstr>
      <vt:lpstr>Calibri</vt:lpstr>
      <vt:lpstr>Arial Black</vt:lpstr>
      <vt:lpstr>Times New Roman</vt:lpstr>
      <vt:lpstr>+mj-lt</vt:lpstr>
      <vt:lpstr>Пиксел</vt:lpstr>
      <vt:lpstr>Microsoft Equation 3.0</vt:lpstr>
      <vt:lpstr>Презентация к уроку по физике</vt:lpstr>
      <vt:lpstr>Слайд 2</vt:lpstr>
      <vt:lpstr>Цели урока:</vt:lpstr>
      <vt:lpstr>Техническая поддержка урока:</vt:lpstr>
      <vt:lpstr>План урока:</vt:lpstr>
      <vt:lpstr>Четыре группы задач по теме: </vt:lpstr>
      <vt:lpstr> </vt:lpstr>
      <vt:lpstr>Основные характеристики колебаний</vt:lpstr>
      <vt:lpstr>Схема колебательного контура</vt:lpstr>
      <vt:lpstr>Слайд 10</vt:lpstr>
      <vt:lpstr>Задача 1. (д/з)</vt:lpstr>
      <vt:lpstr>Задача 2. (д/з)</vt:lpstr>
      <vt:lpstr>Задача 3. (д/з)</vt:lpstr>
      <vt:lpstr>Схема электромагнитных колебаний в контуре</vt:lpstr>
      <vt:lpstr>Графическая зависимость заряда, напряжения, силы тока, электрической энергии конденсатора, магнитной энергии катушки индуктивности от времени.</vt:lpstr>
      <vt:lpstr>Уравнения, описывающие  колебательные процессы в контуре:</vt:lpstr>
      <vt:lpstr>Задача  № 1. </vt:lpstr>
      <vt:lpstr>Задача  № 2. </vt:lpstr>
      <vt:lpstr>Задача  № 3. (д/з)</vt:lpstr>
      <vt:lpstr>Задача  № 4. (д/з)</vt:lpstr>
      <vt:lpstr>Задача  № 5,6.</vt:lpstr>
      <vt:lpstr>Слайд 22</vt:lpstr>
      <vt:lpstr>Задача  № 7.</vt:lpstr>
      <vt:lpstr>Слайд 24</vt:lpstr>
      <vt:lpstr>Задача  № 8.</vt:lpstr>
      <vt:lpstr>Слайд 26</vt:lpstr>
      <vt:lpstr>Самостоятельная работа: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</cp:lastModifiedBy>
  <cp:revision>76</cp:revision>
  <dcterms:created xsi:type="dcterms:W3CDTF">2012-01-27T16:14:24Z</dcterms:created>
  <dcterms:modified xsi:type="dcterms:W3CDTF">2014-03-13T16:44:42Z</dcterms:modified>
</cp:coreProperties>
</file>