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2" r:id="rId2"/>
    <p:sldId id="285" r:id="rId3"/>
    <p:sldId id="282" r:id="rId4"/>
    <p:sldId id="288" r:id="rId5"/>
    <p:sldId id="356" r:id="rId6"/>
    <p:sldId id="355" r:id="rId7"/>
    <p:sldId id="359" r:id="rId8"/>
    <p:sldId id="327" r:id="rId9"/>
    <p:sldId id="272" r:id="rId10"/>
    <p:sldId id="360" r:id="rId11"/>
    <p:sldId id="361" r:id="rId12"/>
    <p:sldId id="30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37A7B-C8CF-483A-B9CB-EC8C13E386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8AF5-BF15-4586-80E2-C04B7E600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0995-E430-48C0-8AA7-2A68124B46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EEE1-A6B3-4C30-8F0C-66C3A526F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7A9996-BFB5-4463-9814-EE5F3213D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0E7986-7D40-4B82-9F14-B2989909D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2198A-8E0D-4C23-99A5-F2A2A3A32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1DAC5-F22E-47F3-A8AC-105C6F7882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2826-5AFB-432D-B290-7FFC8E7396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FB4A3-14DA-4902-99FF-7F1DDE82A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94487-A540-4D75-BE93-22522EEED9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6F-4E42-46B1-8589-8C9916EEF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8D674-CC5E-47F3-B201-C134E45735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AE867-6341-4D0E-B811-1EABEDDBF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55077-4628-44BD-87F3-D00BEE05B3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com.ru/publ/info/366" TargetMode="External"/><Relationship Id="rId2" Type="http://schemas.openxmlformats.org/officeDocument/2006/relationships/hyperlink" Target="http://www.narkotiki.ru/mir_559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rcolog-24.ru/2010/12/pro-narkomanov-i-ih-roditele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petsk.rfn.ru/video.html?id=70467&amp;type=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WordArt 3"/>
          <p:cNvSpPr>
            <a:spLocks noChangeArrowheads="1" noChangeShapeType="1" noTextEdit="1"/>
          </p:cNvSpPr>
          <p:nvPr/>
        </p:nvSpPr>
        <p:spPr bwMode="auto">
          <a:xfrm>
            <a:off x="827088" y="1773238"/>
            <a:ext cx="78486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Monotype Corsiva"/>
              </a:rPr>
              <a:t>Путь в никуда!</a:t>
            </a:r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2484438" y="331788"/>
            <a:ext cx="44640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МБОУ СОШ </a:t>
            </a:r>
          </a:p>
          <a:p>
            <a:pPr algn="ctr"/>
            <a:r>
              <a:rPr lang="ru-RU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им. Л.Н. Толстого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93675" y="6216650"/>
            <a:ext cx="895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imes New Roman" pitchFamily="18" charset="0"/>
              </a:rPr>
              <a:t>    </a:t>
            </a:r>
            <a:r>
              <a:rPr lang="ru-RU" b="1">
                <a:latin typeface="Calibri" pitchFamily="34" charset="0"/>
              </a:rPr>
              <a:t>Климова Татьяна Геннадиевна                                     Симонова Наталия Вячеславовна                             </a:t>
            </a:r>
            <a:r>
              <a:rPr lang="ru-RU">
                <a:latin typeface="Calibri" pitchFamily="34" charset="0"/>
              </a:rPr>
              <a:t>учитель русского языка и литературы                  учитель экологии, биологии и географии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2627313" y="3687763"/>
            <a:ext cx="5862637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r"/>
            <a:r>
              <a:rPr lang="ru-RU" sz="2400" i="1">
                <a:solidFill>
                  <a:schemeClr val="accent2"/>
                </a:solidFill>
              </a:rPr>
              <a:t>"Наркомания не делает поблажек, она забирает человека целиком, вместе с его телом, душой и рассудком". </a:t>
            </a:r>
          </a:p>
          <a:p>
            <a:pPr algn="r"/>
            <a:r>
              <a:rPr lang="ru-RU" sz="2400" b="1">
                <a:solidFill>
                  <a:schemeClr val="accent2"/>
                </a:solidFill>
              </a:rPr>
              <a:t>Ратмир Тумановский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  <p:bldP spid="164868" grpId="0" animBg="1"/>
      <p:bldP spid="164869" grpId="0"/>
      <p:bldP spid="1648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5900"/>
            <a:ext cx="8064500" cy="6453188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Считаете ли вы, что у вас в семье есть взаимопонимание с детьми?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Говорят ли с вами дети «по душам», советуются ли «по личным делам»?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Интересуются ли они вашей работой?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Знаете ли вы друзей ваших детей?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Участвуют ли дети вместе с вами в хозяйственных делах?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Проверяете ли вы, как они готовят домашние задания по предметам?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Есть ли у вас с ними общие занятия и увлечения?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Участвуют ли дети в подготовке семейных праздников?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Хотят ли ребята, чтобы вы были с ними на «детских праздниках», или предпочитают проводить их без взрослых?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Обсуждаете ли вы с детьми прочитанные книги, газеты, журналы?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Обсуждаются ли в семье с участием детей телевизионные передачи и фильмы?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Бываете и вы с детьми в театрах, музеях, на выставках и концертах?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Совершаете ли совместные с детьми прогулки, ходите ли в туристические походы?</a:t>
            </a:r>
          </a:p>
          <a:p>
            <a:pPr marL="0" indent="0">
              <a:lnSpc>
                <a:spcPct val="80000"/>
              </a:lnSpc>
              <a:buFontTx/>
              <a:buAutoNum type="arabicPeriod"/>
            </a:pPr>
            <a:r>
              <a:rPr lang="ru-RU" sz="2000"/>
              <a:t>Стремитесь ли вы проводить отпуск вместе с детьми?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7380288" y="1341438"/>
            <a:ext cx="16922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Допустимые  ответы</a:t>
            </a:r>
            <a:r>
              <a:rPr lang="ru-RU">
                <a:solidFill>
                  <a:schemeClr val="accent2"/>
                </a:solidFill>
              </a:rPr>
              <a:t>: «да», «нет», «отчасти», «иногда».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За каждое «да»-2 балла.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«Отчасти», «иногда»- 1 балл.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«Нет»- 0 баллов.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2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2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2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2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29600" cy="518477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0066FF"/>
                </a:solidFill>
              </a:rPr>
              <a:t>Уважаемые родители! </a:t>
            </a:r>
            <a:r>
              <a:rPr lang="ru-RU" sz="2400" b="1">
                <a:solidFill>
                  <a:srgbClr val="0066FF"/>
                </a:solidFill>
              </a:rPr>
              <a:t>Не забывайте обнимать своих близких и говорить им слова любви!!!</a:t>
            </a:r>
            <a:endParaRPr lang="ru-RU" sz="2400">
              <a:solidFill>
                <a:srgbClr val="0066FF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0066FF"/>
                </a:solidFill>
              </a:rPr>
              <a:t>Для того, чтобы выживать ребёнку в этом мире – необходимо </a:t>
            </a:r>
            <a:r>
              <a:rPr lang="ru-RU" sz="2400" b="1">
                <a:solidFill>
                  <a:srgbClr val="0066FF"/>
                </a:solidFill>
              </a:rPr>
              <a:t>4 объятия </a:t>
            </a:r>
            <a:r>
              <a:rPr lang="ru-RU" sz="2400">
                <a:solidFill>
                  <a:srgbClr val="0066FF"/>
                </a:solidFill>
              </a:rPr>
              <a:t>в день.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0066FF"/>
                </a:solidFill>
              </a:rPr>
              <a:t>Для того, чтобы ребёнок хорошо себя чувствовал – </a:t>
            </a:r>
            <a:r>
              <a:rPr lang="ru-RU" sz="2400" b="1">
                <a:solidFill>
                  <a:srgbClr val="0066FF"/>
                </a:solidFill>
              </a:rPr>
              <a:t>8 объятий</a:t>
            </a:r>
            <a:r>
              <a:rPr lang="ru-RU" sz="2400">
                <a:solidFill>
                  <a:srgbClr val="0066FF"/>
                </a:solidFill>
              </a:rPr>
              <a:t> в день.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0066FF"/>
                </a:solidFill>
              </a:rPr>
              <a:t>Для того, чтобы интеллектуально развивался – </a:t>
            </a:r>
            <a:r>
              <a:rPr lang="ru-RU" sz="2400" b="1">
                <a:solidFill>
                  <a:srgbClr val="0066FF"/>
                </a:solidFill>
              </a:rPr>
              <a:t>12  объятий </a:t>
            </a:r>
            <a:r>
              <a:rPr lang="ru-RU" sz="2400">
                <a:solidFill>
                  <a:srgbClr val="0066FF"/>
                </a:solidFill>
              </a:rPr>
              <a:t>в день.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0066FF"/>
                </a:solidFill>
              </a:rPr>
              <a:t>Всё пройдёт, и мы уйдём раньше детей. Пусть же они вспомнят Вашу ласковую руку на детской головке, а не руку, оставляющую красный рубец на тельце ребёнка.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0066FF"/>
                </a:solidFill>
              </a:rPr>
              <a:t>Предупредить возникновение зависимости возможно практически на 100%. Полностью избавиться от нее можно лишь в 7% случаев. Выбор за Вами...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50825" y="635000"/>
            <a:ext cx="864235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15900">
              <a:buFontTx/>
              <a:buAutoNum type="arabicPeriod"/>
            </a:pPr>
            <a:r>
              <a:rPr lang="ru-RU">
                <a:solidFill>
                  <a:srgbClr val="0066FF"/>
                </a:solidFill>
              </a:rPr>
              <a:t> Агранович М. Давай закурим, сыночек, по одной?: Что делать родителям, впервые застукавшим свое чадо с сигаретой / М. Агранович // Российская газета – 2004. – № 38, 27 февр. </a:t>
            </a:r>
          </a:p>
          <a:p>
            <a:pPr indent="215900">
              <a:buFontTx/>
              <a:buAutoNum type="arabicPeriod"/>
            </a:pPr>
            <a:endParaRPr lang="ru-RU">
              <a:solidFill>
                <a:srgbClr val="0066FF"/>
              </a:solidFill>
            </a:endParaRPr>
          </a:p>
          <a:p>
            <a:pPr indent="215900">
              <a:buFontTx/>
              <a:buAutoNum type="arabicPeriod"/>
            </a:pPr>
            <a:r>
              <a:rPr lang="ru-RU">
                <a:solidFill>
                  <a:srgbClr val="0066FF"/>
                </a:solidFill>
              </a:rPr>
              <a:t> И.Л. Баушева, Е.С. Романова, В.В.Рябов, и др. «Наркотики: проблема, которую необходимо решить» М., Центр инноваций в педагогике, 1998 </a:t>
            </a:r>
          </a:p>
          <a:p>
            <a:pPr indent="215900">
              <a:buFontTx/>
              <a:buAutoNum type="arabicPeriod"/>
            </a:pPr>
            <a:endParaRPr lang="ru-RU">
              <a:solidFill>
                <a:srgbClr val="0066FF"/>
              </a:solidFill>
            </a:endParaRPr>
          </a:p>
          <a:p>
            <a:pPr indent="215900">
              <a:buFontTx/>
              <a:buAutoNum type="arabicPeriod"/>
            </a:pPr>
            <a:r>
              <a:rPr lang="ru-RU">
                <a:solidFill>
                  <a:srgbClr val="0066FF"/>
                </a:solidFill>
              </a:rPr>
              <a:t> Журавлева Л.А. Факторы и условия наркотизации молодежи / Л.А. Журавлева // Социс. – 2000. - № 6</a:t>
            </a:r>
          </a:p>
          <a:p>
            <a:pPr indent="215900">
              <a:buFontTx/>
              <a:buAutoNum type="arabicPeriod"/>
            </a:pPr>
            <a:endParaRPr lang="ru-RU">
              <a:solidFill>
                <a:srgbClr val="0066FF"/>
              </a:solidFill>
            </a:endParaRPr>
          </a:p>
          <a:p>
            <a:pPr indent="215900">
              <a:buFontTx/>
              <a:buAutoNum type="arabicPeriod"/>
            </a:pPr>
            <a:r>
              <a:rPr lang="ru-RU">
                <a:solidFill>
                  <a:srgbClr val="0066FF"/>
                </a:solidFill>
              </a:rPr>
              <a:t> Классные часы. 11 класс. / Сост. Н.И. Еременко. – Волгоград: Учитель – АСТ, 2005</a:t>
            </a:r>
          </a:p>
          <a:p>
            <a:pPr indent="215900">
              <a:buFontTx/>
              <a:buAutoNum type="arabicPeriod"/>
            </a:pPr>
            <a:endParaRPr lang="ru-RU">
              <a:solidFill>
                <a:srgbClr val="0066FF"/>
              </a:solidFill>
            </a:endParaRPr>
          </a:p>
          <a:p>
            <a:pPr indent="215900">
              <a:buFontTx/>
              <a:buAutoNum type="arabicPeriod"/>
            </a:pPr>
            <a:r>
              <a:rPr lang="ru-RU">
                <a:solidFill>
                  <a:srgbClr val="0066FF"/>
                </a:solidFill>
              </a:rPr>
              <a:t> Д.А. Соломзес, В. Чеурсон, Г. Соколовский «Наркотики и общество», М.  1998 </a:t>
            </a:r>
          </a:p>
          <a:p>
            <a:pPr indent="215900">
              <a:buFontTx/>
              <a:buAutoNum type="arabicPeriod"/>
            </a:pPr>
            <a:endParaRPr lang="ru-RU">
              <a:solidFill>
                <a:srgbClr val="0066FF"/>
              </a:solidFill>
            </a:endParaRPr>
          </a:p>
          <a:p>
            <a:pPr indent="215900">
              <a:buFontTx/>
              <a:buAutoNum type="arabicPeriod"/>
            </a:pPr>
            <a:r>
              <a:rPr lang="ru-RU">
                <a:solidFill>
                  <a:srgbClr val="0066FF"/>
                </a:solidFill>
              </a:rPr>
              <a:t> И.Г. Ураков «Наркомания: мифы и действительность», Москва, Медицина 1990</a:t>
            </a:r>
          </a:p>
          <a:p>
            <a:pPr indent="215900" algn="ctr"/>
            <a:r>
              <a:rPr lang="ru-RU" sz="2400" b="1">
                <a:solidFill>
                  <a:srgbClr val="CC3300"/>
                </a:solidFill>
              </a:rPr>
              <a:t>Веб-ресурсы:</a:t>
            </a:r>
          </a:p>
          <a:p>
            <a:pPr indent="215900">
              <a:buFontTx/>
              <a:buAutoNum type="arabicPeriod"/>
            </a:pPr>
            <a:r>
              <a:rPr lang="ru-RU">
                <a:hlinkClick r:id="rId2"/>
              </a:rPr>
              <a:t>http://www.narkotiki.ru/mir_5597.html</a:t>
            </a:r>
            <a:endParaRPr lang="ru-RU"/>
          </a:p>
          <a:p>
            <a:pPr indent="215900">
              <a:buFontTx/>
              <a:buAutoNum type="arabicPeriod"/>
            </a:pPr>
            <a:r>
              <a:rPr lang="ru-RU">
                <a:hlinkClick r:id="rId3"/>
              </a:rPr>
              <a:t>http://www.narcom.ru/publ/info/366</a:t>
            </a:r>
            <a:endParaRPr lang="ru-RU"/>
          </a:p>
          <a:p>
            <a:pPr indent="215900">
              <a:buFontTx/>
              <a:buAutoNum type="arabicPeriod"/>
            </a:pPr>
            <a:r>
              <a:rPr lang="ru-RU">
                <a:hlinkClick r:id="rId4"/>
              </a:rPr>
              <a:t>http://www.narcolog-24.ru/2010/12/pro-narkomanov-i-ih-roditelei.html</a:t>
            </a:r>
            <a:endParaRPr lang="ru-RU"/>
          </a:p>
        </p:txBody>
      </p:sp>
      <p:sp>
        <p:nvSpPr>
          <p:cNvPr id="54275" name="WordArt 3"/>
          <p:cNvSpPr>
            <a:spLocks noChangeArrowheads="1" noChangeShapeType="1"/>
          </p:cNvSpPr>
          <p:nvPr/>
        </p:nvSpPr>
        <p:spPr bwMode="auto">
          <a:xfrm>
            <a:off x="2195513" y="0"/>
            <a:ext cx="5257800" cy="723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Monotype Corsiva"/>
              </a:rPr>
              <a:t>Литература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В настоящее время каждый </a:t>
            </a:r>
            <a:br>
              <a:rPr lang="ru-RU" sz="4000" b="1" i="1">
                <a:solidFill>
                  <a:schemeClr val="accent2"/>
                </a:solidFill>
              </a:rPr>
            </a:br>
            <a:r>
              <a:rPr lang="ru-RU" sz="4000" b="1" i="1">
                <a:solidFill>
                  <a:schemeClr val="accent2"/>
                </a:solidFill>
              </a:rPr>
              <a:t>7 подросток в возрасте </a:t>
            </a:r>
            <a:br>
              <a:rPr lang="ru-RU" sz="4000" b="1" i="1">
                <a:solidFill>
                  <a:schemeClr val="accent2"/>
                </a:solidFill>
              </a:rPr>
            </a:br>
            <a:r>
              <a:rPr lang="ru-RU" sz="4000" b="1" i="1">
                <a:solidFill>
                  <a:schemeClr val="accent2"/>
                </a:solidFill>
              </a:rPr>
              <a:t>от 15-20 лет страдает </a:t>
            </a:r>
            <a:br>
              <a:rPr lang="ru-RU" sz="4000" b="1" i="1">
                <a:solidFill>
                  <a:schemeClr val="accent2"/>
                </a:solidFill>
              </a:rPr>
            </a:br>
            <a:r>
              <a:rPr lang="ru-RU" sz="4000" b="1" i="1">
                <a:solidFill>
                  <a:schemeClr val="accent2"/>
                </a:solidFill>
              </a:rPr>
              <a:t>этим тяжёлым заболеванием</a:t>
            </a:r>
          </a:p>
        </p:txBody>
      </p:sp>
      <p:pic>
        <p:nvPicPr>
          <p:cNvPr id="34819" name="Picture 3" descr="iduinde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3644900"/>
            <a:ext cx="2484438" cy="2984500"/>
          </a:xfrm>
          <a:prstGeom prst="rect">
            <a:avLst/>
          </a:prstGeom>
          <a:noFill/>
        </p:spPr>
      </p:pic>
      <p:pic>
        <p:nvPicPr>
          <p:cNvPr id="34820" name="Picture 4" descr="70756816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44900"/>
            <a:ext cx="3563937" cy="2924175"/>
          </a:xfrm>
          <a:prstGeom prst="rect">
            <a:avLst/>
          </a:prstGeom>
          <a:noFill/>
        </p:spPr>
      </p:pic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21" name="Фотография Photo Editor" r:id="rId5" imgW="2857899" imgH="2057143" progId="MSPhotoEd.3">
              <p:embed/>
            </p:oleObj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700338" y="1270000"/>
            <a:ext cx="4562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85% наркоманов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в первый раз  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  пробуют наркотики,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  не достигнув 15 лет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ЛЕВИЗОР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1088" y="600075"/>
            <a:ext cx="7205662" cy="504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913" y="2420938"/>
            <a:ext cx="657225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Наркоманы - кто они?</a:t>
            </a:r>
          </a:p>
          <a:p>
            <a:pPr algn="ctr"/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948363"/>
            <a:ext cx="714375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DF69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http://lipetsk.rfn.ru/video.html?id=70467&amp;type=r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772400" cy="3949700"/>
          </a:xfrm>
        </p:spPr>
        <p:txBody>
          <a:bodyPr/>
          <a:lstStyle/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Чувство одиночества, ненужности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Воспитание в неблагополучных семьях, в обстановке конфликтов и насилия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Избыток или недостаток финансов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Ранняя потеря родителей, их развод, утрата взаимопонимания с ними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Неприятности в образовательных учреждениях, на работе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Расставание с любимым человеком, ссоры с друзьями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Безвыходная ситуация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Чувство вины и неполноценности</a:t>
            </a:r>
          </a:p>
          <a:p>
            <a:r>
              <a:rPr lang="ru-RU" sz="2000" b="1">
                <a:solidFill>
                  <a:srgbClr val="0066FF"/>
                </a:solidFill>
                <a:latin typeface="Times New Roman" pitchFamily="18" charset="0"/>
              </a:rPr>
              <a:t>Внушаемость, склонность к подражанию</a:t>
            </a:r>
            <a:endParaRPr lang="en-US" sz="2800">
              <a:solidFill>
                <a:srgbClr val="0066FF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Факторы, подводящие человека </a:t>
            </a:r>
          </a:p>
          <a:p>
            <a:pPr algn="ctr"/>
            <a:r>
              <a:rPr lang="ru-RU" sz="40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 наркотической зависимости:</a:t>
            </a:r>
          </a:p>
        </p:txBody>
      </p:sp>
      <p:pic>
        <p:nvPicPr>
          <p:cNvPr id="37892" name="Picture 4" descr="ci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5013325"/>
            <a:ext cx="2124075" cy="1439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9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3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7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3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1000"/>
      <p:bldP spid="378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chemeClr val="accent2"/>
                </a:solidFill>
              </a:rPr>
              <a:t>Классификация </a:t>
            </a:r>
            <a:br>
              <a:rPr lang="ru-RU" sz="4000" b="1">
                <a:solidFill>
                  <a:schemeClr val="accent2"/>
                </a:solidFill>
              </a:rPr>
            </a:br>
            <a:r>
              <a:rPr lang="ru-RU" sz="4000" b="1">
                <a:solidFill>
                  <a:schemeClr val="accent2"/>
                </a:solidFill>
              </a:rPr>
              <a:t>наркотических веществ</a:t>
            </a:r>
            <a:r>
              <a:rPr lang="ru-RU" sz="4000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157767" name="Group 71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713788" cy="5151120"/>
        </p:xfrm>
        <a:graphic>
          <a:graphicData uri="http://schemas.openxmlformats.org/drawingml/2006/table">
            <a:tbl>
              <a:tblPr/>
              <a:tblGrid>
                <a:gridCol w="2903538"/>
                <a:gridCol w="2906712"/>
                <a:gridCol w="2903538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Седативные средства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Возбуждающие вещества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Вещества, изменяющие сознание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Опиатные наркотики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Героин, морфин, кодеин, метадон, белый китаец, «ханка», или «чёрное» (кустарное приготовленные опиаты)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Психостимуляторы: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Эфедрин, эфедрон, первитин, амфетамины, экстази, кокаин, «скорость».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Психоделики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Грибы, диклодол, димедрол.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Снотворные средства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Производные бабитуровой кислоты-барбамил, фенобарбитал, фенозепам, реладорм, элениум, имован,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донормил.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Алкоголь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Препараты конопли: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Марихуана,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6222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«анаша», «план»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Все наркотические вещества вызывают физическую и психическую зависимости. Как это происходит? Когда человек становится законченным наркоманом? И может ли он сам остановиться?</a:t>
            </a:r>
          </a:p>
        </p:txBody>
      </p:sp>
      <p:pic>
        <p:nvPicPr>
          <p:cNvPr id="129027" name="Picture 3" descr="на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0603925">
            <a:off x="539750" y="1700213"/>
            <a:ext cx="1597025" cy="1597025"/>
          </a:xfrm>
          <a:noFill/>
          <a:ln w="76200">
            <a:solidFill>
              <a:srgbClr val="000000"/>
            </a:solidFill>
          </a:ln>
        </p:spPr>
      </p:pic>
      <p:pic>
        <p:nvPicPr>
          <p:cNvPr id="129028" name="Picture 4" descr="на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351213" y="1687513"/>
            <a:ext cx="1676400" cy="1741487"/>
          </a:xfrm>
          <a:ln w="76200">
            <a:solidFill>
              <a:schemeClr val="tx1"/>
            </a:solidFill>
          </a:ln>
        </p:spPr>
      </p:pic>
      <p:pic>
        <p:nvPicPr>
          <p:cNvPr id="129029" name="Picture 5" descr="наррррр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 rot="1697542">
            <a:off x="455613" y="3984625"/>
            <a:ext cx="1790700" cy="1981200"/>
          </a:xfrm>
          <a:noFill/>
          <a:ln w="76200">
            <a:solidFill>
              <a:srgbClr val="000000"/>
            </a:solidFill>
          </a:ln>
        </p:spPr>
      </p:pic>
      <p:pic>
        <p:nvPicPr>
          <p:cNvPr id="129030" name="Picture 6" descr="наркоман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1522413" y="2559050"/>
            <a:ext cx="1906587" cy="1979613"/>
          </a:xfrm>
          <a:noFill/>
          <a:ln w="76200">
            <a:solidFill>
              <a:srgbClr val="000000"/>
            </a:solidFill>
          </a:ln>
        </p:spPr>
      </p:pic>
      <p:pic>
        <p:nvPicPr>
          <p:cNvPr id="129031" name="Picture 7" descr="нарком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777892">
            <a:off x="5219700" y="2420938"/>
            <a:ext cx="1657350" cy="15890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9032" name="Picture 8" descr="нарк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729224">
            <a:off x="6877050" y="1773238"/>
            <a:ext cx="1098550" cy="16573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9033" name="Picture 9" descr="нарком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930300">
            <a:off x="3492500" y="4437063"/>
            <a:ext cx="1625600" cy="18732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9034" name="Picture 10" descr="нарр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51500" y="4365625"/>
            <a:ext cx="1800225" cy="12001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9035" name="Picture 11" descr="героиновые наркоманы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83326">
            <a:off x="7092950" y="4508500"/>
            <a:ext cx="1657350" cy="12525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903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57.WAV"/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9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29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6"/>
                </p:tgtEl>
              </p:cMediaNode>
            </p:audio>
          </p:childTnLst>
        </p:cTn>
      </p:par>
    </p:tnLst>
    <p:bldLst>
      <p:bldP spid="129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chemeClr val="accent2"/>
                </a:solidFill>
              </a:rPr>
              <a:t>Признаки употребления наркотических средств: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Он (она) начал часто исчезать из дома.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Он (она) начал очень часто врать.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За достаточно короткий промежуток времени у вашего сына (дочери), практически, полностью поменялся круг друзей.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Вашего сына (дочь) полностью перестали интересовать семейные проблемы.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Он вообще изменился.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Он (она) потерял свои прежние интересы.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У него изменился режим сна.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У Вас в доме стали пропадать деньги или вещи.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>
                <a:solidFill>
                  <a:srgbClr val="0066FF"/>
                </a:solidFill>
              </a:rPr>
              <a:t>Вам все чаще кажется, что он (она) возвращается домой с прогулки в состоянии опьянения.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79438"/>
            <a:ext cx="8229600" cy="6278562"/>
          </a:xfrm>
        </p:spPr>
        <p:txBody>
          <a:bodyPr/>
          <a:lstStyle/>
          <a:p>
            <a:pPr algn="l"/>
            <a:r>
              <a:rPr lang="ru-RU" sz="2400"/>
              <a:t/>
            </a:r>
            <a:br>
              <a:rPr lang="ru-RU" sz="2400"/>
            </a:br>
            <a:r>
              <a:rPr lang="ru-RU" sz="2400" b="1">
                <a:solidFill>
                  <a:srgbClr val="0066FF"/>
                </a:solidFill>
              </a:rPr>
              <a:t>8-11 ЛЕТ.</a:t>
            </a:r>
            <a:r>
              <a:rPr lang="ru-RU" sz="2400">
                <a:solidFill>
                  <a:srgbClr val="0066FF"/>
                </a:solidFill>
              </a:rPr>
              <a:t> Детей интересует все, что связано с наркотиками, - их действие, способы употребления. Наркотик - это неизвестный и запретный мир и, как все незнакомое и запретное, вызывает особое любопытство.</a:t>
            </a:r>
            <a:br>
              <a:rPr lang="ru-RU" sz="2400">
                <a:solidFill>
                  <a:srgbClr val="0066FF"/>
                </a:solidFill>
              </a:rPr>
            </a:br>
            <a:r>
              <a:rPr lang="ru-RU" sz="2400">
                <a:solidFill>
                  <a:srgbClr val="0066FF"/>
                </a:solidFill>
              </a:rPr>
              <a:t/>
            </a:r>
            <a:br>
              <a:rPr lang="ru-RU" sz="2400">
                <a:solidFill>
                  <a:srgbClr val="0066FF"/>
                </a:solidFill>
              </a:rPr>
            </a:br>
            <a:r>
              <a:rPr lang="ru-RU" sz="2400" b="1">
                <a:solidFill>
                  <a:srgbClr val="0066FF"/>
                </a:solidFill>
              </a:rPr>
              <a:t>11-13 ЛЕТ.</a:t>
            </a:r>
            <a:r>
              <a:rPr lang="ru-RU" sz="2400">
                <a:solidFill>
                  <a:srgbClr val="0066FF"/>
                </a:solidFill>
              </a:rPr>
              <a:t> Основной возраст начала наркомании. Интерес вызывает возможность употребления «легких» наркотиков из-за широко распространенного заблуждения об их существовании.</a:t>
            </a:r>
            <a:br>
              <a:rPr lang="ru-RU" sz="2400">
                <a:solidFill>
                  <a:srgbClr val="0066FF"/>
                </a:solidFill>
              </a:rPr>
            </a:br>
            <a:r>
              <a:rPr lang="ru-RU" sz="2400">
                <a:solidFill>
                  <a:srgbClr val="0066FF"/>
                </a:solidFill>
              </a:rPr>
              <a:t/>
            </a:r>
            <a:br>
              <a:rPr lang="ru-RU" sz="2400">
                <a:solidFill>
                  <a:srgbClr val="0066FF"/>
                </a:solidFill>
              </a:rPr>
            </a:br>
            <a:r>
              <a:rPr lang="ru-RU" sz="2400" b="1">
                <a:solidFill>
                  <a:srgbClr val="0066FF"/>
                </a:solidFill>
              </a:rPr>
              <a:t>14-17 ЛЕТ.</a:t>
            </a:r>
            <a:r>
              <a:rPr lang="ru-RU" sz="2400">
                <a:solidFill>
                  <a:srgbClr val="0066FF"/>
                </a:solidFill>
              </a:rPr>
              <a:t> Наиболее опасный возраст для начала экспериментирования с любыми психоактивными веществами. Его часто называют возрастом независимости.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827088" y="188913"/>
            <a:ext cx="7235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КОГДА ВОЗНИКАЕТ ИНТЕРЕС К НАРКОТИКАМ?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8313" y="311150"/>
            <a:ext cx="82804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562225" algn="l"/>
              </a:tabLst>
            </a:pPr>
            <a:r>
              <a:rPr lang="ru-RU" sz="2400" b="1"/>
              <a:t>Физиологические признаки:</a:t>
            </a:r>
            <a:endParaRPr lang="ru-RU" sz="2400"/>
          </a:p>
          <a:p>
            <a:pPr>
              <a:tabLst>
                <a:tab pos="2562225" algn="l"/>
              </a:tabLst>
            </a:pPr>
            <a:r>
              <a:rPr lang="ru-RU" sz="2000"/>
              <a:t>– </a:t>
            </a:r>
            <a:r>
              <a:rPr lang="ru-RU" sz="2200"/>
              <a:t>бледность или покраснение кожи; </a:t>
            </a:r>
            <a:br>
              <a:rPr lang="ru-RU" sz="2200"/>
            </a:br>
            <a:r>
              <a:rPr lang="ru-RU" sz="2200"/>
              <a:t>– расширенные или суженные зрачки, покрасневшие или мутные глаза; </a:t>
            </a:r>
            <a:br>
              <a:rPr lang="ru-RU" sz="2200"/>
            </a:br>
            <a:r>
              <a:rPr lang="ru-RU" sz="2200"/>
              <a:t>– несвязная, замедленная или ускоренная речь; </a:t>
            </a:r>
            <a:br>
              <a:rPr lang="ru-RU" sz="2200"/>
            </a:br>
            <a:r>
              <a:rPr lang="ru-RU" sz="2200"/>
              <a:t>– потеря аппетита, похудение или чрезмерное употребление пищи; </a:t>
            </a:r>
            <a:br>
              <a:rPr lang="ru-RU" sz="2200"/>
            </a:br>
            <a:r>
              <a:rPr lang="ru-RU" sz="2200"/>
              <a:t>– хронический кашель; </a:t>
            </a:r>
            <a:br>
              <a:rPr lang="ru-RU" sz="2200"/>
            </a:br>
            <a:r>
              <a:rPr lang="ru-RU" sz="2200"/>
              <a:t>– плохая координация движений (пошатывание или спотыкание); </a:t>
            </a:r>
            <a:br>
              <a:rPr lang="ru-RU" sz="2200"/>
            </a:br>
            <a:r>
              <a:rPr lang="ru-RU" sz="2200"/>
              <a:t>– резкие скачки артериального давления; </a:t>
            </a:r>
            <a:br>
              <a:rPr lang="ru-RU" sz="2200"/>
            </a:br>
            <a:r>
              <a:rPr lang="ru-RU" sz="2200"/>
              <a:t>– расстройство желудочно-кишечного тракта.</a:t>
            </a:r>
          </a:p>
          <a:p>
            <a:pPr>
              <a:tabLst>
                <a:tab pos="2562225" algn="l"/>
              </a:tabLst>
            </a:pPr>
            <a:endParaRPr lang="ru-RU" sz="2200" b="1"/>
          </a:p>
          <a:p>
            <a:pPr algn="ctr">
              <a:tabLst>
                <a:tab pos="2562225" algn="l"/>
              </a:tabLst>
            </a:pPr>
            <a:r>
              <a:rPr lang="ru-RU" sz="2400" b="1"/>
              <a:t>Очевидные признаки:</a:t>
            </a:r>
            <a:endParaRPr lang="ru-RU" sz="2400"/>
          </a:p>
          <a:p>
            <a:pPr>
              <a:tabLst>
                <a:tab pos="2562225" algn="l"/>
              </a:tabLst>
            </a:pPr>
            <a:r>
              <a:rPr lang="ru-RU" sz="2400"/>
              <a:t>– </a:t>
            </a:r>
            <a:r>
              <a:rPr lang="ru-RU" sz="2200"/>
              <a:t>следы от уколов (особенно на венах), порезы, синяки; </a:t>
            </a:r>
            <a:br>
              <a:rPr lang="ru-RU" sz="2200"/>
            </a:br>
            <a:r>
              <a:rPr lang="ru-RU" sz="2200"/>
              <a:t>– бумажки и денежные купюры, свернутые в трубочки; </a:t>
            </a:r>
            <a:br>
              <a:rPr lang="ru-RU" sz="2200"/>
            </a:br>
            <a:r>
              <a:rPr lang="ru-RU" sz="2200"/>
              <a:t>– закопченные ложки, фольга;</a:t>
            </a:r>
            <a:br>
              <a:rPr lang="ru-RU" sz="2200"/>
            </a:br>
            <a:r>
              <a:rPr lang="ru-RU" sz="2200"/>
              <a:t>– капсулы, пузырьки, жестяные банки; </a:t>
            </a:r>
            <a:br>
              <a:rPr lang="ru-RU" sz="2200"/>
            </a:br>
            <a:r>
              <a:rPr lang="ru-RU" sz="2200"/>
              <a:t>– пачки лекарств снотворного или успокоительного действия.</a:t>
            </a:r>
          </a:p>
        </p:txBody>
      </p:sp>
      <p:pic>
        <p:nvPicPr>
          <p:cNvPr id="18434" name="Picture 7" descr="Новый рисунок (6)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846</Words>
  <Application>Microsoft Office PowerPoint</Application>
  <PresentationFormat>Экран (4:3)</PresentationFormat>
  <Paragraphs>100</Paragraphs>
  <Slides>12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</vt:lpstr>
      <vt:lpstr>Bookman Old Style</vt:lpstr>
      <vt:lpstr>Оформление по умолчанию</vt:lpstr>
      <vt:lpstr>Фотография Microsoft Photo Editor 3.0</vt:lpstr>
      <vt:lpstr>Слайд 1</vt:lpstr>
      <vt:lpstr>В настоящее время каждый  7 подросток в возрасте  от 15-20 лет страдает  этим тяжёлым заболеванием</vt:lpstr>
      <vt:lpstr>Слайд 3</vt:lpstr>
      <vt:lpstr>Слайд 4</vt:lpstr>
      <vt:lpstr>Классификация  наркотических веществ.</vt:lpstr>
      <vt:lpstr>Все наркотические вещества вызывают физическую и психическую зависимости. Как это происходит? Когда человек становится законченным наркоманом? И может ли он сам остановиться?</vt:lpstr>
      <vt:lpstr>Признаки употребления наркотических средств:</vt:lpstr>
      <vt:lpstr> 8-11 ЛЕТ. Детей интересует все, что связано с наркотиками, - их действие, способы употребления. Наркотик - это неизвестный и запретный мир и, как все незнакомое и запретное, вызывает особое любопытство.  11-13 ЛЕТ. Основной возраст начала наркомании. Интерес вызывает возможность употребления «легких» наркотиков из-за широко распространенного заблуждения об их существовании.  14-17 ЛЕТ. Наиболее опасный возраст для начала экспериментирования с любыми психоактивными веществами. Его часто называют возрастом независимости.</vt:lpstr>
      <vt:lpstr>Слайд 9</vt:lpstr>
      <vt:lpstr>Слайд 10</vt:lpstr>
      <vt:lpstr>Слайд 11</vt:lpstr>
      <vt:lpstr>Слайд 12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re</cp:lastModifiedBy>
  <cp:revision>7</cp:revision>
  <dcterms:created xsi:type="dcterms:W3CDTF">2011-12-05T09:44:11Z</dcterms:created>
  <dcterms:modified xsi:type="dcterms:W3CDTF">2014-03-13T15:57:37Z</dcterms:modified>
</cp:coreProperties>
</file>