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57" r:id="rId4"/>
    <p:sldId id="261" r:id="rId5"/>
    <p:sldId id="273" r:id="rId6"/>
    <p:sldId id="269" r:id="rId7"/>
    <p:sldId id="263" r:id="rId8"/>
    <p:sldId id="265" r:id="rId9"/>
    <p:sldId id="264" r:id="rId10"/>
    <p:sldId id="270" r:id="rId11"/>
    <p:sldId id="266" r:id="rId12"/>
    <p:sldId id="271" r:id="rId13"/>
    <p:sldId id="267" r:id="rId14"/>
    <p:sldId id="258" r:id="rId15"/>
    <p:sldId id="272" r:id="rId16"/>
    <p:sldId id="259" r:id="rId17"/>
    <p:sldId id="275" r:id="rId18"/>
    <p:sldId id="276" r:id="rId19"/>
    <p:sldId id="262" r:id="rId20"/>
    <p:sldId id="26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849" autoAdjust="0"/>
  </p:normalViewPr>
  <p:slideViewPr>
    <p:cSldViewPr>
      <p:cViewPr varScale="1">
        <p:scale>
          <a:sx n="45" d="100"/>
          <a:sy n="45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47938A4-57BD-4CF7-AECE-BC4FC5358419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32674C7-869C-4E14-A938-E56C60020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38A4-57BD-4CF7-AECE-BC4FC5358419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74C7-869C-4E14-A938-E56C60020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38A4-57BD-4CF7-AECE-BC4FC5358419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74C7-869C-4E14-A938-E56C60020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47938A4-57BD-4CF7-AECE-BC4FC5358419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2674C7-869C-4E14-A938-E56C600201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47938A4-57BD-4CF7-AECE-BC4FC5358419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32674C7-869C-4E14-A938-E56C60020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38A4-57BD-4CF7-AECE-BC4FC5358419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74C7-869C-4E14-A938-E56C600201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38A4-57BD-4CF7-AECE-BC4FC5358419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74C7-869C-4E14-A938-E56C600201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47938A4-57BD-4CF7-AECE-BC4FC5358419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2674C7-869C-4E14-A938-E56C600201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938A4-57BD-4CF7-AECE-BC4FC5358419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74C7-869C-4E14-A938-E56C60020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47938A4-57BD-4CF7-AECE-BC4FC5358419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2674C7-869C-4E14-A938-E56C600201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47938A4-57BD-4CF7-AECE-BC4FC5358419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2674C7-869C-4E14-A938-E56C600201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47938A4-57BD-4CF7-AECE-BC4FC5358419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32674C7-869C-4E14-A938-E56C60020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image" Target="../media/image28.jpeg"/><Relationship Id="rId7" Type="http://schemas.openxmlformats.org/officeDocument/2006/relationships/image" Target="../media/image32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13" Type="http://schemas.openxmlformats.org/officeDocument/2006/relationships/image" Target="../media/image37.jpeg"/><Relationship Id="rId3" Type="http://schemas.openxmlformats.org/officeDocument/2006/relationships/image" Target="../media/image18.jpeg"/><Relationship Id="rId7" Type="http://schemas.openxmlformats.org/officeDocument/2006/relationships/image" Target="../media/image36.jpeg"/><Relationship Id="rId12" Type="http://schemas.openxmlformats.org/officeDocument/2006/relationships/image" Target="../media/image1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7.jpeg"/><Relationship Id="rId11" Type="http://schemas.openxmlformats.org/officeDocument/2006/relationships/image" Target="../media/image28.jpeg"/><Relationship Id="rId5" Type="http://schemas.openxmlformats.org/officeDocument/2006/relationships/image" Target="../media/image35.jpeg"/><Relationship Id="rId10" Type="http://schemas.openxmlformats.org/officeDocument/2006/relationships/image" Target="../media/image11.jpeg"/><Relationship Id="rId4" Type="http://schemas.openxmlformats.org/officeDocument/2006/relationships/image" Target="../media/image34.jpeg"/><Relationship Id="rId9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jpeg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4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dic.academic.ru/dic.nsf/ruwiki/1436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3711327"/>
            <a:ext cx="4536504" cy="509762"/>
          </a:xfrm>
        </p:spPr>
        <p:txBody>
          <a:bodyPr anchor="t">
            <a:noAutofit/>
          </a:bodyPr>
          <a:lstStyle/>
          <a:p>
            <a:pPr algn="ctr"/>
            <a:r>
              <a:rPr lang="ru-RU" sz="4800" b="1" i="1" dirty="0" smtClean="0">
                <a:solidFill>
                  <a:srgbClr val="FF0000"/>
                </a:solidFill>
              </a:rPr>
              <a:t>Витамины</a:t>
            </a:r>
            <a:endParaRPr lang="ru-RU" sz="4800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517232"/>
            <a:ext cx="8568952" cy="648072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Составитель: </a:t>
            </a:r>
            <a:r>
              <a:rPr lang="ru-RU" sz="2000" dirty="0" err="1" smtClean="0"/>
              <a:t>Абдрахманова</a:t>
            </a:r>
            <a:r>
              <a:rPr lang="ru-RU" sz="2000" dirty="0" smtClean="0"/>
              <a:t> Г.М., педагог дополнительного образования МБУ ДО «Детский эколого-биологический центр» </a:t>
            </a:r>
            <a:r>
              <a:rPr lang="ru-RU" sz="2000" dirty="0" err="1" smtClean="0"/>
              <a:t>г.Нижнекамск</a:t>
            </a:r>
            <a:r>
              <a:rPr lang="ru-RU" sz="2000" dirty="0" smtClean="0"/>
              <a:t> , республика Татарстан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6216" y="1983135"/>
            <a:ext cx="2304256" cy="3456384"/>
          </a:xfrm>
          <a:prstGeom prst="rect">
            <a:avLst/>
          </a:prstGeom>
        </p:spPr>
      </p:pic>
      <p:pic>
        <p:nvPicPr>
          <p:cNvPr id="8194" name="Picture 2" descr="http://im2-tub-ru.yandex.net/i?id=217259498-55-72&amp;n=2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0480" y="280048"/>
            <a:ext cx="3168352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2725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5"/>
          <p:cNvSpPr txBox="1">
            <a:spLocks/>
          </p:cNvSpPr>
          <p:nvPr/>
        </p:nvSpPr>
        <p:spPr>
          <a:xfrm>
            <a:off x="1259632" y="30907"/>
            <a:ext cx="6040946" cy="504056"/>
          </a:xfrm>
          <a:prstGeom prst="roundRect">
            <a:avLst>
              <a:gd name="adj" fmla="val 16667"/>
            </a:avLst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dirty="0">
                <a:solidFill>
                  <a:srgbClr val="00B050"/>
                </a:solidFill>
              </a:rPr>
              <a:t>В</a:t>
            </a:r>
            <a:r>
              <a:rPr lang="ru-RU" sz="4000" dirty="0" smtClean="0">
                <a:solidFill>
                  <a:srgbClr val="00B050"/>
                </a:solidFill>
              </a:rPr>
              <a:t>одорастворимые</a:t>
            </a:r>
            <a:endParaRPr lang="ru-RU" sz="4000" dirty="0">
              <a:solidFill>
                <a:srgbClr val="00B05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62535165"/>
              </p:ext>
            </p:extLst>
          </p:nvPr>
        </p:nvGraphicFramePr>
        <p:xfrm>
          <a:off x="22920" y="692696"/>
          <a:ext cx="9121080" cy="6186758"/>
        </p:xfrm>
        <a:graphic>
          <a:graphicData uri="http://schemas.openxmlformats.org/drawingml/2006/table">
            <a:tbl>
              <a:tblPr firstRow="1" firstCol="1" bandRow="1"/>
              <a:tblGrid>
                <a:gridCol w="541082"/>
                <a:gridCol w="1236756"/>
                <a:gridCol w="3014593"/>
                <a:gridCol w="3351582"/>
                <a:gridCol w="977067"/>
              </a:tblGrid>
              <a:tr h="961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Обозначение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Проявление авитаминоза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Пищевые продукты, содержащие витамин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Суточная потребность человека, мг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5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400" b="1" baseline="-25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тиамин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Заболевание «бери-бери» (полиневрит); исхудание, нарушение координации движений, паралич конечностей, атрофия мышц. Поражение нервной системы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Дрожжи, зародышевая часть и оболочки риса, ржи, пшеницы (хлеб из муки грубого помола), гречневая, овсяная крупа, картофель;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печень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2 - 3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04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400" b="1" baseline="-25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Рибофлавин, или лактофлавин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Задержка роста молодого организма, поражение глаз, слизистой оболочки рта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Синтезируется микрофлорой кишечника;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Содержится в молочных и мясных продуктах, пивных дрожжах, яйцах, салатных овощах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4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400" b="1" baseline="-25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пиридоксин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Дерматиты, анемия, судороги, потеря аппетита, сонливость, или, наоборот, повышенная раздражительность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Мясо, рыба, молоко, печень;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Дрожжи, многие растительные продукты;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Синтезируется микрофлорой кишечника; 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1 - 2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04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400" b="1" baseline="-25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Кобаламин (цианкобаламин и оксибаламин)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Злокачественная малокровие (анемия)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Печень рыб и млекопитающих, почки, яйца; соя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0,001 – 0,003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0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400" b="1" baseline="-25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Фолиевая кислота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Малокровие из-за нарушения кроветворения, желудочно-кишечные расстройства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Печень, почки, дрожжи; салатные овощи,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Синтезируется микрофлорой кишечника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– 2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378147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026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ru-RU" dirty="0"/>
              <a:t>Витамин </a:t>
            </a:r>
            <a:r>
              <a:rPr lang="ru-RU" b="1" dirty="0"/>
              <a:t>В</a:t>
            </a:r>
            <a:r>
              <a:rPr lang="ru-RU" b="1" baseline="-25000" dirty="0"/>
              <a:t>1</a:t>
            </a:r>
            <a:r>
              <a:rPr lang="ru-RU" dirty="0"/>
              <a:t> – </a:t>
            </a:r>
            <a:r>
              <a:rPr lang="ru-RU" b="1" dirty="0"/>
              <a:t>тиамин</a:t>
            </a:r>
            <a:r>
              <a:rPr lang="ru-RU" dirty="0"/>
              <a:t>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2573" y="1139458"/>
            <a:ext cx="2357239" cy="189083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2393" y="3861048"/>
            <a:ext cx="3102186" cy="2068124"/>
          </a:xfrm>
          <a:prstGeom prst="rect">
            <a:avLst/>
          </a:prstGeom>
        </p:spPr>
      </p:pic>
      <p:pic>
        <p:nvPicPr>
          <p:cNvPr id="6" name="Объект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13195" y="1109401"/>
            <a:ext cx="2914467" cy="196040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9" y="3537891"/>
            <a:ext cx="4172152" cy="2543995"/>
          </a:xfrm>
          <a:prstGeom prst="rect">
            <a:avLst/>
          </a:prstGeom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484666" y="2936433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дрожжи</a:t>
            </a:r>
            <a:endParaRPr lang="ru-RU" sz="2000" dirty="0"/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6367850" y="3293367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печень</a:t>
            </a:r>
            <a:endParaRPr lang="ru-RU" sz="2000" dirty="0"/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2336288" y="6237312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крупы</a:t>
            </a:r>
            <a:endParaRPr lang="ru-RU" sz="2000" dirty="0"/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5392394" y="6077044"/>
            <a:ext cx="3356070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рис нешлифованный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62801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30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  <p:bldP spid="8" grpId="0" build="p"/>
      <p:bldP spid="9" grpId="0" build="p"/>
      <p:bldP spid="1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5"/>
          <p:cNvSpPr txBox="1">
            <a:spLocks/>
          </p:cNvSpPr>
          <p:nvPr/>
        </p:nvSpPr>
        <p:spPr>
          <a:xfrm>
            <a:off x="17140" y="0"/>
            <a:ext cx="9144000" cy="629096"/>
          </a:xfrm>
          <a:prstGeom prst="roundRect">
            <a:avLst>
              <a:gd name="adj" fmla="val 16667"/>
            </a:avLst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dirty="0" smtClean="0">
                <a:solidFill>
                  <a:srgbClr val="00B050"/>
                </a:solidFill>
              </a:rPr>
              <a:t>Водорастворимые (продолжение)</a:t>
            </a:r>
            <a:endParaRPr lang="ru-RU" sz="4000" dirty="0">
              <a:solidFill>
                <a:srgbClr val="00B05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00799411"/>
              </p:ext>
            </p:extLst>
          </p:nvPr>
        </p:nvGraphicFramePr>
        <p:xfrm>
          <a:off x="35496" y="796292"/>
          <a:ext cx="9026395" cy="5945076"/>
        </p:xfrm>
        <a:graphic>
          <a:graphicData uri="http://schemas.openxmlformats.org/drawingml/2006/table">
            <a:tbl>
              <a:tblPr firstRow="1" firstCol="1" bandRow="1"/>
              <a:tblGrid>
                <a:gridCol w="504056"/>
                <a:gridCol w="1296144"/>
                <a:gridCol w="3384379"/>
                <a:gridCol w="2376264"/>
                <a:gridCol w="1465552"/>
              </a:tblGrid>
              <a:tr h="13202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Обозначени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Проявление авитаминоза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Пищевые продукты, содержащие витамин</a:t>
                      </a:r>
                      <a:endParaRPr lang="ru-RU" sz="1400" dirty="0" smtClean="0">
                        <a:effectLst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Суточная потребность человека, мг</a:t>
                      </a:r>
                      <a:endParaRPr lang="ru-RU" sz="1400" dirty="0" smtClean="0">
                        <a:effectLst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3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Аскорбиновая кислота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Цинга, снижение сопротивляемости к заболеваниям, повышенная утомляемость, боль в суставах, мышцах, поражение капилляров, десен зубов, местные кровоизлияния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Плоды шиповника, красного перца, цитрусовых, черной смородины, лук, листовые овощи;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Молоко, печень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50 -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08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биотин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Поражения кожи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Яичный желток, дрожжи; цветная капуста;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Синтезируется микрофлорой кишечника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Обычно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самообеспечение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1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Группа </a:t>
                      </a: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биофлавоны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Снижение прочности и нарушение проницаемости капилляров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Плоды цитрусовых, шиповника, ягоды чёрной смородины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 – 15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9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РР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Никотиновая кислота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Пеллагра; поражение кожи, нарушения пищеварения, ослабление памяти, апатия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Говядина, печень, почки, сердце, рыба (лосось, сельдь); дрожжи, зародыши пшеницы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10 - 20</a:t>
                      </a:r>
                    </a:p>
                  </a:txBody>
                  <a:tcPr marL="41410" marR="414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41065" y="163564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851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213238"/>
            <a:ext cx="8561356" cy="551466"/>
          </a:xfrm>
        </p:spPr>
        <p:txBody>
          <a:bodyPr anchor="t">
            <a:normAutofit/>
          </a:bodyPr>
          <a:lstStyle/>
          <a:p>
            <a:pPr algn="ctr"/>
            <a:r>
              <a:rPr lang="ru-RU" dirty="0"/>
              <a:t>Витамин </a:t>
            </a:r>
            <a:r>
              <a:rPr lang="ru-RU" b="1" dirty="0"/>
              <a:t>С</a:t>
            </a:r>
            <a:r>
              <a:rPr lang="ru-RU" dirty="0"/>
              <a:t>, или </a:t>
            </a:r>
            <a:r>
              <a:rPr lang="ru-RU" b="1" dirty="0"/>
              <a:t>аскорбиновая кислота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4345" y="5159724"/>
            <a:ext cx="2124075" cy="14287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10448" y="1124744"/>
            <a:ext cx="2909692" cy="193979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1452" y="784738"/>
            <a:ext cx="2304256" cy="230425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12160" y="4761861"/>
            <a:ext cx="2240086" cy="168006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095" y="3518638"/>
            <a:ext cx="1828800" cy="14287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22199" y="4761861"/>
            <a:ext cx="2719105" cy="1796766"/>
          </a:xfrm>
          <a:prstGeom prst="rect">
            <a:avLst/>
          </a:prstGeom>
        </p:spPr>
      </p:pic>
      <p:sp>
        <p:nvSpPr>
          <p:cNvPr id="10" name="Подзаголовок 2"/>
          <p:cNvSpPr txBox="1">
            <a:spLocks/>
          </p:cNvSpPr>
          <p:nvPr/>
        </p:nvSpPr>
        <p:spPr>
          <a:xfrm>
            <a:off x="755576" y="3064538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фрукты</a:t>
            </a:r>
            <a:endParaRPr lang="ru-RU" sz="2000" dirty="0"/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1209645" y="4652744"/>
            <a:ext cx="1960499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апельсины</a:t>
            </a:r>
            <a:endParaRPr lang="ru-RU" sz="2000" dirty="0"/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3731496" y="4260308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молоко</a:t>
            </a:r>
            <a:endParaRPr lang="ru-RU" sz="2000" dirty="0"/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6629573" y="4233013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капуста</a:t>
            </a:r>
            <a:endParaRPr lang="ru-RU" sz="2000" dirty="0"/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6253263" y="3185441"/>
            <a:ext cx="202406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шиповник</a:t>
            </a:r>
            <a:endParaRPr lang="ru-RU" sz="2000" dirty="0"/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-26991" y="6378609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лимоны</a:t>
            </a:r>
            <a:endParaRPr lang="ru-RU" sz="2000" dirty="0"/>
          </a:p>
        </p:txBody>
      </p:sp>
      <p:pic>
        <p:nvPicPr>
          <p:cNvPr id="5122" name="Picture 2" descr="http://im5-tub-ru.yandex.net/i?id=169246592-46-72&amp;n=21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170799"/>
            <a:ext cx="2498660" cy="182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одзаголовок 2"/>
          <p:cNvSpPr txBox="1">
            <a:spLocks/>
          </p:cNvSpPr>
          <p:nvPr/>
        </p:nvSpPr>
        <p:spPr>
          <a:xfrm>
            <a:off x="3343918" y="3185440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овощи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6543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30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90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2000"/>
                            </p:stCondLst>
                            <p:childTnLst>
                              <p:par>
                                <p:cTn id="7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331" y="0"/>
            <a:ext cx="9060669" cy="122413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800" b="1" i="1" dirty="0" smtClean="0">
                <a:solidFill>
                  <a:srgbClr val="0070C0"/>
                </a:solidFill>
              </a:rPr>
              <a:t>Задание.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dirty="0" smtClean="0"/>
              <a:t>Распределите картинки с пищевыми продуктами на 2 группы: содержащие </a:t>
            </a:r>
            <a:r>
              <a:rPr lang="ru-RU" b="1" u="sng" dirty="0" smtClean="0"/>
              <a:t>жиро</a:t>
            </a:r>
            <a:r>
              <a:rPr lang="ru-RU" dirty="0" smtClean="0"/>
              <a:t>растворимые и </a:t>
            </a:r>
            <a:r>
              <a:rPr lang="ru-RU" b="1" u="sng" dirty="0" err="1" smtClean="0"/>
              <a:t>водо</a:t>
            </a:r>
            <a:r>
              <a:rPr lang="ru-RU" dirty="0" err="1" smtClean="0"/>
              <a:t>расторимые</a:t>
            </a:r>
            <a:r>
              <a:rPr lang="ru-RU" dirty="0" smtClean="0"/>
              <a:t> витамины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0037" y="3893070"/>
            <a:ext cx="2124075" cy="1428750"/>
          </a:xfrm>
        </p:spPr>
      </p:pic>
      <p:pic>
        <p:nvPicPr>
          <p:cNvPr id="8" name="Объект 7"/>
          <p:cNvPicPr>
            <a:picLocks noGrp="1" noChangeAspect="1"/>
          </p:cNvPicPr>
          <p:nvPr>
            <p:ph sz="quarter" idx="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47937" y="5356397"/>
            <a:ext cx="2143125" cy="1428750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>
            <a:off x="3915543" y="1192758"/>
            <a:ext cx="3657600" cy="1008112"/>
          </a:xfrm>
        </p:spPr>
        <p:txBody>
          <a:bodyPr/>
          <a:lstStyle/>
          <a:p>
            <a:pPr algn="ctr"/>
            <a:r>
              <a:rPr lang="ru-RU" dirty="0" smtClean="0"/>
              <a:t>водорастворимые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-108520" y="1193924"/>
            <a:ext cx="3657600" cy="1008112"/>
          </a:xfrm>
        </p:spPr>
        <p:txBody>
          <a:bodyPr/>
          <a:lstStyle/>
          <a:p>
            <a:pPr algn="ctr"/>
            <a:r>
              <a:rPr lang="ru-RU" dirty="0" smtClean="0"/>
              <a:t>жирорастворимые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88755" y="2234009"/>
            <a:ext cx="1447800" cy="14287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39752" y="2291729"/>
            <a:ext cx="1781175" cy="142875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53225" y="2234009"/>
            <a:ext cx="2124075" cy="142875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53225" y="3803790"/>
            <a:ext cx="2143125" cy="142875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24650" y="5429250"/>
            <a:ext cx="2152650" cy="142875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39752" y="3847901"/>
            <a:ext cx="1905000" cy="142875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29250"/>
            <a:ext cx="2724150" cy="142875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821" y="2291729"/>
            <a:ext cx="2093509" cy="155617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78324" y="5276651"/>
            <a:ext cx="1819275" cy="1428750"/>
          </a:xfrm>
          <a:prstGeom prst="rect">
            <a:avLst/>
          </a:prstGeom>
        </p:spPr>
      </p:pic>
      <p:pic>
        <p:nvPicPr>
          <p:cNvPr id="18" name="Объект 28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24866" y="3720479"/>
            <a:ext cx="2113750" cy="14287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</p:pic>
    </p:spTree>
    <p:extLst>
      <p:ext uri="{BB962C8B-B14F-4D97-AF65-F5344CB8AC3E}">
        <p14:creationId xmlns:p14="http://schemas.microsoft.com/office/powerpoint/2010/main" xmlns="" val="412406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6000"/>
                            </p:stCondLst>
                            <p:childTnLst>
                              <p:par>
                                <p:cTn id="5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8000"/>
                            </p:stCondLst>
                            <p:childTnLst>
                              <p:par>
                                <p:cTn id="6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0"/>
                            </p:stCondLst>
                            <p:childTnLst>
                              <p:par>
                                <p:cTn id="6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2000"/>
                            </p:stCondLst>
                            <p:childTnLst>
                              <p:par>
                                <p:cTn id="6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 animBg="1"/>
      <p:bldP spid="6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im5-tub-ru.yandex.net/i?id=397406499-30-72&amp;n=2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4626" y="332656"/>
            <a:ext cx="8131830" cy="631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4060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61021"/>
            <a:ext cx="8746627" cy="1151756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4000" b="1" dirty="0" smtClean="0">
                <a:solidFill>
                  <a:srgbClr val="FF0000"/>
                </a:solidFill>
              </a:rPr>
              <a:t>Заболевания</a:t>
            </a:r>
            <a:r>
              <a:rPr lang="ru-RU" dirty="0" smtClean="0"/>
              <a:t> (</a:t>
            </a:r>
            <a:r>
              <a:rPr lang="ru-RU" sz="3600" i="1" dirty="0" smtClean="0">
                <a:solidFill>
                  <a:srgbClr val="7030A0"/>
                </a:solidFill>
              </a:rPr>
              <a:t>авитаминоз, гиповитаминоз, </a:t>
            </a:r>
            <a:r>
              <a:rPr lang="ru-RU" sz="3600" i="1" dirty="0" err="1" smtClean="0">
                <a:solidFill>
                  <a:srgbClr val="7030A0"/>
                </a:solidFill>
              </a:rPr>
              <a:t>полигиповитаминоз</a:t>
            </a:r>
            <a:r>
              <a:rPr lang="ru-RU" dirty="0" smtClean="0"/>
              <a:t>)</a:t>
            </a:r>
            <a:endParaRPr lang="ru-RU" dirty="0">
              <a:effectLst/>
            </a:endParaRPr>
          </a:p>
        </p:txBody>
      </p:sp>
      <p:pic>
        <p:nvPicPr>
          <p:cNvPr id="7172" name="Picture 4" descr="http://im0-tub-ru.yandex.net/i?id=93967257-30-72&amp;n=2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87050"/>
            <a:ext cx="22764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794444" y="3092453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пеллагра</a:t>
            </a:r>
            <a:endParaRPr lang="ru-RU" sz="2000" dirty="0"/>
          </a:p>
        </p:txBody>
      </p:sp>
      <p:pic>
        <p:nvPicPr>
          <p:cNvPr id="7174" name="Picture 6" descr="http://im4-tub-ru.yandex.net/i?id=285206153-29-72&amp;n=2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51595" y="3848926"/>
            <a:ext cx="2143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4355976" y="3941442"/>
            <a:ext cx="2348483" cy="78370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/>
              <a:t>п</a:t>
            </a:r>
            <a:r>
              <a:rPr lang="ru-RU" sz="2000" dirty="0" smtClean="0"/>
              <a:t>овышенная утомляемость</a:t>
            </a:r>
            <a:endParaRPr lang="ru-RU" sz="2000" dirty="0"/>
          </a:p>
        </p:txBody>
      </p:sp>
      <p:pic>
        <p:nvPicPr>
          <p:cNvPr id="7176" name="Picture 8" descr="http://im7-tub-ru.yandex.net/i?id=230364267-32-72&amp;n=21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0440" y="3848926"/>
            <a:ext cx="19145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одзаголовок 2"/>
          <p:cNvSpPr txBox="1">
            <a:spLocks/>
          </p:cNvSpPr>
          <p:nvPr/>
        </p:nvSpPr>
        <p:spPr>
          <a:xfrm>
            <a:off x="179511" y="5313965"/>
            <a:ext cx="3456384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поражение суставов</a:t>
            </a:r>
            <a:endParaRPr lang="ru-RU" sz="2000" dirty="0"/>
          </a:p>
        </p:txBody>
      </p:sp>
      <p:pic>
        <p:nvPicPr>
          <p:cNvPr id="7178" name="Picture 10" descr="http://im6-tub-ru.yandex.net/i?id=87840091-15-72&amp;n=21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30345" y="1587050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одзаголовок 2"/>
          <p:cNvSpPr txBox="1">
            <a:spLocks/>
          </p:cNvSpPr>
          <p:nvPr/>
        </p:nvSpPr>
        <p:spPr>
          <a:xfrm>
            <a:off x="2521414" y="3089994"/>
            <a:ext cx="3437136" cy="55503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dirty="0" smtClean="0"/>
              <a:t>поражение  слизистой оболочки губ</a:t>
            </a:r>
            <a:endParaRPr lang="ru-RU" sz="2000" dirty="0"/>
          </a:p>
        </p:txBody>
      </p:sp>
      <p:pic>
        <p:nvPicPr>
          <p:cNvPr id="7182" name="Picture 14" descr="http://im6-tub-ru.yandex.net/i?id=217915100-14-72&amp;n=21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01090" y="1591812"/>
            <a:ext cx="2857500" cy="141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одзаголовок 2"/>
          <p:cNvSpPr txBox="1">
            <a:spLocks/>
          </p:cNvSpPr>
          <p:nvPr/>
        </p:nvSpPr>
        <p:spPr>
          <a:xfrm>
            <a:off x="5722402" y="3116261"/>
            <a:ext cx="3047374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/>
              <a:t>д</a:t>
            </a:r>
            <a:r>
              <a:rPr lang="ru-RU" sz="2000" dirty="0" smtClean="0"/>
              <a:t>ерматиты у птиц</a:t>
            </a:r>
            <a:endParaRPr lang="ru-RU" sz="2000" dirty="0"/>
          </a:p>
        </p:txBody>
      </p:sp>
      <p:sp>
        <p:nvSpPr>
          <p:cNvPr id="16" name="Подзаголовок 2"/>
          <p:cNvSpPr txBox="1">
            <a:spLocks/>
          </p:cNvSpPr>
          <p:nvPr/>
        </p:nvSpPr>
        <p:spPr>
          <a:xfrm>
            <a:off x="0" y="5733696"/>
            <a:ext cx="8894720" cy="1007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b="1" dirty="0" smtClean="0">
                <a:solidFill>
                  <a:srgbClr val="00B0F0"/>
                </a:solidFill>
              </a:rPr>
              <a:t>Задание.</a:t>
            </a:r>
            <a:r>
              <a:rPr lang="ru-RU" sz="2000" dirty="0" smtClean="0"/>
              <a:t> </a:t>
            </a:r>
            <a:r>
              <a:rPr lang="ru-RU" sz="2800" i="1" dirty="0" smtClean="0">
                <a:solidFill>
                  <a:srgbClr val="FF0000"/>
                </a:solidFill>
              </a:rPr>
              <a:t>Подберите витамины, необходимые для лечения данных заболеваний.</a:t>
            </a:r>
            <a:endParaRPr lang="ru-RU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1117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30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6" presetClass="entr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build="p"/>
      <p:bldP spid="8" grpId="0" build="p"/>
      <p:bldP spid="10" grpId="0" build="p"/>
      <p:bldP spid="12" grpId="0" build="p"/>
      <p:bldP spid="15" grpId="0" build="p"/>
      <p:bldP spid="16" grpId="1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6654" y="1052736"/>
            <a:ext cx="69127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u="sng" dirty="0" smtClean="0">
                <a:solidFill>
                  <a:srgbClr val="0070C0"/>
                </a:solidFill>
              </a:rPr>
              <a:t>Гипервитаминоз </a:t>
            </a:r>
            <a:r>
              <a:rPr lang="ru-RU" sz="2800" dirty="0"/>
              <a:t>— патологическое состояние, развивающееся в результате </a:t>
            </a:r>
            <a:r>
              <a:rPr lang="ru-RU" sz="2800" i="1" u="sng" dirty="0">
                <a:solidFill>
                  <a:schemeClr val="accent1">
                    <a:lumMod val="75000"/>
                  </a:schemeClr>
                </a:solidFill>
              </a:rPr>
              <a:t>повышенного</a:t>
            </a:r>
            <a:r>
              <a:rPr lang="ru-RU" sz="2800" dirty="0"/>
              <a:t> поступления и/или избыточных эффектов витамина в организме. </a:t>
            </a:r>
            <a:r>
              <a:rPr lang="ru-RU" sz="2800" dirty="0" smtClean="0"/>
              <a:t>Такая </a:t>
            </a:r>
            <a:r>
              <a:rPr lang="ru-RU" sz="2800" dirty="0"/>
              <a:t>ситуация наблюдается, как правило, при назначении пациентам витаминов в неадекватно </a:t>
            </a:r>
            <a:r>
              <a:rPr lang="ru-RU" sz="2800" i="1" u="sng" dirty="0">
                <a:solidFill>
                  <a:srgbClr val="C00000"/>
                </a:solidFill>
              </a:rPr>
              <a:t>высоких дозах </a:t>
            </a:r>
            <a:r>
              <a:rPr lang="ru-RU" sz="2800" dirty="0"/>
              <a:t>или при самостоятельном приёме как здоровыми, так и больными людьми </a:t>
            </a:r>
            <a:r>
              <a:rPr lang="ru-RU" sz="2800" i="1" u="sng" dirty="0">
                <a:solidFill>
                  <a:srgbClr val="C00000"/>
                </a:solidFill>
              </a:rPr>
              <a:t>избытка витаминов</a:t>
            </a:r>
            <a:r>
              <a:rPr lang="ru-RU" sz="2800" dirty="0"/>
              <a:t>, особенно в виде инъекций. </a:t>
            </a:r>
            <a:endParaRPr lang="ru-RU" sz="2800" dirty="0">
              <a:effectLst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179512" y="261021"/>
            <a:ext cx="8964488" cy="719707"/>
          </a:xfrm>
        </p:spPr>
        <p:txBody>
          <a:bodyPr>
            <a:normAutofit/>
          </a:bodyPr>
          <a:lstStyle/>
          <a:p>
            <a:pPr lvl="0" algn="ctr"/>
            <a:r>
              <a:rPr lang="ru-RU" sz="4000" b="1" dirty="0" smtClean="0">
                <a:solidFill>
                  <a:srgbClr val="FF0000"/>
                </a:solidFill>
              </a:rPr>
              <a:t>Заболевания</a:t>
            </a:r>
            <a:r>
              <a:rPr lang="ru-RU" dirty="0" smtClean="0"/>
              <a:t> (</a:t>
            </a:r>
            <a:r>
              <a:rPr lang="ru-RU" sz="3600" i="1" dirty="0" smtClean="0">
                <a:solidFill>
                  <a:srgbClr val="7030A0"/>
                </a:solidFill>
              </a:rPr>
              <a:t>гипервитаминоз</a:t>
            </a:r>
            <a:r>
              <a:rPr lang="ru-RU" dirty="0" smtClean="0"/>
              <a:t>)</a:t>
            </a:r>
            <a:endParaRPr lang="ru-RU" dirty="0">
              <a:effectLst/>
            </a:endParaRPr>
          </a:p>
        </p:txBody>
      </p:sp>
      <p:pic>
        <p:nvPicPr>
          <p:cNvPr id="13314" name="Picture 2" descr="http://im1-tub-ru.yandex.net/i?id=228371713-14-72&amp;n=2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340768"/>
            <a:ext cx="2051720" cy="3372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02261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&amp;dcy;&amp;icy;&amp;scy;&amp;vcy;&amp;icy;&amp;tcy;&amp;acy;&amp;mcy;&amp;icy;&amp;ncy;&amp;ocy;&amp;zcy;&amp;ycy;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8174" y="548680"/>
            <a:ext cx="8449060" cy="605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 txBox="1">
            <a:spLocks/>
          </p:cNvSpPr>
          <p:nvPr/>
        </p:nvSpPr>
        <p:spPr>
          <a:xfrm>
            <a:off x="278174" y="161576"/>
            <a:ext cx="8254266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Причины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</a:rPr>
              <a:t>дисвитаминозов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приведены на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схеме.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292" name="Picture 4" descr="http://im2-tub-ru.yandex.net/i?id=58668682-45-72&amp;n=2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8174" y="5423426"/>
            <a:ext cx="18954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2922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332656"/>
            <a:ext cx="5736676" cy="580926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  <a:t>Значение витаминов</a:t>
            </a:r>
            <a:endParaRPr lang="ru-RU" sz="36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-180528" y="1445681"/>
            <a:ext cx="6732240" cy="5241078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200" dirty="0" smtClean="0"/>
              <a:t>участвуют в процессах </a:t>
            </a:r>
            <a:r>
              <a:rPr lang="ru-RU" sz="3200" u="sng" dirty="0" smtClean="0"/>
              <a:t>обмена </a:t>
            </a:r>
            <a:r>
              <a:rPr lang="ru-RU" sz="3200" dirty="0"/>
              <a:t>углеводов, белков и </a:t>
            </a:r>
            <a:r>
              <a:rPr lang="ru-RU" sz="3200" dirty="0" smtClean="0"/>
              <a:t>жиров;</a:t>
            </a:r>
          </a:p>
          <a:p>
            <a:pPr algn="ctr"/>
            <a:r>
              <a:rPr lang="ru-RU" sz="3200" dirty="0" smtClean="0"/>
              <a:t>обеспечивают </a:t>
            </a:r>
            <a:r>
              <a:rPr lang="ru-RU" sz="3200" u="sng" dirty="0"/>
              <a:t>биохимические </a:t>
            </a:r>
            <a:r>
              <a:rPr lang="ru-RU" sz="3200" dirty="0"/>
              <a:t>процессы окисления и </a:t>
            </a:r>
            <a:r>
              <a:rPr lang="ru-RU" sz="3200" dirty="0" smtClean="0"/>
              <a:t>восстановления; </a:t>
            </a:r>
            <a:r>
              <a:rPr lang="ru-RU" sz="3200" dirty="0" err="1" smtClean="0"/>
              <a:t>карбоксилирования</a:t>
            </a:r>
            <a:r>
              <a:rPr lang="ru-RU" sz="3200" dirty="0"/>
              <a:t>, синтез аминокислот и реакции </a:t>
            </a:r>
            <a:r>
              <a:rPr lang="ru-RU" sz="3200" dirty="0" smtClean="0"/>
              <a:t>конденсации</a:t>
            </a:r>
            <a:r>
              <a:rPr lang="ru-RU" sz="3200" u="sng" dirty="0" smtClean="0"/>
              <a:t>;</a:t>
            </a:r>
            <a:endParaRPr lang="ru-RU" sz="3200" dirty="0"/>
          </a:p>
          <a:p>
            <a:pPr algn="ctr"/>
            <a:r>
              <a:rPr lang="ru-RU" sz="3200" dirty="0"/>
              <a:t>играют </a:t>
            </a:r>
            <a:r>
              <a:rPr lang="ru-RU" sz="3200" dirty="0" smtClean="0"/>
              <a:t>роль коферментов, </a:t>
            </a:r>
            <a:r>
              <a:rPr lang="ru-RU" sz="3200" u="sng" dirty="0" smtClean="0"/>
              <a:t>катализирующие</a:t>
            </a:r>
            <a:r>
              <a:rPr lang="ru-RU" sz="3200" dirty="0" smtClean="0"/>
              <a:t> биохимические реакции.</a:t>
            </a:r>
            <a:endParaRPr lang="ru-RU" sz="3200" dirty="0"/>
          </a:p>
          <a:p>
            <a:endParaRPr lang="ru-RU" dirty="0"/>
          </a:p>
        </p:txBody>
      </p:sp>
      <p:pic>
        <p:nvPicPr>
          <p:cNvPr id="15362" name="Picture 2" descr="http://im7-tub-ru.yandex.net/i?id=37251863-46-72&amp;n=2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99391"/>
            <a:ext cx="2659856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http://im3-tub-ru.yandex.net/i?id=84950717-50-72&amp;n=2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23650" y="4898340"/>
            <a:ext cx="2821911" cy="1959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http://im0-tub-ru.yandex.net/i?id=478878611-54-72&amp;n=21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234101"/>
            <a:ext cx="1852853" cy="1664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368" name="Picture 8" descr="http://im5-tub-ru.yandex.net/i?id=214287924-65-72&amp;n=21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052736"/>
            <a:ext cx="2137204" cy="2137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6829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4952" y="257764"/>
            <a:ext cx="5493152" cy="1515052"/>
          </a:xfrm>
        </p:spPr>
        <p:txBody>
          <a:bodyPr anchor="t"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C000"/>
                </a:solidFill>
              </a:rPr>
              <a:t>Определение</a:t>
            </a:r>
            <a:r>
              <a:rPr lang="ru-RU" sz="4000" dirty="0" smtClean="0"/>
              <a:t> </a:t>
            </a:r>
            <a:r>
              <a:rPr lang="ru-RU" sz="4400" b="1" dirty="0" smtClean="0">
                <a:solidFill>
                  <a:srgbClr val="FF0000"/>
                </a:solidFill>
              </a:rPr>
              <a:t>«Витамины»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107504" y="2792576"/>
            <a:ext cx="8820472" cy="4032448"/>
          </a:xfrm>
        </p:spPr>
        <p:txBody>
          <a:bodyPr>
            <a:noAutofit/>
          </a:bodyPr>
          <a:lstStyle/>
          <a:p>
            <a:pPr algn="just"/>
            <a:r>
              <a:rPr lang="ru-RU" sz="3200" i="1" dirty="0">
                <a:solidFill>
                  <a:srgbClr val="FF0000"/>
                </a:solidFill>
              </a:rPr>
              <a:t>Низкомолекулярное органическое вещество</a:t>
            </a:r>
            <a:r>
              <a:rPr lang="ru-RU" sz="3200" dirty="0"/>
              <a:t> различной химической природы, образующееся в животном организме (включая человека) или поступающее с пищей в очень </a:t>
            </a:r>
            <a:r>
              <a:rPr lang="ru-RU" sz="3200" i="1" dirty="0">
                <a:solidFill>
                  <a:srgbClr val="FF0000"/>
                </a:solidFill>
              </a:rPr>
              <a:t>незначительных количествах</a:t>
            </a:r>
            <a:r>
              <a:rPr lang="ru-RU" sz="3200" dirty="0"/>
              <a:t>, но абсолютно необходимое для нормального </a:t>
            </a:r>
            <a:r>
              <a:rPr lang="ru-RU" sz="3200" i="1" dirty="0">
                <a:solidFill>
                  <a:srgbClr val="FF0000"/>
                </a:solidFill>
              </a:rPr>
              <a:t>обмена вещес</a:t>
            </a:r>
            <a:r>
              <a:rPr lang="ru-RU" sz="3200" i="1" dirty="0"/>
              <a:t>тв</a:t>
            </a:r>
            <a:r>
              <a:rPr lang="ru-RU" sz="3200" dirty="0"/>
              <a:t> и жизнедеятельности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pic>
        <p:nvPicPr>
          <p:cNvPr id="10242" name="Picture 2" descr="http://im5-tub-ru.yandex.net/i?id=214287924-65-72&amp;n=2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8575"/>
            <a:ext cx="2868910" cy="2868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8251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467600" cy="936104"/>
          </a:xfrm>
        </p:spPr>
        <p:txBody>
          <a:bodyPr anchor="t">
            <a:noAutofit/>
          </a:bodyPr>
          <a:lstStyle/>
          <a:p>
            <a:pPr algn="ctr"/>
            <a:r>
              <a:rPr lang="ru-RU" sz="4400" b="1" i="1" dirty="0" smtClean="0">
                <a:solidFill>
                  <a:srgbClr val="00B050"/>
                </a:solidFill>
              </a:rPr>
              <a:t>Спасибо за внимание!</a:t>
            </a:r>
            <a:endParaRPr lang="ru-RU" sz="4400" b="1" i="1" dirty="0">
              <a:solidFill>
                <a:srgbClr val="00B050"/>
              </a:solidFill>
            </a:endParaRPr>
          </a:p>
        </p:txBody>
      </p:sp>
      <p:pic>
        <p:nvPicPr>
          <p:cNvPr id="3074" name="Picture 2" descr="http://im5-tub-ru.yandex.net/i?id=488599064-33-72&amp;n=2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55256"/>
            <a:ext cx="6984776" cy="545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734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476672"/>
            <a:ext cx="7543800" cy="4196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Историческая справка</a:t>
            </a:r>
            <a:endParaRPr lang="ru-RU" sz="2400" dirty="0"/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1052736"/>
            <a:ext cx="2664296" cy="3734994"/>
          </a:xfrm>
        </p:spPr>
      </p:pic>
      <p:pic>
        <p:nvPicPr>
          <p:cNvPr id="3" name="Объект 2"/>
          <p:cNvPicPr>
            <a:picLocks noGrp="1" noChangeAspect="1"/>
          </p:cNvPicPr>
          <p:nvPr>
            <p:ph sz="quarter" idx="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92080" y="1052736"/>
            <a:ext cx="2880320" cy="3823434"/>
          </a:xfrm>
        </p:spPr>
      </p:pic>
      <p:sp>
        <p:nvSpPr>
          <p:cNvPr id="7" name="Текст 6"/>
          <p:cNvSpPr>
            <a:spLocks noGrp="1"/>
          </p:cNvSpPr>
          <p:nvPr>
            <p:ph type="body" sz="quarter" idx="1"/>
          </p:nvPr>
        </p:nvSpPr>
        <p:spPr>
          <a:xfrm>
            <a:off x="0" y="4941168"/>
            <a:ext cx="4572000" cy="1800200"/>
          </a:xfrm>
        </p:spPr>
        <p:txBody>
          <a:bodyPr>
            <a:normAutofit fontScale="40000" lnSpcReduction="20000"/>
          </a:bodyPr>
          <a:lstStyle/>
          <a:p>
            <a:endParaRPr lang="ru-RU" dirty="0" smtClean="0"/>
          </a:p>
          <a:p>
            <a:pPr algn="ctr"/>
            <a:r>
              <a:rPr lang="ru-RU" sz="4500" dirty="0"/>
              <a:t> </a:t>
            </a:r>
            <a:r>
              <a:rPr lang="ru-RU" sz="4500" dirty="0" smtClean="0"/>
              <a:t>Лунин Николай Иванович </a:t>
            </a:r>
          </a:p>
          <a:p>
            <a:pPr algn="ctr"/>
            <a:r>
              <a:rPr lang="ru-RU" sz="4500" dirty="0" smtClean="0"/>
              <a:t>(</a:t>
            </a:r>
            <a:r>
              <a:rPr lang="ru-RU" sz="4500" dirty="0"/>
              <a:t>1853-1937</a:t>
            </a:r>
            <a:r>
              <a:rPr lang="ru-RU" sz="4500" dirty="0" smtClean="0"/>
              <a:t>)</a:t>
            </a:r>
          </a:p>
          <a:p>
            <a:pPr algn="ctr"/>
            <a:r>
              <a:rPr lang="ru-RU" sz="4500" dirty="0" smtClean="0"/>
              <a:t>Основоположник </a:t>
            </a:r>
            <a:r>
              <a:rPr lang="ru-RU" sz="4500" dirty="0"/>
              <a:t>учения о витаминах – русский врач и </a:t>
            </a:r>
            <a:r>
              <a:rPr lang="ru-RU" sz="4500" dirty="0" smtClean="0"/>
              <a:t>биохимик</a:t>
            </a:r>
          </a:p>
          <a:p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644008" y="4941168"/>
            <a:ext cx="4499992" cy="1728192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dirty="0" err="1" smtClean="0"/>
              <a:t>Функ</a:t>
            </a:r>
            <a:r>
              <a:rPr lang="ru-RU" dirty="0" smtClean="0"/>
              <a:t> </a:t>
            </a:r>
            <a:r>
              <a:rPr lang="ru-RU" dirty="0" err="1" smtClean="0"/>
              <a:t>Каземир</a:t>
            </a:r>
            <a:r>
              <a:rPr lang="ru-RU" dirty="0" smtClean="0"/>
              <a:t> (1884-1967)</a:t>
            </a:r>
          </a:p>
          <a:p>
            <a:pPr algn="ctr"/>
            <a:r>
              <a:rPr lang="ru-RU" dirty="0"/>
              <a:t>Польский </a:t>
            </a:r>
            <a:r>
              <a:rPr lang="ru-RU" dirty="0" smtClean="0"/>
              <a:t> биохимик</a:t>
            </a:r>
            <a:endParaRPr lang="ru-RU" sz="2000" dirty="0" smtClean="0"/>
          </a:p>
          <a:p>
            <a:pPr algn="ctr"/>
            <a:r>
              <a:rPr lang="ru-RU" dirty="0" smtClean="0"/>
              <a:t>Предложил  термин «витамины» (1912), впервые выделил витамин В1, изучал свойства витаминов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45603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 animBg="1"/>
      <p:bldP spid="8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7467600" cy="580926"/>
          </a:xfrm>
        </p:spPr>
        <p:txBody>
          <a:bodyPr/>
          <a:lstStyle/>
          <a:p>
            <a:pPr algn="ctr"/>
            <a:r>
              <a:rPr lang="ru-RU" b="1" dirty="0"/>
              <a:t>Свойства </a:t>
            </a:r>
            <a:r>
              <a:rPr lang="ru-RU" b="1" dirty="0" smtClean="0"/>
              <a:t>витаминов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6151547" cy="5349208"/>
          </a:xfrm>
        </p:spPr>
        <p:txBody>
          <a:bodyPr>
            <a:normAutofit fontScale="92500"/>
          </a:bodyPr>
          <a:lstStyle/>
          <a:p>
            <a:pPr lvl="0" algn="just"/>
            <a:r>
              <a:rPr lang="ru-RU" sz="3600" dirty="0" smtClean="0"/>
              <a:t>Они </a:t>
            </a:r>
            <a:r>
              <a:rPr lang="ru-RU" sz="3600" b="1" dirty="0"/>
              <a:t>не являются </a:t>
            </a:r>
            <a:r>
              <a:rPr lang="ru-RU" sz="3600" dirty="0"/>
              <a:t>источником энергии или пластическим материалом;</a:t>
            </a:r>
          </a:p>
          <a:p>
            <a:pPr lvl="0" algn="just"/>
            <a:r>
              <a:rPr lang="ru-RU" sz="3600" dirty="0"/>
              <a:t>Необходимы для нормального протекания различных </a:t>
            </a:r>
            <a:r>
              <a:rPr lang="ru-RU" sz="3600" u="sng" dirty="0">
                <a:hlinkClick r:id="rId2"/>
              </a:rPr>
              <a:t>биохимических</a:t>
            </a:r>
            <a:r>
              <a:rPr lang="ru-RU" sz="3600" dirty="0"/>
              <a:t> процессов в организме;</a:t>
            </a:r>
          </a:p>
          <a:p>
            <a:pPr lvl="0" algn="just"/>
            <a:r>
              <a:rPr lang="ru-RU" sz="3600" dirty="0"/>
              <a:t>Являются </a:t>
            </a:r>
            <a:r>
              <a:rPr lang="ru-RU" sz="3600" u="sng" dirty="0"/>
              <a:t>экзо</a:t>
            </a:r>
            <a:r>
              <a:rPr lang="ru-RU" sz="3600" dirty="0"/>
              <a:t>генными и </a:t>
            </a:r>
            <a:r>
              <a:rPr lang="ru-RU" sz="3600" u="sng" dirty="0"/>
              <a:t>эндо</a:t>
            </a:r>
            <a:r>
              <a:rPr lang="ru-RU" sz="3600" dirty="0"/>
              <a:t>генными </a:t>
            </a:r>
            <a:r>
              <a:rPr lang="ru-RU" sz="3600" dirty="0" smtClean="0"/>
              <a:t>факторами</a:t>
            </a:r>
            <a:r>
              <a:rPr lang="ru-RU" sz="3600" dirty="0"/>
              <a:t>.</a:t>
            </a:r>
          </a:p>
        </p:txBody>
      </p:sp>
      <p:pic>
        <p:nvPicPr>
          <p:cNvPr id="14338" name="Picture 2" descr="http://im2-tub-ru.yandex.net/i?id=92262955-67-72&amp;n=2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725144"/>
            <a:ext cx="2152650" cy="186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72137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94122"/>
          </a:xfrm>
        </p:spPr>
        <p:txBody>
          <a:bodyPr anchor="t">
            <a:noAutofit/>
          </a:bodyPr>
          <a:lstStyle/>
          <a:p>
            <a:pPr algn="ctr"/>
            <a:r>
              <a:rPr lang="ru-RU" sz="4000" i="1" dirty="0" smtClean="0">
                <a:solidFill>
                  <a:srgbClr val="FF0000"/>
                </a:solidFill>
              </a:rPr>
              <a:t>Классификация витаминов</a:t>
            </a:r>
            <a:br>
              <a:rPr lang="ru-RU" sz="4000" i="1" dirty="0" smtClean="0">
                <a:solidFill>
                  <a:srgbClr val="FF0000"/>
                </a:solidFill>
              </a:rPr>
            </a:br>
            <a:endParaRPr lang="ru-RU" sz="4000" i="1" dirty="0">
              <a:solidFill>
                <a:srgbClr val="FF0000"/>
              </a:solidFill>
            </a:endParaRPr>
          </a:p>
        </p:txBody>
      </p:sp>
      <p:pic>
        <p:nvPicPr>
          <p:cNvPr id="9218" name="Picture 2" descr="http://im1-tub-ru.yandex.net/i?id=528783763-20-72&amp;n=2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9551" y="856351"/>
            <a:ext cx="7848872" cy="594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8546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5"/>
          <p:cNvSpPr txBox="1">
            <a:spLocks/>
          </p:cNvSpPr>
          <p:nvPr/>
        </p:nvSpPr>
        <p:spPr>
          <a:xfrm>
            <a:off x="1623432" y="368660"/>
            <a:ext cx="5328592" cy="504056"/>
          </a:xfrm>
          <a:prstGeom prst="roundRect">
            <a:avLst>
              <a:gd name="adj" fmla="val 16667"/>
            </a:avLst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dirty="0" smtClean="0">
                <a:solidFill>
                  <a:srgbClr val="00B050"/>
                </a:solidFill>
              </a:rPr>
              <a:t>Жирорастворимые</a:t>
            </a:r>
            <a:endParaRPr lang="ru-RU" sz="4000" dirty="0">
              <a:solidFill>
                <a:srgbClr val="00B05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62683172"/>
              </p:ext>
            </p:extLst>
          </p:nvPr>
        </p:nvGraphicFramePr>
        <p:xfrm>
          <a:off x="107504" y="1171579"/>
          <a:ext cx="9036497" cy="5358805"/>
        </p:xfrm>
        <a:graphic>
          <a:graphicData uri="http://schemas.openxmlformats.org/drawingml/2006/table">
            <a:tbl>
              <a:tblPr firstRow="1" firstCol="1" bandRow="1"/>
              <a:tblGrid>
                <a:gridCol w="550149"/>
                <a:gridCol w="1437816"/>
                <a:gridCol w="3196611"/>
                <a:gridCol w="2181309"/>
                <a:gridCol w="1670612"/>
              </a:tblGrid>
              <a:tr h="74227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Обозначение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Название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Проявление авитаминоза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Пищевые продукты, содержащие витамин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Суточная потребность человека, мг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37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ретинол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Замедление роста молодого организма, поражение кожи, роговицы глаза, кишечника, нарушение зрения – «куриная слепота»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Сливочное масло, яичный желток, печень, рыбий жир, икра;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Морковь, помидоры, салат, шпинат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1 - 3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ru-RU" sz="1400" b="1" baseline="-25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Эргокальциферол, или кальциферол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Развитие рахита у детей: нарушение фосфорно-кальциевого обмена снижает минерализацию костей, кости ног искривляются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Рыбий жир, печень, яичный желток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0,02 – 0,05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токоферол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 животных – перерождение мышечных тканей, бесплодие;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 человека явных проявлений не наблюдается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Растительные масла: подсолнечное: кукурузное, хлопковое и др.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10 - 15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ru-RU" sz="1400" b="1" baseline="-25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филлохинон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Нарушение свертываемости крови, сильное кровотечение при ранениях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Синтезируется кишечными микроорганизмами.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Содержится в зеленых частях растений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Обычно обеспечивается кишечными микроорганизмами</a:t>
                      </a:r>
                    </a:p>
                  </a:txBody>
                  <a:tcPr marL="58955" marR="58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1005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/>
            <a:r>
              <a:rPr lang="ru-RU" dirty="0"/>
              <a:t>Витамин</a:t>
            </a:r>
            <a:r>
              <a:rPr lang="ru-RU" b="1" dirty="0"/>
              <a:t> А</a:t>
            </a:r>
            <a:r>
              <a:rPr lang="ru-RU" b="1" baseline="-25000" dirty="0"/>
              <a:t>1</a:t>
            </a:r>
            <a:r>
              <a:rPr lang="ru-RU" dirty="0"/>
              <a:t> – </a:t>
            </a:r>
            <a:r>
              <a:rPr lang="ru-RU" b="1" dirty="0" err="1"/>
              <a:t>ретинол</a:t>
            </a:r>
            <a:r>
              <a:rPr lang="ru-RU" b="1" dirty="0"/>
              <a:t> </a:t>
            </a:r>
            <a:endParaRPr lang="ru-RU" dirty="0"/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3165" y="901251"/>
            <a:ext cx="1190625" cy="1428750"/>
          </a:xfrm>
          <a:prstGeom prst="rect">
            <a:avLst/>
          </a:prstGeom>
        </p:spPr>
      </p:pic>
      <p:pic>
        <p:nvPicPr>
          <p:cNvPr id="31" name="Объект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10972" y="2730380"/>
            <a:ext cx="2124075" cy="1428750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29829" y="1124744"/>
            <a:ext cx="2724150" cy="14287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02627" y="2983368"/>
            <a:ext cx="1428750" cy="14287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6688" y="3479358"/>
            <a:ext cx="1905000" cy="14287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1840" y="4908108"/>
            <a:ext cx="1819275" cy="1428750"/>
          </a:xfrm>
          <a:prstGeom prst="rect">
            <a:avLst/>
          </a:prstGeom>
        </p:spPr>
      </p:pic>
      <p:sp>
        <p:nvSpPr>
          <p:cNvPr id="14" name="Подзаголовок 2"/>
          <p:cNvSpPr txBox="1">
            <a:spLocks/>
          </p:cNvSpPr>
          <p:nvPr/>
        </p:nvSpPr>
        <p:spPr>
          <a:xfrm>
            <a:off x="644574" y="2500121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морковь</a:t>
            </a:r>
            <a:endParaRPr lang="ru-RU" sz="2000" dirty="0"/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2809173" y="4380963"/>
            <a:ext cx="3403625" cy="377189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/>
              <a:t>з</a:t>
            </a:r>
            <a:r>
              <a:rPr lang="ru-RU" sz="2000" dirty="0" smtClean="0"/>
              <a:t>елень (салат, шпинат)</a:t>
            </a:r>
            <a:endParaRPr lang="ru-RU" sz="2000" dirty="0"/>
          </a:p>
        </p:txBody>
      </p:sp>
      <p:sp>
        <p:nvSpPr>
          <p:cNvPr id="16" name="Подзаголовок 2"/>
          <p:cNvSpPr txBox="1">
            <a:spLocks/>
          </p:cNvSpPr>
          <p:nvPr/>
        </p:nvSpPr>
        <p:spPr>
          <a:xfrm>
            <a:off x="827851" y="5097006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томаты</a:t>
            </a:r>
            <a:endParaRPr lang="ru-RU" sz="2000" dirty="0"/>
          </a:p>
        </p:txBody>
      </p:sp>
      <p:sp>
        <p:nvSpPr>
          <p:cNvPr id="17" name="Подзаголовок 2"/>
          <p:cNvSpPr txBox="1">
            <a:spLocks/>
          </p:cNvSpPr>
          <p:nvPr/>
        </p:nvSpPr>
        <p:spPr>
          <a:xfrm>
            <a:off x="6214767" y="1405761"/>
            <a:ext cx="2520280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/>
              <a:t>с</a:t>
            </a:r>
            <a:r>
              <a:rPr lang="ru-RU" sz="2000" dirty="0" smtClean="0"/>
              <a:t>ливочное масло</a:t>
            </a:r>
            <a:endParaRPr lang="ru-RU" sz="2000" dirty="0"/>
          </a:p>
        </p:txBody>
      </p:sp>
      <p:sp>
        <p:nvSpPr>
          <p:cNvPr id="18" name="Подзаголовок 2"/>
          <p:cNvSpPr txBox="1">
            <a:spLocks/>
          </p:cNvSpPr>
          <p:nvPr/>
        </p:nvSpPr>
        <p:spPr>
          <a:xfrm>
            <a:off x="7002526" y="4382632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печень</a:t>
            </a:r>
            <a:endParaRPr lang="ru-RU" sz="2000" dirty="0"/>
          </a:p>
        </p:txBody>
      </p:sp>
      <p:sp>
        <p:nvSpPr>
          <p:cNvPr id="20" name="Подзаголовок 2"/>
          <p:cNvSpPr txBox="1">
            <a:spLocks/>
          </p:cNvSpPr>
          <p:nvPr/>
        </p:nvSpPr>
        <p:spPr>
          <a:xfrm>
            <a:off x="4988299" y="5830672"/>
            <a:ext cx="2684710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яичный желток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406153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3000"/>
                            </p:stCondLst>
                            <p:childTnLst>
                              <p:par>
                                <p:cTn id="4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7000"/>
                            </p:stCondLst>
                            <p:childTnLst>
                              <p:par>
                                <p:cTn id="6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build="p"/>
      <p:bldP spid="15" grpId="0" build="p"/>
      <p:bldP spid="16" grpId="0" build="p"/>
      <p:bldP spid="17" grpId="0" build="p"/>
      <p:bldP spid="18" grpId="0" build="p"/>
      <p:bldP spid="2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467600" cy="652934"/>
          </a:xfrm>
        </p:spPr>
        <p:txBody>
          <a:bodyPr/>
          <a:lstStyle/>
          <a:p>
            <a:pPr algn="ctr"/>
            <a:r>
              <a:rPr lang="ru-RU" dirty="0"/>
              <a:t>Витамин </a:t>
            </a:r>
            <a:r>
              <a:rPr lang="en-US" b="1" dirty="0" smtClean="0"/>
              <a:t>D</a:t>
            </a:r>
            <a:r>
              <a:rPr lang="ru-RU" b="1" baseline="-25000" dirty="0" smtClean="0"/>
              <a:t>2 </a:t>
            </a:r>
            <a:r>
              <a:rPr lang="ru-RU" b="1" dirty="0" smtClean="0"/>
              <a:t> - кальциферол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92521" y="1885319"/>
            <a:ext cx="1905000" cy="1428750"/>
          </a:xfrm>
          <a:prstGeom prst="rect">
            <a:avLst/>
          </a:prstGeom>
        </p:spPr>
      </p:pic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8024" y="4293096"/>
            <a:ext cx="2152650" cy="1428750"/>
          </a:xfrm>
          <a:prstGeom prst="rect">
            <a:avLst/>
          </a:prstGeom>
        </p:spPr>
      </p:pic>
      <p:pic>
        <p:nvPicPr>
          <p:cNvPr id="6" name="Объект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6470" y="4221088"/>
            <a:ext cx="2124075" cy="14287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7" y="1502351"/>
            <a:ext cx="1819275" cy="1428750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899592" y="2721236"/>
            <a:ext cx="2520280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Яичный желток</a:t>
            </a:r>
            <a:endParaRPr lang="ru-RU" sz="2000" dirty="0"/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6660232" y="2478033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рыба</a:t>
            </a:r>
            <a:endParaRPr lang="ru-RU" sz="2000" dirty="0"/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1043607" y="5754341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печень</a:t>
            </a:r>
            <a:endParaRPr lang="ru-RU" sz="2000" dirty="0"/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5632871" y="5944028"/>
            <a:ext cx="162267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Рыбий жир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86115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30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  <p:bldP spid="9" grpId="0" build="p"/>
      <p:bldP spid="10" grpId="0" build="p"/>
      <p:bldP spid="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ru-RU" dirty="0"/>
              <a:t>Витамин </a:t>
            </a:r>
            <a:r>
              <a:rPr lang="ru-RU" b="1" dirty="0"/>
              <a:t>Е </a:t>
            </a:r>
            <a:r>
              <a:rPr lang="ru-RU" dirty="0"/>
              <a:t>– </a:t>
            </a:r>
            <a:r>
              <a:rPr lang="ru-RU" b="1" dirty="0" smtClean="0"/>
              <a:t>токоферол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2654" y="1439332"/>
            <a:ext cx="1703896" cy="2147768"/>
          </a:xfrm>
        </p:spPr>
      </p:pic>
      <p:pic>
        <p:nvPicPr>
          <p:cNvPr id="4" name="Объект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12160" y="1472466"/>
            <a:ext cx="2143125" cy="14287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06352" y="3944678"/>
            <a:ext cx="1637531" cy="206411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60983" y="1562937"/>
            <a:ext cx="2143125" cy="14287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8740" y="4725144"/>
            <a:ext cx="2371725" cy="14287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97101" y="4077072"/>
            <a:ext cx="2545260" cy="1908945"/>
          </a:xfrm>
          <a:prstGeom prst="rect">
            <a:avLst/>
          </a:prstGeom>
        </p:spPr>
      </p:pic>
      <p:sp>
        <p:nvSpPr>
          <p:cNvPr id="10" name="Подзаголовок 2"/>
          <p:cNvSpPr txBox="1">
            <a:spLocks/>
          </p:cNvSpPr>
          <p:nvPr/>
        </p:nvSpPr>
        <p:spPr>
          <a:xfrm>
            <a:off x="2123728" y="1052735"/>
            <a:ext cx="428260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dirty="0" smtClean="0"/>
              <a:t>растительные масла</a:t>
            </a:r>
            <a:endParaRPr lang="ru-RU" sz="2000" dirty="0"/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3260983" y="3167369"/>
            <a:ext cx="1882898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льняное</a:t>
            </a:r>
            <a:endParaRPr lang="ru-RU" sz="2000" dirty="0"/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318740" y="3922963"/>
            <a:ext cx="1982167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кукурузное</a:t>
            </a:r>
            <a:endParaRPr lang="ru-RU" sz="2000" dirty="0"/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6228184" y="3083501"/>
            <a:ext cx="2376264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подсолнечное</a:t>
            </a:r>
            <a:endParaRPr lang="ru-RU" sz="2000" dirty="0"/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179513" y="6206224"/>
            <a:ext cx="2121396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оливковое</a:t>
            </a:r>
            <a:endParaRPr lang="ru-RU" sz="2000" dirty="0"/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3131840" y="6153893"/>
            <a:ext cx="2012043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кунжутное</a:t>
            </a:r>
            <a:endParaRPr lang="ru-RU" sz="2000" dirty="0"/>
          </a:p>
        </p:txBody>
      </p:sp>
      <p:sp>
        <p:nvSpPr>
          <p:cNvPr id="16" name="Подзаголовок 2"/>
          <p:cNvSpPr txBox="1">
            <a:spLocks/>
          </p:cNvSpPr>
          <p:nvPr/>
        </p:nvSpPr>
        <p:spPr>
          <a:xfrm>
            <a:off x="6058394" y="6153894"/>
            <a:ext cx="2402038" cy="41973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/>
              <a:t>хлопковое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172130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000"/>
                            </p:stCondLst>
                            <p:childTnLst>
                              <p:par>
                                <p:cTn id="4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0"/>
                            </p:stCondLst>
                            <p:childTnLst>
                              <p:par>
                                <p:cTn id="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6000"/>
                            </p:stCondLst>
                            <p:childTnLst>
                              <p:par>
                                <p:cTn id="5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10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664</TotalTime>
  <Words>816</Words>
  <Application>Microsoft Office PowerPoint</Application>
  <PresentationFormat>Экран (4:3)</PresentationFormat>
  <Paragraphs>161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Эркер</vt:lpstr>
      <vt:lpstr>Витамины</vt:lpstr>
      <vt:lpstr>Определение «Витамины»</vt:lpstr>
      <vt:lpstr>Историческая справка</vt:lpstr>
      <vt:lpstr>Свойства витаминов</vt:lpstr>
      <vt:lpstr>Классификация витаминов </vt:lpstr>
      <vt:lpstr>Слайд 6</vt:lpstr>
      <vt:lpstr>Витамин А1 – ретинол </vt:lpstr>
      <vt:lpstr>Витамин D2  - кальциферол</vt:lpstr>
      <vt:lpstr>Витамин Е – токоферол</vt:lpstr>
      <vt:lpstr>Слайд 10</vt:lpstr>
      <vt:lpstr>Витамин В1 – тиамин </vt:lpstr>
      <vt:lpstr>Слайд 12</vt:lpstr>
      <vt:lpstr>Витамин С, или аскорбиновая кислота</vt:lpstr>
      <vt:lpstr>Задание. Распределите картинки с пищевыми продуктами на 2 группы: содержащие жирорастворимые и водорасторимые витамины</vt:lpstr>
      <vt:lpstr>Слайд 15</vt:lpstr>
      <vt:lpstr>Заболевания (авитаминоз, гиповитаминоз, полигиповитаминоз)</vt:lpstr>
      <vt:lpstr>Заболевания (гипервитаминоз)</vt:lpstr>
      <vt:lpstr>Слайд 18</vt:lpstr>
      <vt:lpstr>Значение витаминов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Витамины</dc:title>
  <dc:creator>абдрахманова</dc:creator>
  <cp:lastModifiedBy>re</cp:lastModifiedBy>
  <cp:revision>45</cp:revision>
  <dcterms:created xsi:type="dcterms:W3CDTF">2012-10-22T03:45:32Z</dcterms:created>
  <dcterms:modified xsi:type="dcterms:W3CDTF">2014-03-13T11:31:58Z</dcterms:modified>
</cp:coreProperties>
</file>