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74" r:id="rId6"/>
    <p:sldId id="275" r:id="rId7"/>
    <p:sldId id="276" r:id="rId8"/>
    <p:sldId id="278" r:id="rId9"/>
    <p:sldId id="281" r:id="rId10"/>
    <p:sldId id="282" r:id="rId11"/>
    <p:sldId id="283" r:id="rId12"/>
    <p:sldId id="284" r:id="rId13"/>
    <p:sldId id="285" r:id="rId14"/>
    <p:sldId id="286" r:id="rId15"/>
    <p:sldId id="288" r:id="rId16"/>
    <p:sldId id="312" r:id="rId17"/>
    <p:sldId id="311" r:id="rId18"/>
    <p:sldId id="315" r:id="rId19"/>
    <p:sldId id="314" r:id="rId20"/>
    <p:sldId id="289" r:id="rId21"/>
    <p:sldId id="306" r:id="rId22"/>
    <p:sldId id="308" r:id="rId23"/>
    <p:sldId id="299" r:id="rId24"/>
    <p:sldId id="295" r:id="rId25"/>
    <p:sldId id="300" r:id="rId26"/>
    <p:sldId id="301" r:id="rId27"/>
    <p:sldId id="302" r:id="rId28"/>
    <p:sldId id="304" r:id="rId29"/>
    <p:sldId id="303" r:id="rId30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849" autoAdjust="0"/>
  </p:normalViewPr>
  <p:slideViewPr>
    <p:cSldViewPr>
      <p:cViewPr varScale="1">
        <p:scale>
          <a:sx n="45" d="100"/>
          <a:sy n="45" d="100"/>
        </p:scale>
        <p:origin x="-10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D5CA6-990F-43D4-9824-B5B70F329EB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72E73-1B55-4D37-9223-E059FB64EF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5394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72E73-1B55-4D37-9223-E059FB64EFEB}" type="slidenum">
              <a:rPr lang="ru-RU" smtClean="0">
                <a:solidFill>
                  <a:prstClr val="black"/>
                </a:solidFill>
              </a:rPr>
              <a:pPr/>
              <a:t>21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1962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72E73-1B55-4D37-9223-E059FB64EFEB}" type="slidenum">
              <a:rPr lang="ru-RU" smtClean="0">
                <a:solidFill>
                  <a:prstClr val="black"/>
                </a:solidFill>
              </a:rPr>
              <a:pPr/>
              <a:t>22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1962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0491CCF-9851-492C-8E30-C0E86AECBA3E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029904B-8751-445F-AC4C-A646A6697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3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3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412776"/>
            <a:ext cx="8352928" cy="309634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31B6FD">
                        <a:tint val="63000"/>
                        <a:satMod val="255000"/>
                      </a:srgbClr>
                    </a:gs>
                    <a:gs pos="9000">
                      <a:srgbClr val="31B6FD">
                        <a:tint val="63000"/>
                        <a:satMod val="255000"/>
                      </a:srgbClr>
                    </a:gs>
                    <a:gs pos="53000">
                      <a:srgbClr val="31B6FD">
                        <a:shade val="60000"/>
                        <a:satMod val="100000"/>
                      </a:srgbClr>
                    </a:gs>
                    <a:gs pos="90000">
                      <a:srgbClr val="31B6FD">
                        <a:tint val="63000"/>
                        <a:satMod val="255000"/>
                      </a:srgbClr>
                    </a:gs>
                    <a:gs pos="100000">
                      <a:srgbClr val="31B6FD">
                        <a:tint val="63000"/>
                        <a:satMod val="255000"/>
                      </a:srgbClr>
                    </a:gs>
                  </a:gsLst>
                  <a:lin ang="5400000"/>
                </a:gradFill>
              </a:rPr>
              <a:t/>
            </a:r>
            <a:br>
              <a:rPr lang="ru-RU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31B6FD">
                        <a:tint val="63000"/>
                        <a:satMod val="255000"/>
                      </a:srgbClr>
                    </a:gs>
                    <a:gs pos="9000">
                      <a:srgbClr val="31B6FD">
                        <a:tint val="63000"/>
                        <a:satMod val="255000"/>
                      </a:srgbClr>
                    </a:gs>
                    <a:gs pos="53000">
                      <a:srgbClr val="31B6FD">
                        <a:shade val="60000"/>
                        <a:satMod val="100000"/>
                      </a:srgbClr>
                    </a:gs>
                    <a:gs pos="90000">
                      <a:srgbClr val="31B6FD">
                        <a:tint val="63000"/>
                        <a:satMod val="255000"/>
                      </a:srgbClr>
                    </a:gs>
                    <a:gs pos="100000">
                      <a:srgbClr val="31B6FD">
                        <a:tint val="63000"/>
                        <a:satMod val="255000"/>
                      </a:srgbClr>
                    </a:gs>
                  </a:gsLst>
                  <a:lin ang="5400000"/>
                </a:gradFill>
              </a:rPr>
            </a:br>
            <a:r>
              <a:rPr lang="ru-RU" sz="3100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Конспект логопедического занятия </a:t>
            </a:r>
            <a:r>
              <a:rPr lang="ru-RU" sz="3100" dirty="0" smtClean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для обучающихся 2 - 4 класса</a:t>
            </a:r>
            <a:r>
              <a:rPr lang="ru-RU" sz="3100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100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II</a:t>
            </a:r>
            <a:r>
              <a:rPr lang="ru-RU" sz="3100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этап </a:t>
            </a:r>
            <a:r>
              <a:rPr lang="ru-RU" sz="3100" dirty="0" smtClean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коррекционной работы)</a:t>
            </a:r>
            <a:r>
              <a:rPr lang="ru-RU" sz="3100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31B6FD">
                        <a:tint val="63000"/>
                        <a:satMod val="255000"/>
                      </a:srgbClr>
                    </a:gs>
                    <a:gs pos="9000">
                      <a:srgbClr val="31B6FD">
                        <a:tint val="63000"/>
                        <a:satMod val="255000"/>
                      </a:srgbClr>
                    </a:gs>
                    <a:gs pos="53000">
                      <a:srgbClr val="31B6FD">
                        <a:shade val="60000"/>
                        <a:satMod val="100000"/>
                      </a:srgbClr>
                    </a:gs>
                    <a:gs pos="90000">
                      <a:srgbClr val="31B6FD">
                        <a:tint val="63000"/>
                        <a:satMod val="255000"/>
                      </a:srgbClr>
                    </a:gs>
                    <a:gs pos="100000">
                      <a:srgbClr val="31B6FD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31B6FD">
                        <a:tint val="63000"/>
                        <a:satMod val="255000"/>
                      </a:srgbClr>
                    </a:gs>
                    <a:gs pos="9000">
                      <a:srgbClr val="31B6FD">
                        <a:tint val="63000"/>
                        <a:satMod val="255000"/>
                      </a:srgbClr>
                    </a:gs>
                    <a:gs pos="53000">
                      <a:srgbClr val="31B6FD">
                        <a:shade val="60000"/>
                        <a:satMod val="100000"/>
                      </a:srgbClr>
                    </a:gs>
                    <a:gs pos="90000">
                      <a:srgbClr val="31B6FD">
                        <a:tint val="63000"/>
                        <a:satMod val="255000"/>
                      </a:srgbClr>
                    </a:gs>
                    <a:gs pos="100000">
                      <a:srgbClr val="31B6FD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n w="5000" cmpd="sng">
                  <a:solidFill>
                    <a:srgbClr val="31B6FD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srgbClr val="4584D3">
                    <a:lumMod val="60000"/>
                    <a:lumOff val="40000"/>
                  </a:srgbClr>
                </a:solidFill>
                <a:latin typeface="Times New Roman" pitchFamily="18" charset="0"/>
                <a:cs typeface="Times New Roman" pitchFamily="18" charset="0"/>
              </a:rPr>
              <a:t>Тема: «Суффиксальное образование имен существительных»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5085184"/>
            <a:ext cx="8050088" cy="1144632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Светлана Анатольевна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Молчан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учитель-логопед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категории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38753"/>
            <a:ext cx="5920723" cy="13665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20000"/>
              </a:spcBef>
              <a:buClr>
                <a:srgbClr val="FF8600"/>
              </a:buClr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</a:t>
            </a:r>
          </a:p>
          <a:p>
            <a:pPr lvl="0" algn="ctr">
              <a:spcBef>
                <a:spcPct val="20000"/>
              </a:spcBef>
              <a:buClr>
                <a:srgbClr val="FF8600"/>
              </a:buClr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«Средняя общеобразовательная школа № 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lvl="0" algn="ctr">
              <a:spcBef>
                <a:spcPct val="20000"/>
              </a:spcBef>
              <a:buClr>
                <a:srgbClr val="FF8600"/>
              </a:buClr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Петропавловск-Камчатского городского округа</a:t>
            </a:r>
          </a:p>
          <a:p>
            <a:pPr lvl="0" algn="ctr">
              <a:spcBef>
                <a:spcPct val="20000"/>
              </a:spcBef>
              <a:buClr>
                <a:srgbClr val="FF8600"/>
              </a:buClr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2" y="645333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2014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3116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48679"/>
            <a:ext cx="9144000" cy="9843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7704" y="332656"/>
            <a:ext cx="52565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Барабан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76056" y="332656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щик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Управляющая кнопка: назад 11">
            <a:hlinkClick r:id="" action="ppaction://hlinkshowjump?jump=lastslideviewed" highlightClick="1"/>
          </p:cNvPr>
          <p:cNvSpPr/>
          <p:nvPr/>
        </p:nvSpPr>
        <p:spPr>
          <a:xfrm>
            <a:off x="657739" y="5517232"/>
            <a:ext cx="1152128" cy="93610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4" descr="C:\Users\Света\Desktop\79427567_baraban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7" y="1728013"/>
            <a:ext cx="4348531" cy="4941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54063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48680"/>
            <a:ext cx="9144000" cy="1080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488575"/>
            <a:ext cx="3096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Аптек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047" y="479209"/>
            <a:ext cx="1739047" cy="120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арь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Управляющая кнопка: назад 12">
            <a:hlinkClick r:id="" action="ppaction://hlinkshowjump?jump=lastslideviewed" highlightClick="1"/>
          </p:cNvPr>
          <p:cNvSpPr/>
          <p:nvPr/>
        </p:nvSpPr>
        <p:spPr>
          <a:xfrm>
            <a:off x="683568" y="5517232"/>
            <a:ext cx="1152128" cy="7920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70" name="Picture 2" descr="C:\Users\Света\Desktop\i_04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916832"/>
            <a:ext cx="4253458" cy="4585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73738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48680"/>
            <a:ext cx="9144000" cy="1080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2383101" y="428471"/>
            <a:ext cx="19442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Лёт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3851920" y="428470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чик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Управляющая кнопка: назад 11">
            <a:hlinkClick r:id="" action="ppaction://hlinkshowjump?jump=lastslideviewed" highlightClick="1"/>
          </p:cNvPr>
          <p:cNvSpPr/>
          <p:nvPr/>
        </p:nvSpPr>
        <p:spPr>
          <a:xfrm>
            <a:off x="683568" y="5589240"/>
            <a:ext cx="1008112" cy="7920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776" y="1766775"/>
            <a:ext cx="5588447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94708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48680"/>
            <a:ext cx="9144000" cy="93610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404664"/>
            <a:ext cx="3528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Шахмат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416567"/>
            <a:ext cx="16367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ист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назад 7">
            <a:hlinkClick r:id="" action="ppaction://hlinkshowjump?jump=lastslideviewed" highlightClick="1"/>
          </p:cNvPr>
          <p:cNvSpPr/>
          <p:nvPr/>
        </p:nvSpPr>
        <p:spPr>
          <a:xfrm>
            <a:off x="611560" y="5517232"/>
            <a:ext cx="1152128" cy="7920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4" name="Picture 2" descr="C:\Users\Света\Desktop\children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673433"/>
            <a:ext cx="5112568" cy="4154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18607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1973" y="580390"/>
            <a:ext cx="9144000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Найди ошибку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187624" y="1273656"/>
            <a:ext cx="5040560" cy="2564904"/>
            <a:chOff x="1475656" y="4778838"/>
            <a:chExt cx="5040560" cy="2564904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1475656" y="4778838"/>
              <a:ext cx="2448272" cy="1386466"/>
              <a:chOff x="1475656" y="4778838"/>
              <a:chExt cx="2160240" cy="1170442"/>
            </a:xfrm>
          </p:grpSpPr>
          <p:cxnSp>
            <p:nvCxnSpPr>
              <p:cNvPr id="11" name="Прямая соединительная линия 10"/>
              <p:cNvCxnSpPr/>
              <p:nvPr/>
            </p:nvCxnSpPr>
            <p:spPr>
              <a:xfrm flipV="1">
                <a:off x="1475656" y="4778838"/>
                <a:ext cx="1152128" cy="1170442"/>
              </a:xfrm>
              <a:prstGeom prst="line">
                <a:avLst/>
              </a:prstGeom>
              <a:ln w="762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2627784" y="4778838"/>
                <a:ext cx="1008112" cy="1170442"/>
              </a:xfrm>
              <a:prstGeom prst="line">
                <a:avLst/>
              </a:prstGeom>
              <a:ln w="762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Дуга 9"/>
            <p:cNvSpPr/>
            <p:nvPr/>
          </p:nvSpPr>
          <p:spPr>
            <a:xfrm>
              <a:off x="3923928" y="4778838"/>
              <a:ext cx="2592288" cy="2564904"/>
            </a:xfrm>
            <a:prstGeom prst="arc">
              <a:avLst>
                <a:gd name="adj1" fmla="val 10643534"/>
                <a:gd name="adj2" fmla="val 0"/>
              </a:avLst>
            </a:prstGeom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70721" y="4149080"/>
            <a:ext cx="5114925" cy="146367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7524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8869" y="565612"/>
            <a:ext cx="9095065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«Шифровальщики»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0827" y="1443561"/>
            <a:ext cx="15697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Звон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20987" y="1437724"/>
            <a:ext cx="11544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арь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9139" y="1468035"/>
            <a:ext cx="14034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связ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52153" y="1435813"/>
            <a:ext cx="11657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ист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6389" y="1435813"/>
            <a:ext cx="11416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лёт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45882" y="1435813"/>
            <a:ext cx="12394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чик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55894" y="2414016"/>
            <a:ext cx="11993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пек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39331" y="4640272"/>
            <a:ext cx="1157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кос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3620" y="2429942"/>
            <a:ext cx="24038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стеколь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28753" y="2429942"/>
            <a:ext cx="14253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щик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0952" y="3471889"/>
            <a:ext cx="20871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развед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04449" y="3497952"/>
            <a:ext cx="2258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носиль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54342" y="5934670"/>
            <a:ext cx="32440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библиотек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99956" y="4635001"/>
            <a:ext cx="12089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пах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3908" y="4675697"/>
            <a:ext cx="16033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пиан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33620" y="5934670"/>
            <a:ext cx="23852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журнал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01507" y="2429942"/>
            <a:ext cx="11544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арь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59451" y="4635001"/>
            <a:ext cx="11544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арь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65999" y="4624372"/>
            <a:ext cx="11544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арь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35627" y="5934670"/>
            <a:ext cx="11657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ист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02211" y="4675697"/>
            <a:ext cx="11657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ист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05352" y="3457884"/>
            <a:ext cx="14253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щик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11678" y="5934670"/>
            <a:ext cx="11544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арь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908875" y="3471889"/>
            <a:ext cx="12394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чик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2730962" y="1363530"/>
            <a:ext cx="734531" cy="459754"/>
            <a:chOff x="1821245" y="522723"/>
            <a:chExt cx="734531" cy="459754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Группа 33"/>
          <p:cNvGrpSpPr/>
          <p:nvPr/>
        </p:nvGrpSpPr>
        <p:grpSpPr>
          <a:xfrm>
            <a:off x="3465493" y="5841934"/>
            <a:ext cx="734531" cy="459754"/>
            <a:chOff x="1821245" y="522723"/>
            <a:chExt cx="734531" cy="459754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Группа 36"/>
          <p:cNvGrpSpPr/>
          <p:nvPr/>
        </p:nvGrpSpPr>
        <p:grpSpPr>
          <a:xfrm>
            <a:off x="8210494" y="4548575"/>
            <a:ext cx="734531" cy="459754"/>
            <a:chOff x="1821245" y="522723"/>
            <a:chExt cx="734531" cy="459754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Группа 39"/>
          <p:cNvGrpSpPr/>
          <p:nvPr/>
        </p:nvGrpSpPr>
        <p:grpSpPr>
          <a:xfrm>
            <a:off x="5375974" y="4548575"/>
            <a:ext cx="734531" cy="459754"/>
            <a:chOff x="1821245" y="522723"/>
            <a:chExt cx="734531" cy="459754"/>
          </a:xfrm>
        </p:grpSpPr>
        <p:cxnSp>
          <p:nvCxnSpPr>
            <p:cNvPr id="41" name="Прямая соединительная линия 40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Группа 42"/>
          <p:cNvGrpSpPr/>
          <p:nvPr/>
        </p:nvGrpSpPr>
        <p:grpSpPr>
          <a:xfrm>
            <a:off x="2754217" y="4607517"/>
            <a:ext cx="734531" cy="459754"/>
            <a:chOff x="1821245" y="522723"/>
            <a:chExt cx="734531" cy="459754"/>
          </a:xfrm>
        </p:grpSpPr>
        <p:cxnSp>
          <p:nvCxnSpPr>
            <p:cNvPr id="44" name="Прямая соединительная линия 43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Группа 45"/>
          <p:cNvGrpSpPr/>
          <p:nvPr/>
        </p:nvGrpSpPr>
        <p:grpSpPr>
          <a:xfrm>
            <a:off x="7193380" y="3364344"/>
            <a:ext cx="734531" cy="459754"/>
            <a:chOff x="1821245" y="522723"/>
            <a:chExt cx="734531" cy="459754"/>
          </a:xfrm>
        </p:grpSpPr>
        <p:cxnSp>
          <p:nvCxnSpPr>
            <p:cNvPr id="47" name="Прямая соединительная линия 46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Группа 48"/>
          <p:cNvGrpSpPr/>
          <p:nvPr/>
        </p:nvGrpSpPr>
        <p:grpSpPr>
          <a:xfrm>
            <a:off x="3197686" y="3337346"/>
            <a:ext cx="734531" cy="459754"/>
            <a:chOff x="1821245" y="522723"/>
            <a:chExt cx="734531" cy="459754"/>
          </a:xfrm>
        </p:grpSpPr>
        <p:cxnSp>
          <p:nvCxnSpPr>
            <p:cNvPr id="50" name="Прямая соединительная линия 49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1"/>
          <p:cNvGrpSpPr/>
          <p:nvPr/>
        </p:nvGrpSpPr>
        <p:grpSpPr>
          <a:xfrm>
            <a:off x="7411482" y="2361054"/>
            <a:ext cx="734531" cy="459754"/>
            <a:chOff x="1821245" y="522723"/>
            <a:chExt cx="734531" cy="459754"/>
          </a:xfrm>
        </p:grpSpPr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Группа 54"/>
          <p:cNvGrpSpPr/>
          <p:nvPr/>
        </p:nvGrpSpPr>
        <p:grpSpPr>
          <a:xfrm>
            <a:off x="7698337" y="1366084"/>
            <a:ext cx="734531" cy="459754"/>
            <a:chOff x="1821245" y="522723"/>
            <a:chExt cx="734531" cy="459754"/>
          </a:xfrm>
        </p:grpSpPr>
        <p:cxnSp>
          <p:nvCxnSpPr>
            <p:cNvPr id="56" name="Прямая соединительная линия 55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Группа 57"/>
          <p:cNvGrpSpPr/>
          <p:nvPr/>
        </p:nvGrpSpPr>
        <p:grpSpPr>
          <a:xfrm>
            <a:off x="5375974" y="1363530"/>
            <a:ext cx="734531" cy="459754"/>
            <a:chOff x="1821245" y="522723"/>
            <a:chExt cx="734531" cy="459754"/>
          </a:xfrm>
        </p:grpSpPr>
        <p:cxnSp>
          <p:nvCxnSpPr>
            <p:cNvPr id="59" name="Прямая соединительная линия 58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Группа 60"/>
          <p:cNvGrpSpPr/>
          <p:nvPr/>
        </p:nvGrpSpPr>
        <p:grpSpPr>
          <a:xfrm>
            <a:off x="3537483" y="2338230"/>
            <a:ext cx="734531" cy="459754"/>
            <a:chOff x="1821245" y="522723"/>
            <a:chExt cx="734531" cy="459754"/>
          </a:xfrm>
        </p:grpSpPr>
        <p:cxnSp>
          <p:nvCxnSpPr>
            <p:cNvPr id="62" name="Прямая соединительная линия 61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Группа 63"/>
          <p:cNvGrpSpPr/>
          <p:nvPr/>
        </p:nvGrpSpPr>
        <p:grpSpPr>
          <a:xfrm>
            <a:off x="8125112" y="5841934"/>
            <a:ext cx="734531" cy="459754"/>
            <a:chOff x="1821245" y="522723"/>
            <a:chExt cx="734531" cy="459754"/>
          </a:xfrm>
        </p:grpSpPr>
        <p:cxnSp>
          <p:nvCxnSpPr>
            <p:cNvPr id="65" name="Прямая соединительная линия 64"/>
            <p:cNvCxnSpPr/>
            <p:nvPr/>
          </p:nvCxnSpPr>
          <p:spPr>
            <a:xfrm flipH="1">
              <a:off x="1821245" y="522723"/>
              <a:ext cx="380996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/>
            <p:nvPr/>
          </p:nvCxnSpPr>
          <p:spPr>
            <a:xfrm>
              <a:off x="2202241" y="522723"/>
              <a:ext cx="353535" cy="45975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184164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6512" y="580390"/>
            <a:ext cx="9144000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Составь слова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328291" y="2154408"/>
            <a:ext cx="1896341" cy="2272227"/>
            <a:chOff x="237613" y="2155166"/>
            <a:chExt cx="1896341" cy="2272227"/>
          </a:xfrm>
        </p:grpSpPr>
        <p:grpSp>
          <p:nvGrpSpPr>
            <p:cNvPr id="30" name="Группа 29"/>
            <p:cNvGrpSpPr/>
            <p:nvPr/>
          </p:nvGrpSpPr>
          <p:grpSpPr>
            <a:xfrm>
              <a:off x="237613" y="2155166"/>
              <a:ext cx="1896341" cy="2272227"/>
              <a:chOff x="4784774" y="2240418"/>
              <a:chExt cx="2817781" cy="3267553"/>
            </a:xfrm>
          </p:grpSpPr>
          <p:sp>
            <p:nvSpPr>
              <p:cNvPr id="18" name="Цилиндр 17"/>
              <p:cNvSpPr/>
              <p:nvPr/>
            </p:nvSpPr>
            <p:spPr>
              <a:xfrm>
                <a:off x="5004048" y="2958827"/>
                <a:ext cx="2138536" cy="1886692"/>
              </a:xfrm>
              <a:prstGeom prst="can">
                <a:avLst/>
              </a:prstGeom>
              <a:solidFill>
                <a:srgbClr val="FFC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Месяц 19"/>
              <p:cNvSpPr/>
              <p:nvPr/>
            </p:nvSpPr>
            <p:spPr>
              <a:xfrm rot="10318921">
                <a:off x="7161796" y="4427793"/>
                <a:ext cx="440759" cy="1067197"/>
              </a:xfrm>
              <a:prstGeom prst="moon">
                <a:avLst>
                  <a:gd name="adj" fmla="val 87500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Овал 22"/>
              <p:cNvSpPr/>
              <p:nvPr/>
            </p:nvSpPr>
            <p:spPr>
              <a:xfrm>
                <a:off x="5220171" y="3019548"/>
                <a:ext cx="1706290" cy="319412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2051" name="Picture 3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04701" y="3025309"/>
                <a:ext cx="1238338" cy="2449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052" name="Picture 4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24352" y="3111413"/>
                <a:ext cx="599035" cy="118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5" name="Арка 24"/>
              <p:cNvSpPr/>
              <p:nvPr/>
            </p:nvSpPr>
            <p:spPr>
              <a:xfrm>
                <a:off x="4919513" y="2240418"/>
                <a:ext cx="2307606" cy="1837204"/>
              </a:xfrm>
              <a:prstGeom prst="blockArc">
                <a:avLst>
                  <a:gd name="adj1" fmla="val 10743801"/>
                  <a:gd name="adj2" fmla="val 21404680"/>
                  <a:gd name="adj3" fmla="val 32406"/>
                </a:avLst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2053" name="Picture 5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17555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054" name="Picture 6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9243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6" name="Месяц 25"/>
              <p:cNvSpPr/>
              <p:nvPr/>
            </p:nvSpPr>
            <p:spPr>
              <a:xfrm>
                <a:off x="4784774" y="4486844"/>
                <a:ext cx="45720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Месяц 26"/>
              <p:cNvSpPr/>
              <p:nvPr/>
            </p:nvSpPr>
            <p:spPr>
              <a:xfrm>
                <a:off x="5266046" y="4593571"/>
                <a:ext cx="80727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Месяц 27"/>
              <p:cNvSpPr/>
              <p:nvPr/>
            </p:nvSpPr>
            <p:spPr>
              <a:xfrm rot="16200000">
                <a:off x="5959017" y="3806828"/>
                <a:ext cx="228598" cy="685798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29" name="Равнобедренный треугольник 28"/>
              <p:cNvSpPr/>
              <p:nvPr/>
            </p:nvSpPr>
            <p:spPr>
              <a:xfrm>
                <a:off x="5890634" y="3557477"/>
                <a:ext cx="365363" cy="392229"/>
              </a:xfrm>
              <a:prstGeom prst="triangle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Месяц 30"/>
              <p:cNvSpPr/>
              <p:nvPr/>
            </p:nvSpPr>
            <p:spPr>
              <a:xfrm>
                <a:off x="6453593" y="4593571"/>
                <a:ext cx="558826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586674" y="2416614"/>
              <a:ext cx="1104276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камен</a:t>
              </a:r>
              <a:endPara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2072723" y="2365683"/>
            <a:ext cx="1837381" cy="1626559"/>
            <a:chOff x="2072723" y="2365683"/>
            <a:chExt cx="1837381" cy="1626559"/>
          </a:xfrm>
        </p:grpSpPr>
        <p:grpSp>
          <p:nvGrpSpPr>
            <p:cNvPr id="17" name="Группа 16"/>
            <p:cNvGrpSpPr/>
            <p:nvPr/>
          </p:nvGrpSpPr>
          <p:grpSpPr>
            <a:xfrm>
              <a:off x="2072723" y="2365683"/>
              <a:ext cx="1837381" cy="1626559"/>
              <a:chOff x="1442204" y="2213670"/>
              <a:chExt cx="1724030" cy="1684715"/>
            </a:xfrm>
          </p:grpSpPr>
          <p:sp>
            <p:nvSpPr>
              <p:cNvPr id="2" name="Капля 1"/>
              <p:cNvSpPr/>
              <p:nvPr/>
            </p:nvSpPr>
            <p:spPr>
              <a:xfrm rot="18900879">
                <a:off x="1691486" y="2624616"/>
                <a:ext cx="1202984" cy="1203366"/>
              </a:xfrm>
              <a:prstGeom prst="teardrop">
                <a:avLst>
                  <a:gd name="adj" fmla="val 97884"/>
                </a:avLst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" name="Овал 2"/>
              <p:cNvSpPr/>
              <p:nvPr/>
            </p:nvSpPr>
            <p:spPr>
              <a:xfrm>
                <a:off x="1442204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" name="Овал 7"/>
              <p:cNvSpPr/>
              <p:nvPr/>
            </p:nvSpPr>
            <p:spPr>
              <a:xfrm>
                <a:off x="2491980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" name="Овал 3"/>
              <p:cNvSpPr/>
              <p:nvPr/>
            </p:nvSpPr>
            <p:spPr>
              <a:xfrm flipH="1">
                <a:off x="2077393" y="272916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Овал 8"/>
              <p:cNvSpPr/>
              <p:nvPr/>
            </p:nvSpPr>
            <p:spPr>
              <a:xfrm flipH="1">
                <a:off x="2413968" y="275400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" name="Месяц 5"/>
              <p:cNvSpPr/>
              <p:nvPr/>
            </p:nvSpPr>
            <p:spPr>
              <a:xfrm rot="16200000">
                <a:off x="2190638" y="3037681"/>
                <a:ext cx="228601" cy="457200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Равнобедренный треугольник 10"/>
              <p:cNvSpPr/>
              <p:nvPr/>
            </p:nvSpPr>
            <p:spPr>
              <a:xfrm>
                <a:off x="2197944" y="2766663"/>
                <a:ext cx="216024" cy="386685"/>
              </a:xfrm>
              <a:prstGeom prst="triangl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оловина рамки 15"/>
              <p:cNvSpPr/>
              <p:nvPr/>
            </p:nvSpPr>
            <p:spPr>
              <a:xfrm rot="2910223">
                <a:off x="1777481" y="2163612"/>
                <a:ext cx="1030994" cy="1131110"/>
              </a:xfrm>
              <a:prstGeom prst="halfFram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2557705" y="2398302"/>
              <a:ext cx="936104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щик</a:t>
              </a:r>
              <a:r>
                <a:rPr lang="ru-RU" sz="2400" b="1" dirty="0" smtClean="0">
                  <a:solidFill>
                    <a:prstClr val="white"/>
                  </a:solidFill>
                </a:rPr>
                <a:t> </a:t>
              </a:r>
              <a:r>
                <a:rPr lang="ru-RU" dirty="0" smtClean="0">
                  <a:solidFill>
                    <a:prstClr val="white"/>
                  </a:solidFill>
                </a:rPr>
                <a:t>                                                  </a:t>
              </a:r>
              <a:endParaRPr lang="ru-RU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4552659" y="3220134"/>
            <a:ext cx="1845597" cy="2256858"/>
            <a:chOff x="4552659" y="3220134"/>
            <a:chExt cx="1845597" cy="2256858"/>
          </a:xfrm>
        </p:grpSpPr>
        <p:grpSp>
          <p:nvGrpSpPr>
            <p:cNvPr id="32" name="Группа 31"/>
            <p:cNvGrpSpPr/>
            <p:nvPr/>
          </p:nvGrpSpPr>
          <p:grpSpPr>
            <a:xfrm>
              <a:off x="4552659" y="3220134"/>
              <a:ext cx="1845597" cy="2256858"/>
              <a:chOff x="4784774" y="2240418"/>
              <a:chExt cx="2817781" cy="3267553"/>
            </a:xfrm>
          </p:grpSpPr>
          <p:sp>
            <p:nvSpPr>
              <p:cNvPr id="33" name="Цилиндр 32"/>
              <p:cNvSpPr/>
              <p:nvPr/>
            </p:nvSpPr>
            <p:spPr>
              <a:xfrm>
                <a:off x="5004048" y="2958827"/>
                <a:ext cx="2138536" cy="1886692"/>
              </a:xfrm>
              <a:prstGeom prst="can">
                <a:avLst/>
              </a:prstGeom>
              <a:solidFill>
                <a:srgbClr val="FFC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Месяц 33"/>
              <p:cNvSpPr/>
              <p:nvPr/>
            </p:nvSpPr>
            <p:spPr>
              <a:xfrm rot="10318921">
                <a:off x="7161796" y="4427793"/>
                <a:ext cx="440759" cy="1067197"/>
              </a:xfrm>
              <a:prstGeom prst="moon">
                <a:avLst>
                  <a:gd name="adj" fmla="val 87500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35" name="Овал 34"/>
              <p:cNvSpPr/>
              <p:nvPr/>
            </p:nvSpPr>
            <p:spPr>
              <a:xfrm>
                <a:off x="5220171" y="3019548"/>
                <a:ext cx="1706290" cy="319412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36" name="Picture 3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04701" y="3025309"/>
                <a:ext cx="1238338" cy="2449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7" name="Picture 4"/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24352" y="3111413"/>
                <a:ext cx="599035" cy="118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8" name="Арка 37"/>
              <p:cNvSpPr/>
              <p:nvPr/>
            </p:nvSpPr>
            <p:spPr>
              <a:xfrm>
                <a:off x="4919513" y="2240418"/>
                <a:ext cx="2307606" cy="1837204"/>
              </a:xfrm>
              <a:prstGeom prst="blockArc">
                <a:avLst>
                  <a:gd name="adj1" fmla="val 10743801"/>
                  <a:gd name="adj2" fmla="val 21404680"/>
                  <a:gd name="adj3" fmla="val 32406"/>
                </a:avLst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39" name="Picture 5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17555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40" name="Picture 6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9243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1" name="Месяц 40"/>
              <p:cNvSpPr/>
              <p:nvPr/>
            </p:nvSpPr>
            <p:spPr>
              <a:xfrm>
                <a:off x="4784774" y="4486844"/>
                <a:ext cx="45720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2" name="Месяц 41"/>
              <p:cNvSpPr/>
              <p:nvPr/>
            </p:nvSpPr>
            <p:spPr>
              <a:xfrm>
                <a:off x="5266046" y="4593571"/>
                <a:ext cx="80727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3" name="Месяц 42"/>
              <p:cNvSpPr/>
              <p:nvPr/>
            </p:nvSpPr>
            <p:spPr>
              <a:xfrm rot="16200000">
                <a:off x="5959017" y="3806828"/>
                <a:ext cx="228598" cy="685798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4" name="Равнобедренный треугольник 43"/>
              <p:cNvSpPr/>
              <p:nvPr/>
            </p:nvSpPr>
            <p:spPr>
              <a:xfrm>
                <a:off x="5890634" y="3557477"/>
                <a:ext cx="365363" cy="392229"/>
              </a:xfrm>
              <a:prstGeom prst="triangle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5" name="Месяц 44"/>
              <p:cNvSpPr/>
              <p:nvPr/>
            </p:nvSpPr>
            <p:spPr>
              <a:xfrm>
                <a:off x="6453593" y="4593571"/>
                <a:ext cx="558826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4610364" y="3430505"/>
              <a:ext cx="1303562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барабан</a:t>
              </a:r>
              <a:endPara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6427833" y="3718247"/>
            <a:ext cx="1837381" cy="1626559"/>
            <a:chOff x="6427833" y="3718247"/>
            <a:chExt cx="1837381" cy="1626559"/>
          </a:xfrm>
        </p:grpSpPr>
        <p:grpSp>
          <p:nvGrpSpPr>
            <p:cNvPr id="46" name="Группа 45"/>
            <p:cNvGrpSpPr/>
            <p:nvPr/>
          </p:nvGrpSpPr>
          <p:grpSpPr>
            <a:xfrm>
              <a:off x="6427833" y="3718247"/>
              <a:ext cx="1837381" cy="1626559"/>
              <a:chOff x="1442204" y="2213670"/>
              <a:chExt cx="1724030" cy="1684715"/>
            </a:xfrm>
          </p:grpSpPr>
          <p:sp>
            <p:nvSpPr>
              <p:cNvPr id="47" name="Капля 46"/>
              <p:cNvSpPr/>
              <p:nvPr/>
            </p:nvSpPr>
            <p:spPr>
              <a:xfrm rot="18900879">
                <a:off x="1691486" y="2624616"/>
                <a:ext cx="1202984" cy="1203366"/>
              </a:xfrm>
              <a:prstGeom prst="teardrop">
                <a:avLst>
                  <a:gd name="adj" fmla="val 97884"/>
                </a:avLst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8" name="Овал 47"/>
              <p:cNvSpPr/>
              <p:nvPr/>
            </p:nvSpPr>
            <p:spPr>
              <a:xfrm>
                <a:off x="1442204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9" name="Овал 48"/>
              <p:cNvSpPr/>
              <p:nvPr/>
            </p:nvSpPr>
            <p:spPr>
              <a:xfrm>
                <a:off x="2491980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0" name="Овал 49"/>
              <p:cNvSpPr/>
              <p:nvPr/>
            </p:nvSpPr>
            <p:spPr>
              <a:xfrm flipH="1">
                <a:off x="2077393" y="272916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1" name="Овал 50"/>
              <p:cNvSpPr/>
              <p:nvPr/>
            </p:nvSpPr>
            <p:spPr>
              <a:xfrm flipH="1">
                <a:off x="2413968" y="275400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2" name="Месяц 51"/>
              <p:cNvSpPr/>
              <p:nvPr/>
            </p:nvSpPr>
            <p:spPr>
              <a:xfrm rot="16200000">
                <a:off x="2190638" y="3037681"/>
                <a:ext cx="228601" cy="457200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Равнобедренный треугольник 52"/>
              <p:cNvSpPr/>
              <p:nvPr/>
            </p:nvSpPr>
            <p:spPr>
              <a:xfrm>
                <a:off x="2197944" y="2766663"/>
                <a:ext cx="216024" cy="386685"/>
              </a:xfrm>
              <a:prstGeom prst="triangl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Половина рамки 53"/>
              <p:cNvSpPr/>
              <p:nvPr/>
            </p:nvSpPr>
            <p:spPr>
              <a:xfrm rot="2910223">
                <a:off x="1777481" y="2163612"/>
                <a:ext cx="1030994" cy="1131110"/>
              </a:xfrm>
              <a:prstGeom prst="halfFram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6880322" y="3727079"/>
              <a:ext cx="936104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щик</a:t>
              </a:r>
              <a:r>
                <a:rPr lang="ru-RU" sz="2400" b="1" dirty="0" smtClean="0">
                  <a:solidFill>
                    <a:prstClr val="white"/>
                  </a:solidFill>
                </a:rPr>
                <a:t> </a:t>
              </a:r>
              <a:r>
                <a:rPr lang="ru-RU" dirty="0" smtClean="0">
                  <a:solidFill>
                    <a:prstClr val="white"/>
                  </a:solidFill>
                </a:rPr>
                <a:t>                                                  </a:t>
              </a:r>
              <a:endParaRPr lang="ru-RU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08617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1973" y="580390"/>
            <a:ext cx="9144000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247297" y="2148128"/>
            <a:ext cx="1896341" cy="2272227"/>
            <a:chOff x="237613" y="2155166"/>
            <a:chExt cx="1896341" cy="2272227"/>
          </a:xfrm>
        </p:grpSpPr>
        <p:grpSp>
          <p:nvGrpSpPr>
            <p:cNvPr id="33" name="Группа 32"/>
            <p:cNvGrpSpPr/>
            <p:nvPr/>
          </p:nvGrpSpPr>
          <p:grpSpPr>
            <a:xfrm>
              <a:off x="237613" y="2155166"/>
              <a:ext cx="1896341" cy="2272227"/>
              <a:chOff x="4784774" y="2240418"/>
              <a:chExt cx="2817781" cy="3267553"/>
            </a:xfrm>
          </p:grpSpPr>
          <p:sp>
            <p:nvSpPr>
              <p:cNvPr id="35" name="Цилиндр 34"/>
              <p:cNvSpPr/>
              <p:nvPr/>
            </p:nvSpPr>
            <p:spPr>
              <a:xfrm>
                <a:off x="5004048" y="2958827"/>
                <a:ext cx="2138536" cy="1886692"/>
              </a:xfrm>
              <a:prstGeom prst="can">
                <a:avLst/>
              </a:prstGeom>
              <a:solidFill>
                <a:srgbClr val="FFC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Месяц 35"/>
              <p:cNvSpPr/>
              <p:nvPr/>
            </p:nvSpPr>
            <p:spPr>
              <a:xfrm rot="10318921">
                <a:off x="7161796" y="4427793"/>
                <a:ext cx="440759" cy="1067197"/>
              </a:xfrm>
              <a:prstGeom prst="moon">
                <a:avLst>
                  <a:gd name="adj" fmla="val 87500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37" name="Овал 36"/>
              <p:cNvSpPr/>
              <p:nvPr/>
            </p:nvSpPr>
            <p:spPr>
              <a:xfrm>
                <a:off x="5220171" y="3019548"/>
                <a:ext cx="1706290" cy="319412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38" name="Picture 3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04701" y="3025309"/>
                <a:ext cx="1238338" cy="2449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9" name="Picture 4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24352" y="3111413"/>
                <a:ext cx="599035" cy="118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0" name="Арка 39"/>
              <p:cNvSpPr/>
              <p:nvPr/>
            </p:nvSpPr>
            <p:spPr>
              <a:xfrm>
                <a:off x="4919513" y="2240418"/>
                <a:ext cx="2307606" cy="1837204"/>
              </a:xfrm>
              <a:prstGeom prst="blockArc">
                <a:avLst>
                  <a:gd name="adj1" fmla="val 10743801"/>
                  <a:gd name="adj2" fmla="val 21404680"/>
                  <a:gd name="adj3" fmla="val 32406"/>
                </a:avLst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41" name="Picture 5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17555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42" name="Picture 6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9243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3" name="Месяц 42"/>
              <p:cNvSpPr/>
              <p:nvPr/>
            </p:nvSpPr>
            <p:spPr>
              <a:xfrm>
                <a:off x="4784774" y="4486844"/>
                <a:ext cx="45720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4" name="Месяц 43"/>
              <p:cNvSpPr/>
              <p:nvPr/>
            </p:nvSpPr>
            <p:spPr>
              <a:xfrm>
                <a:off x="5266046" y="4593571"/>
                <a:ext cx="80727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5" name="Месяц 44"/>
              <p:cNvSpPr/>
              <p:nvPr/>
            </p:nvSpPr>
            <p:spPr>
              <a:xfrm rot="16200000">
                <a:off x="5959017" y="3806828"/>
                <a:ext cx="228598" cy="685798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6" name="Равнобедренный треугольник 45"/>
              <p:cNvSpPr/>
              <p:nvPr/>
            </p:nvSpPr>
            <p:spPr>
              <a:xfrm>
                <a:off x="5890634" y="3557477"/>
                <a:ext cx="365363" cy="392229"/>
              </a:xfrm>
              <a:prstGeom prst="triangle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7" name="Месяц 46"/>
              <p:cNvSpPr/>
              <p:nvPr/>
            </p:nvSpPr>
            <p:spPr>
              <a:xfrm>
                <a:off x="6453593" y="4593571"/>
                <a:ext cx="558826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586674" y="2416614"/>
              <a:ext cx="1104276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бетон</a:t>
              </a:r>
              <a:endPara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1959819" y="2401646"/>
            <a:ext cx="1837381" cy="1626559"/>
            <a:chOff x="2072723" y="2365683"/>
            <a:chExt cx="1837381" cy="1626559"/>
          </a:xfrm>
        </p:grpSpPr>
        <p:grpSp>
          <p:nvGrpSpPr>
            <p:cNvPr id="49" name="Группа 48"/>
            <p:cNvGrpSpPr/>
            <p:nvPr/>
          </p:nvGrpSpPr>
          <p:grpSpPr>
            <a:xfrm>
              <a:off x="2072723" y="2365683"/>
              <a:ext cx="1837381" cy="1626559"/>
              <a:chOff x="1442204" y="2213670"/>
              <a:chExt cx="1724030" cy="1684715"/>
            </a:xfrm>
          </p:grpSpPr>
          <p:sp>
            <p:nvSpPr>
              <p:cNvPr id="51" name="Капля 50"/>
              <p:cNvSpPr/>
              <p:nvPr/>
            </p:nvSpPr>
            <p:spPr>
              <a:xfrm rot="18900879">
                <a:off x="1691486" y="2624616"/>
                <a:ext cx="1202984" cy="1203366"/>
              </a:xfrm>
              <a:prstGeom prst="teardrop">
                <a:avLst>
                  <a:gd name="adj" fmla="val 97884"/>
                </a:avLst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2" name="Овал 51"/>
              <p:cNvSpPr/>
              <p:nvPr/>
            </p:nvSpPr>
            <p:spPr>
              <a:xfrm>
                <a:off x="1442204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Овал 52"/>
              <p:cNvSpPr/>
              <p:nvPr/>
            </p:nvSpPr>
            <p:spPr>
              <a:xfrm>
                <a:off x="2491980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Овал 53"/>
              <p:cNvSpPr/>
              <p:nvPr/>
            </p:nvSpPr>
            <p:spPr>
              <a:xfrm flipH="1">
                <a:off x="2077393" y="272916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Овал 54"/>
              <p:cNvSpPr/>
              <p:nvPr/>
            </p:nvSpPr>
            <p:spPr>
              <a:xfrm flipH="1">
                <a:off x="2413968" y="275400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6" name="Месяц 55"/>
              <p:cNvSpPr/>
              <p:nvPr/>
            </p:nvSpPr>
            <p:spPr>
              <a:xfrm rot="16200000">
                <a:off x="2190638" y="3037681"/>
                <a:ext cx="228601" cy="457200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Равнобедренный треугольник 56"/>
              <p:cNvSpPr/>
              <p:nvPr/>
            </p:nvSpPr>
            <p:spPr>
              <a:xfrm>
                <a:off x="2197944" y="2766663"/>
                <a:ext cx="216024" cy="386685"/>
              </a:xfrm>
              <a:prstGeom prst="triangl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8" name="Половина рамки 57"/>
              <p:cNvSpPr/>
              <p:nvPr/>
            </p:nvSpPr>
            <p:spPr>
              <a:xfrm rot="2910223">
                <a:off x="1777481" y="2163612"/>
                <a:ext cx="1030994" cy="1131110"/>
              </a:xfrm>
              <a:prstGeom prst="halfFram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2557705" y="2398302"/>
              <a:ext cx="936104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щик</a:t>
              </a:r>
              <a:r>
                <a:rPr lang="ru-RU" sz="2400" b="1" dirty="0" smtClean="0">
                  <a:solidFill>
                    <a:prstClr val="white"/>
                  </a:solidFill>
                </a:rPr>
                <a:t> </a:t>
              </a:r>
              <a:r>
                <a:rPr lang="ru-RU" dirty="0" smtClean="0">
                  <a:solidFill>
                    <a:prstClr val="white"/>
                  </a:solidFill>
                </a:rPr>
                <a:t>                                                  </a:t>
              </a:r>
              <a:endParaRPr lang="ru-RU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6866707" y="3877445"/>
            <a:ext cx="1837381" cy="1626559"/>
            <a:chOff x="2072723" y="2365683"/>
            <a:chExt cx="1837381" cy="1626559"/>
          </a:xfrm>
        </p:grpSpPr>
        <p:grpSp>
          <p:nvGrpSpPr>
            <p:cNvPr id="60" name="Группа 59"/>
            <p:cNvGrpSpPr/>
            <p:nvPr/>
          </p:nvGrpSpPr>
          <p:grpSpPr>
            <a:xfrm>
              <a:off x="2072723" y="2365683"/>
              <a:ext cx="1837381" cy="1626559"/>
              <a:chOff x="1442204" y="2213670"/>
              <a:chExt cx="1724030" cy="1684715"/>
            </a:xfrm>
          </p:grpSpPr>
          <p:sp>
            <p:nvSpPr>
              <p:cNvPr id="62" name="Капля 61"/>
              <p:cNvSpPr/>
              <p:nvPr/>
            </p:nvSpPr>
            <p:spPr>
              <a:xfrm rot="18900879">
                <a:off x="1691486" y="2624616"/>
                <a:ext cx="1202984" cy="1203366"/>
              </a:xfrm>
              <a:prstGeom prst="teardrop">
                <a:avLst>
                  <a:gd name="adj" fmla="val 97884"/>
                </a:avLst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Овал 62"/>
              <p:cNvSpPr/>
              <p:nvPr/>
            </p:nvSpPr>
            <p:spPr>
              <a:xfrm>
                <a:off x="1442204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4" name="Овал 63"/>
              <p:cNvSpPr/>
              <p:nvPr/>
            </p:nvSpPr>
            <p:spPr>
              <a:xfrm>
                <a:off x="2491980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Овал 64"/>
              <p:cNvSpPr/>
              <p:nvPr/>
            </p:nvSpPr>
            <p:spPr>
              <a:xfrm flipH="1">
                <a:off x="2077393" y="272916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6" name="Овал 65"/>
              <p:cNvSpPr/>
              <p:nvPr/>
            </p:nvSpPr>
            <p:spPr>
              <a:xfrm flipH="1">
                <a:off x="2413968" y="275400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7" name="Месяц 66"/>
              <p:cNvSpPr/>
              <p:nvPr/>
            </p:nvSpPr>
            <p:spPr>
              <a:xfrm rot="16200000">
                <a:off x="2190638" y="3037681"/>
                <a:ext cx="228601" cy="457200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8" name="Равнобедренный треугольник 67"/>
              <p:cNvSpPr/>
              <p:nvPr/>
            </p:nvSpPr>
            <p:spPr>
              <a:xfrm>
                <a:off x="2197944" y="2766663"/>
                <a:ext cx="216024" cy="386685"/>
              </a:xfrm>
              <a:prstGeom prst="triangl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9" name="Половина рамки 68"/>
              <p:cNvSpPr/>
              <p:nvPr/>
            </p:nvSpPr>
            <p:spPr>
              <a:xfrm rot="2910223">
                <a:off x="1777481" y="2163612"/>
                <a:ext cx="1030994" cy="1131110"/>
              </a:xfrm>
              <a:prstGeom prst="halfFram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2557705" y="2398302"/>
              <a:ext cx="936104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щик</a:t>
              </a:r>
              <a:r>
                <a:rPr lang="ru-RU" sz="2400" b="1" dirty="0" smtClean="0">
                  <a:solidFill>
                    <a:prstClr val="white"/>
                  </a:solidFill>
                </a:rPr>
                <a:t> </a:t>
              </a:r>
              <a:r>
                <a:rPr lang="ru-RU" dirty="0" smtClean="0">
                  <a:solidFill>
                    <a:prstClr val="white"/>
                  </a:solidFill>
                </a:rPr>
                <a:t>                                                  </a:t>
              </a:r>
              <a:endParaRPr lang="ru-RU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70" name="Группа 69"/>
          <p:cNvGrpSpPr/>
          <p:nvPr/>
        </p:nvGrpSpPr>
        <p:grpSpPr>
          <a:xfrm>
            <a:off x="4932040" y="3567164"/>
            <a:ext cx="1896341" cy="2272227"/>
            <a:chOff x="237613" y="2155166"/>
            <a:chExt cx="1896341" cy="2272227"/>
          </a:xfrm>
        </p:grpSpPr>
        <p:grpSp>
          <p:nvGrpSpPr>
            <p:cNvPr id="71" name="Группа 70"/>
            <p:cNvGrpSpPr/>
            <p:nvPr/>
          </p:nvGrpSpPr>
          <p:grpSpPr>
            <a:xfrm>
              <a:off x="237613" y="2155166"/>
              <a:ext cx="1896341" cy="2272227"/>
              <a:chOff x="4784774" y="2240418"/>
              <a:chExt cx="2817781" cy="3267553"/>
            </a:xfrm>
          </p:grpSpPr>
          <p:sp>
            <p:nvSpPr>
              <p:cNvPr id="73" name="Цилиндр 72"/>
              <p:cNvSpPr/>
              <p:nvPr/>
            </p:nvSpPr>
            <p:spPr>
              <a:xfrm>
                <a:off x="5004048" y="2958827"/>
                <a:ext cx="2138536" cy="1886692"/>
              </a:xfrm>
              <a:prstGeom prst="can">
                <a:avLst/>
              </a:prstGeom>
              <a:solidFill>
                <a:srgbClr val="FFC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Месяц 73"/>
              <p:cNvSpPr/>
              <p:nvPr/>
            </p:nvSpPr>
            <p:spPr>
              <a:xfrm rot="10318921">
                <a:off x="7161796" y="4427793"/>
                <a:ext cx="440759" cy="1067197"/>
              </a:xfrm>
              <a:prstGeom prst="moon">
                <a:avLst>
                  <a:gd name="adj" fmla="val 87500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Овал 74"/>
              <p:cNvSpPr/>
              <p:nvPr/>
            </p:nvSpPr>
            <p:spPr>
              <a:xfrm>
                <a:off x="5220171" y="3019548"/>
                <a:ext cx="1706290" cy="319412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76" name="Picture 3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04701" y="3025309"/>
                <a:ext cx="1238338" cy="2449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77" name="Picture 4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24352" y="3111413"/>
                <a:ext cx="599035" cy="118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78" name="Арка 77"/>
              <p:cNvSpPr/>
              <p:nvPr/>
            </p:nvSpPr>
            <p:spPr>
              <a:xfrm>
                <a:off x="4919513" y="2240418"/>
                <a:ext cx="2307606" cy="1837204"/>
              </a:xfrm>
              <a:prstGeom prst="blockArc">
                <a:avLst>
                  <a:gd name="adj1" fmla="val 10743801"/>
                  <a:gd name="adj2" fmla="val 21404680"/>
                  <a:gd name="adj3" fmla="val 32406"/>
                </a:avLst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79" name="Picture 5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17555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0" name="Picture 6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9243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1" name="Месяц 80"/>
              <p:cNvSpPr/>
              <p:nvPr/>
            </p:nvSpPr>
            <p:spPr>
              <a:xfrm>
                <a:off x="4784774" y="4486844"/>
                <a:ext cx="45720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2" name="Месяц 81"/>
              <p:cNvSpPr/>
              <p:nvPr/>
            </p:nvSpPr>
            <p:spPr>
              <a:xfrm>
                <a:off x="5266046" y="4593571"/>
                <a:ext cx="80727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3" name="Месяц 82"/>
              <p:cNvSpPr/>
              <p:nvPr/>
            </p:nvSpPr>
            <p:spPr>
              <a:xfrm rot="16200000">
                <a:off x="5959017" y="3806828"/>
                <a:ext cx="228598" cy="685798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4" name="Равнобедренный треугольник 83"/>
              <p:cNvSpPr/>
              <p:nvPr/>
            </p:nvSpPr>
            <p:spPr>
              <a:xfrm>
                <a:off x="5890634" y="3557477"/>
                <a:ext cx="365363" cy="392229"/>
              </a:xfrm>
              <a:prstGeom prst="triangle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5" name="Месяц 84"/>
              <p:cNvSpPr/>
              <p:nvPr/>
            </p:nvSpPr>
            <p:spPr>
              <a:xfrm>
                <a:off x="6453593" y="4593571"/>
                <a:ext cx="558826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2" name="TextBox 71"/>
            <p:cNvSpPr txBox="1"/>
            <p:nvPr/>
          </p:nvSpPr>
          <p:spPr>
            <a:xfrm>
              <a:off x="328291" y="2372492"/>
              <a:ext cx="1496106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стеколь</a:t>
              </a:r>
              <a:endPara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52975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1973" y="580390"/>
            <a:ext cx="9144000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247297" y="2148128"/>
            <a:ext cx="1896341" cy="2272227"/>
            <a:chOff x="237613" y="2155166"/>
            <a:chExt cx="1896341" cy="2272227"/>
          </a:xfrm>
        </p:grpSpPr>
        <p:grpSp>
          <p:nvGrpSpPr>
            <p:cNvPr id="33" name="Группа 32"/>
            <p:cNvGrpSpPr/>
            <p:nvPr/>
          </p:nvGrpSpPr>
          <p:grpSpPr>
            <a:xfrm>
              <a:off x="237613" y="2155166"/>
              <a:ext cx="1896341" cy="2272227"/>
              <a:chOff x="4784774" y="2240418"/>
              <a:chExt cx="2817781" cy="3267553"/>
            </a:xfrm>
          </p:grpSpPr>
          <p:sp>
            <p:nvSpPr>
              <p:cNvPr id="35" name="Цилиндр 34"/>
              <p:cNvSpPr/>
              <p:nvPr/>
            </p:nvSpPr>
            <p:spPr>
              <a:xfrm>
                <a:off x="5004048" y="2958827"/>
                <a:ext cx="2138536" cy="1886692"/>
              </a:xfrm>
              <a:prstGeom prst="can">
                <a:avLst/>
              </a:prstGeom>
              <a:solidFill>
                <a:srgbClr val="FFC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Месяц 35"/>
              <p:cNvSpPr/>
              <p:nvPr/>
            </p:nvSpPr>
            <p:spPr>
              <a:xfrm rot="10318921">
                <a:off x="7161796" y="4427793"/>
                <a:ext cx="440759" cy="1067197"/>
              </a:xfrm>
              <a:prstGeom prst="moon">
                <a:avLst>
                  <a:gd name="adj" fmla="val 87500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37" name="Овал 36"/>
              <p:cNvSpPr/>
              <p:nvPr/>
            </p:nvSpPr>
            <p:spPr>
              <a:xfrm>
                <a:off x="5220171" y="3019548"/>
                <a:ext cx="1706290" cy="319412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38" name="Picture 3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04701" y="3025309"/>
                <a:ext cx="1238338" cy="2449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9" name="Picture 4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24352" y="3111413"/>
                <a:ext cx="599035" cy="118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0" name="Арка 39"/>
              <p:cNvSpPr/>
              <p:nvPr/>
            </p:nvSpPr>
            <p:spPr>
              <a:xfrm>
                <a:off x="4919513" y="2240418"/>
                <a:ext cx="2307606" cy="1837204"/>
              </a:xfrm>
              <a:prstGeom prst="blockArc">
                <a:avLst>
                  <a:gd name="adj1" fmla="val 10743801"/>
                  <a:gd name="adj2" fmla="val 21404680"/>
                  <a:gd name="adj3" fmla="val 32406"/>
                </a:avLst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41" name="Picture 5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17555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42" name="Picture 6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9243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3" name="Месяц 42"/>
              <p:cNvSpPr/>
              <p:nvPr/>
            </p:nvSpPr>
            <p:spPr>
              <a:xfrm>
                <a:off x="4784774" y="4486844"/>
                <a:ext cx="45720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4" name="Месяц 43"/>
              <p:cNvSpPr/>
              <p:nvPr/>
            </p:nvSpPr>
            <p:spPr>
              <a:xfrm>
                <a:off x="5266046" y="4593571"/>
                <a:ext cx="80727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5" name="Месяц 44"/>
              <p:cNvSpPr/>
              <p:nvPr/>
            </p:nvSpPr>
            <p:spPr>
              <a:xfrm rot="16200000">
                <a:off x="5959017" y="3806828"/>
                <a:ext cx="228598" cy="685798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6" name="Равнобедренный треугольник 45"/>
              <p:cNvSpPr/>
              <p:nvPr/>
            </p:nvSpPr>
            <p:spPr>
              <a:xfrm>
                <a:off x="5890634" y="3557477"/>
                <a:ext cx="365363" cy="392229"/>
              </a:xfrm>
              <a:prstGeom prst="triangle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7" name="Месяц 46"/>
              <p:cNvSpPr/>
              <p:nvPr/>
            </p:nvSpPr>
            <p:spPr>
              <a:xfrm>
                <a:off x="6453593" y="4593571"/>
                <a:ext cx="558826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682795" y="2355771"/>
              <a:ext cx="843988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груз</a:t>
              </a:r>
              <a:endPara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5004048" y="3628244"/>
            <a:ext cx="1896341" cy="2272227"/>
            <a:chOff x="237613" y="2155166"/>
            <a:chExt cx="1896341" cy="2272227"/>
          </a:xfrm>
        </p:grpSpPr>
        <p:grpSp>
          <p:nvGrpSpPr>
            <p:cNvPr id="49" name="Группа 48"/>
            <p:cNvGrpSpPr/>
            <p:nvPr/>
          </p:nvGrpSpPr>
          <p:grpSpPr>
            <a:xfrm>
              <a:off x="237613" y="2155166"/>
              <a:ext cx="1896341" cy="2272227"/>
              <a:chOff x="4784774" y="2240418"/>
              <a:chExt cx="2817781" cy="3267553"/>
            </a:xfrm>
          </p:grpSpPr>
          <p:sp>
            <p:nvSpPr>
              <p:cNvPr id="51" name="Цилиндр 50"/>
              <p:cNvSpPr/>
              <p:nvPr/>
            </p:nvSpPr>
            <p:spPr>
              <a:xfrm>
                <a:off x="5004048" y="2958827"/>
                <a:ext cx="2138536" cy="1886692"/>
              </a:xfrm>
              <a:prstGeom prst="can">
                <a:avLst/>
              </a:prstGeom>
              <a:solidFill>
                <a:srgbClr val="FFC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2" name="Месяц 51"/>
              <p:cNvSpPr/>
              <p:nvPr/>
            </p:nvSpPr>
            <p:spPr>
              <a:xfrm rot="10318921">
                <a:off x="7161796" y="4427793"/>
                <a:ext cx="440759" cy="1067197"/>
              </a:xfrm>
              <a:prstGeom prst="moon">
                <a:avLst>
                  <a:gd name="adj" fmla="val 87500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Овал 52"/>
              <p:cNvSpPr/>
              <p:nvPr/>
            </p:nvSpPr>
            <p:spPr>
              <a:xfrm>
                <a:off x="5220171" y="3019548"/>
                <a:ext cx="1706290" cy="319412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54" name="Picture 3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04701" y="3025309"/>
                <a:ext cx="1238338" cy="2449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5" name="Picture 4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24352" y="3111413"/>
                <a:ext cx="599035" cy="118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56" name="Арка 55"/>
              <p:cNvSpPr/>
              <p:nvPr/>
            </p:nvSpPr>
            <p:spPr>
              <a:xfrm>
                <a:off x="4919513" y="2240418"/>
                <a:ext cx="2307606" cy="1837204"/>
              </a:xfrm>
              <a:prstGeom prst="blockArc">
                <a:avLst>
                  <a:gd name="adj1" fmla="val 10743801"/>
                  <a:gd name="adj2" fmla="val 21404680"/>
                  <a:gd name="adj3" fmla="val 32406"/>
                </a:avLst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57" name="Picture 5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17555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8" name="Picture 6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9243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59" name="Месяц 58"/>
              <p:cNvSpPr/>
              <p:nvPr/>
            </p:nvSpPr>
            <p:spPr>
              <a:xfrm>
                <a:off x="4784774" y="4486844"/>
                <a:ext cx="45720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0" name="Месяц 59"/>
              <p:cNvSpPr/>
              <p:nvPr/>
            </p:nvSpPr>
            <p:spPr>
              <a:xfrm>
                <a:off x="5266046" y="4593571"/>
                <a:ext cx="80727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1" name="Месяц 60"/>
              <p:cNvSpPr/>
              <p:nvPr/>
            </p:nvSpPr>
            <p:spPr>
              <a:xfrm rot="16200000">
                <a:off x="5959017" y="3806828"/>
                <a:ext cx="228598" cy="685798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2" name="Равнобедренный треугольник 61"/>
              <p:cNvSpPr/>
              <p:nvPr/>
            </p:nvSpPr>
            <p:spPr>
              <a:xfrm>
                <a:off x="5890634" y="3557477"/>
                <a:ext cx="365363" cy="392229"/>
              </a:xfrm>
              <a:prstGeom prst="triangle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Месяц 62"/>
              <p:cNvSpPr/>
              <p:nvPr/>
            </p:nvSpPr>
            <p:spPr>
              <a:xfrm>
                <a:off x="6453593" y="4593571"/>
                <a:ext cx="558826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821045" y="2346359"/>
              <a:ext cx="663433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лёт</a:t>
              </a:r>
              <a:endPara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4" name="Группа 63"/>
          <p:cNvGrpSpPr/>
          <p:nvPr/>
        </p:nvGrpSpPr>
        <p:grpSpPr>
          <a:xfrm>
            <a:off x="2076783" y="2363890"/>
            <a:ext cx="1837381" cy="1626559"/>
            <a:chOff x="2072723" y="2365683"/>
            <a:chExt cx="1837381" cy="1626559"/>
          </a:xfrm>
        </p:grpSpPr>
        <p:grpSp>
          <p:nvGrpSpPr>
            <p:cNvPr id="65" name="Группа 64"/>
            <p:cNvGrpSpPr/>
            <p:nvPr/>
          </p:nvGrpSpPr>
          <p:grpSpPr>
            <a:xfrm>
              <a:off x="2072723" y="2365683"/>
              <a:ext cx="1837381" cy="1626559"/>
              <a:chOff x="1442204" y="2213670"/>
              <a:chExt cx="1724030" cy="1684715"/>
            </a:xfrm>
          </p:grpSpPr>
          <p:sp>
            <p:nvSpPr>
              <p:cNvPr id="67" name="Капля 66"/>
              <p:cNvSpPr/>
              <p:nvPr/>
            </p:nvSpPr>
            <p:spPr>
              <a:xfrm rot="18900879">
                <a:off x="1691486" y="2624616"/>
                <a:ext cx="1202984" cy="1203366"/>
              </a:xfrm>
              <a:prstGeom prst="teardrop">
                <a:avLst>
                  <a:gd name="adj" fmla="val 97884"/>
                </a:avLst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68" name="Овал 67"/>
              <p:cNvSpPr/>
              <p:nvPr/>
            </p:nvSpPr>
            <p:spPr>
              <a:xfrm>
                <a:off x="1442204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9" name="Овал 68"/>
              <p:cNvSpPr/>
              <p:nvPr/>
            </p:nvSpPr>
            <p:spPr>
              <a:xfrm>
                <a:off x="2491980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0" name="Овал 69"/>
              <p:cNvSpPr/>
              <p:nvPr/>
            </p:nvSpPr>
            <p:spPr>
              <a:xfrm flipH="1">
                <a:off x="2077393" y="272916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1" name="Овал 70"/>
              <p:cNvSpPr/>
              <p:nvPr/>
            </p:nvSpPr>
            <p:spPr>
              <a:xfrm flipH="1">
                <a:off x="2413968" y="275400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2" name="Месяц 71"/>
              <p:cNvSpPr/>
              <p:nvPr/>
            </p:nvSpPr>
            <p:spPr>
              <a:xfrm rot="16200000">
                <a:off x="2190638" y="3037681"/>
                <a:ext cx="228601" cy="457200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Равнобедренный треугольник 72"/>
              <p:cNvSpPr/>
              <p:nvPr/>
            </p:nvSpPr>
            <p:spPr>
              <a:xfrm>
                <a:off x="2197944" y="2766663"/>
                <a:ext cx="216024" cy="386685"/>
              </a:xfrm>
              <a:prstGeom prst="triangl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Половина рамки 73"/>
              <p:cNvSpPr/>
              <p:nvPr/>
            </p:nvSpPr>
            <p:spPr>
              <a:xfrm rot="2910223">
                <a:off x="1777481" y="2163612"/>
                <a:ext cx="1030994" cy="1131110"/>
              </a:xfrm>
              <a:prstGeom prst="halfFram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6" name="TextBox 65"/>
            <p:cNvSpPr txBox="1"/>
            <p:nvPr/>
          </p:nvSpPr>
          <p:spPr>
            <a:xfrm>
              <a:off x="2715328" y="2376331"/>
              <a:ext cx="786099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чик</a:t>
              </a:r>
              <a:r>
                <a:rPr lang="ru-RU" sz="2400" b="1" dirty="0" smtClean="0">
                  <a:solidFill>
                    <a:prstClr val="white"/>
                  </a:solidFill>
                </a:rPr>
                <a:t> </a:t>
              </a:r>
              <a:r>
                <a:rPr lang="ru-RU" dirty="0" smtClean="0">
                  <a:solidFill>
                    <a:prstClr val="white"/>
                  </a:solidFill>
                </a:rPr>
                <a:t>                                                  </a:t>
              </a:r>
              <a:endParaRPr lang="ru-RU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Группа 74"/>
          <p:cNvGrpSpPr/>
          <p:nvPr/>
        </p:nvGrpSpPr>
        <p:grpSpPr>
          <a:xfrm>
            <a:off x="6876256" y="3914133"/>
            <a:ext cx="1837381" cy="1626559"/>
            <a:chOff x="2072723" y="2365683"/>
            <a:chExt cx="1837381" cy="1626559"/>
          </a:xfrm>
        </p:grpSpPr>
        <p:grpSp>
          <p:nvGrpSpPr>
            <p:cNvPr id="76" name="Группа 75"/>
            <p:cNvGrpSpPr/>
            <p:nvPr/>
          </p:nvGrpSpPr>
          <p:grpSpPr>
            <a:xfrm>
              <a:off x="2072723" y="2365683"/>
              <a:ext cx="1837381" cy="1626559"/>
              <a:chOff x="1442204" y="2213670"/>
              <a:chExt cx="1724030" cy="1684715"/>
            </a:xfrm>
          </p:grpSpPr>
          <p:sp>
            <p:nvSpPr>
              <p:cNvPr id="78" name="Капля 77"/>
              <p:cNvSpPr/>
              <p:nvPr/>
            </p:nvSpPr>
            <p:spPr>
              <a:xfrm rot="18900879">
                <a:off x="1691486" y="2624616"/>
                <a:ext cx="1202984" cy="1203366"/>
              </a:xfrm>
              <a:prstGeom prst="teardrop">
                <a:avLst>
                  <a:gd name="adj" fmla="val 97884"/>
                </a:avLst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Овал 78"/>
              <p:cNvSpPr/>
              <p:nvPr/>
            </p:nvSpPr>
            <p:spPr>
              <a:xfrm>
                <a:off x="1442204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Овал 79"/>
              <p:cNvSpPr/>
              <p:nvPr/>
            </p:nvSpPr>
            <p:spPr>
              <a:xfrm>
                <a:off x="2491980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1" name="Овал 80"/>
              <p:cNvSpPr/>
              <p:nvPr/>
            </p:nvSpPr>
            <p:spPr>
              <a:xfrm flipH="1">
                <a:off x="2077393" y="272916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2" name="Овал 81"/>
              <p:cNvSpPr/>
              <p:nvPr/>
            </p:nvSpPr>
            <p:spPr>
              <a:xfrm flipH="1">
                <a:off x="2413968" y="275400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3" name="Месяц 82"/>
              <p:cNvSpPr/>
              <p:nvPr/>
            </p:nvSpPr>
            <p:spPr>
              <a:xfrm rot="16200000">
                <a:off x="2190638" y="3037681"/>
                <a:ext cx="228601" cy="457200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4" name="Равнобедренный треугольник 83"/>
              <p:cNvSpPr/>
              <p:nvPr/>
            </p:nvSpPr>
            <p:spPr>
              <a:xfrm>
                <a:off x="2197944" y="2766663"/>
                <a:ext cx="216024" cy="386685"/>
              </a:xfrm>
              <a:prstGeom prst="triangl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5" name="Половина рамки 84"/>
              <p:cNvSpPr/>
              <p:nvPr/>
            </p:nvSpPr>
            <p:spPr>
              <a:xfrm rot="2910223">
                <a:off x="1777481" y="2163612"/>
                <a:ext cx="1030994" cy="1131110"/>
              </a:xfrm>
              <a:prstGeom prst="halfFram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2557705" y="2398303"/>
              <a:ext cx="811162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чик</a:t>
              </a:r>
              <a:r>
                <a:rPr lang="ru-RU" sz="2400" b="1" dirty="0" smtClean="0">
                  <a:solidFill>
                    <a:prstClr val="white"/>
                  </a:solidFill>
                </a:rPr>
                <a:t> </a:t>
              </a:r>
              <a:r>
                <a:rPr lang="ru-RU" dirty="0" smtClean="0">
                  <a:solidFill>
                    <a:prstClr val="white"/>
                  </a:solidFill>
                </a:rPr>
                <a:t>                                                  </a:t>
              </a:r>
              <a:endParaRPr lang="ru-RU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74186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1973" y="580390"/>
            <a:ext cx="9144000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247297" y="2148128"/>
            <a:ext cx="1896341" cy="2272227"/>
            <a:chOff x="237613" y="2155166"/>
            <a:chExt cx="1896341" cy="2272227"/>
          </a:xfrm>
        </p:grpSpPr>
        <p:grpSp>
          <p:nvGrpSpPr>
            <p:cNvPr id="33" name="Группа 32"/>
            <p:cNvGrpSpPr/>
            <p:nvPr/>
          </p:nvGrpSpPr>
          <p:grpSpPr>
            <a:xfrm>
              <a:off x="237613" y="2155166"/>
              <a:ext cx="1896341" cy="2272227"/>
              <a:chOff x="4784774" y="2240418"/>
              <a:chExt cx="2817781" cy="3267553"/>
            </a:xfrm>
          </p:grpSpPr>
          <p:sp>
            <p:nvSpPr>
              <p:cNvPr id="35" name="Цилиндр 34"/>
              <p:cNvSpPr/>
              <p:nvPr/>
            </p:nvSpPr>
            <p:spPr>
              <a:xfrm>
                <a:off x="5004048" y="2958827"/>
                <a:ext cx="2138536" cy="1886692"/>
              </a:xfrm>
              <a:prstGeom prst="can">
                <a:avLst/>
              </a:prstGeom>
              <a:solidFill>
                <a:srgbClr val="FFC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Месяц 35"/>
              <p:cNvSpPr/>
              <p:nvPr/>
            </p:nvSpPr>
            <p:spPr>
              <a:xfrm rot="10318921">
                <a:off x="7161796" y="4427793"/>
                <a:ext cx="440759" cy="1067197"/>
              </a:xfrm>
              <a:prstGeom prst="moon">
                <a:avLst>
                  <a:gd name="adj" fmla="val 87500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37" name="Овал 36"/>
              <p:cNvSpPr/>
              <p:nvPr/>
            </p:nvSpPr>
            <p:spPr>
              <a:xfrm>
                <a:off x="5220171" y="3019548"/>
                <a:ext cx="1706290" cy="319412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38" name="Picture 3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04701" y="3025309"/>
                <a:ext cx="1238338" cy="2449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9" name="Picture 4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24352" y="3111413"/>
                <a:ext cx="599035" cy="118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0" name="Арка 39"/>
              <p:cNvSpPr/>
              <p:nvPr/>
            </p:nvSpPr>
            <p:spPr>
              <a:xfrm>
                <a:off x="4919513" y="2240418"/>
                <a:ext cx="2307606" cy="1837204"/>
              </a:xfrm>
              <a:prstGeom prst="blockArc">
                <a:avLst>
                  <a:gd name="adj1" fmla="val 10743801"/>
                  <a:gd name="adj2" fmla="val 21404680"/>
                  <a:gd name="adj3" fmla="val 32406"/>
                </a:avLst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41" name="Picture 5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17555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42" name="Picture 6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9243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3" name="Месяц 42"/>
              <p:cNvSpPr/>
              <p:nvPr/>
            </p:nvSpPr>
            <p:spPr>
              <a:xfrm>
                <a:off x="4784774" y="4486844"/>
                <a:ext cx="45720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4" name="Месяц 43"/>
              <p:cNvSpPr/>
              <p:nvPr/>
            </p:nvSpPr>
            <p:spPr>
              <a:xfrm>
                <a:off x="5266046" y="4593571"/>
                <a:ext cx="80727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5" name="Месяц 44"/>
              <p:cNvSpPr/>
              <p:nvPr/>
            </p:nvSpPr>
            <p:spPr>
              <a:xfrm rot="16200000">
                <a:off x="5959017" y="3806828"/>
                <a:ext cx="228598" cy="685798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6" name="Равнобедренный треугольник 45"/>
              <p:cNvSpPr/>
              <p:nvPr/>
            </p:nvSpPr>
            <p:spPr>
              <a:xfrm>
                <a:off x="5890634" y="3557477"/>
                <a:ext cx="365363" cy="392229"/>
              </a:xfrm>
              <a:prstGeom prst="triangle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47" name="Месяц 46"/>
              <p:cNvSpPr/>
              <p:nvPr/>
            </p:nvSpPr>
            <p:spPr>
              <a:xfrm>
                <a:off x="6453593" y="4593571"/>
                <a:ext cx="558826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586674" y="2416614"/>
              <a:ext cx="1104276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обход</a:t>
              </a:r>
              <a:endPara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1959819" y="2401646"/>
            <a:ext cx="1837381" cy="1626559"/>
            <a:chOff x="2072723" y="2365683"/>
            <a:chExt cx="1837381" cy="1626559"/>
          </a:xfrm>
        </p:grpSpPr>
        <p:grpSp>
          <p:nvGrpSpPr>
            <p:cNvPr id="49" name="Группа 48"/>
            <p:cNvGrpSpPr/>
            <p:nvPr/>
          </p:nvGrpSpPr>
          <p:grpSpPr>
            <a:xfrm>
              <a:off x="2072723" y="2365683"/>
              <a:ext cx="1837381" cy="1626559"/>
              <a:chOff x="1442204" y="2213670"/>
              <a:chExt cx="1724030" cy="1684715"/>
            </a:xfrm>
          </p:grpSpPr>
          <p:sp>
            <p:nvSpPr>
              <p:cNvPr id="51" name="Капля 50"/>
              <p:cNvSpPr/>
              <p:nvPr/>
            </p:nvSpPr>
            <p:spPr>
              <a:xfrm rot="18900879">
                <a:off x="1691486" y="2624616"/>
                <a:ext cx="1202984" cy="1203366"/>
              </a:xfrm>
              <a:prstGeom prst="teardrop">
                <a:avLst>
                  <a:gd name="adj" fmla="val 97884"/>
                </a:avLst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2" name="Овал 51"/>
              <p:cNvSpPr/>
              <p:nvPr/>
            </p:nvSpPr>
            <p:spPr>
              <a:xfrm>
                <a:off x="1442204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Овал 52"/>
              <p:cNvSpPr/>
              <p:nvPr/>
            </p:nvSpPr>
            <p:spPr>
              <a:xfrm>
                <a:off x="2491980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Овал 53"/>
              <p:cNvSpPr/>
              <p:nvPr/>
            </p:nvSpPr>
            <p:spPr>
              <a:xfrm flipH="1">
                <a:off x="2077393" y="272916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Овал 54"/>
              <p:cNvSpPr/>
              <p:nvPr/>
            </p:nvSpPr>
            <p:spPr>
              <a:xfrm flipH="1">
                <a:off x="2413968" y="275400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6" name="Месяц 55"/>
              <p:cNvSpPr/>
              <p:nvPr/>
            </p:nvSpPr>
            <p:spPr>
              <a:xfrm rot="16200000">
                <a:off x="2190638" y="3037681"/>
                <a:ext cx="228601" cy="457200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Равнобедренный треугольник 56"/>
              <p:cNvSpPr/>
              <p:nvPr/>
            </p:nvSpPr>
            <p:spPr>
              <a:xfrm>
                <a:off x="2197944" y="2766663"/>
                <a:ext cx="216024" cy="386685"/>
              </a:xfrm>
              <a:prstGeom prst="triangl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58" name="Половина рамки 57"/>
              <p:cNvSpPr/>
              <p:nvPr/>
            </p:nvSpPr>
            <p:spPr>
              <a:xfrm rot="2910223">
                <a:off x="1777481" y="2163612"/>
                <a:ext cx="1030994" cy="1131110"/>
              </a:xfrm>
              <a:prstGeom prst="halfFram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2557705" y="2398302"/>
              <a:ext cx="936104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чик</a:t>
              </a:r>
              <a:r>
                <a:rPr lang="ru-RU" sz="2400" b="1" dirty="0" smtClean="0">
                  <a:solidFill>
                    <a:prstClr val="white"/>
                  </a:solidFill>
                </a:rPr>
                <a:t> </a:t>
              </a:r>
              <a:r>
                <a:rPr lang="ru-RU" dirty="0" smtClean="0">
                  <a:solidFill>
                    <a:prstClr val="white"/>
                  </a:solidFill>
                </a:rPr>
                <a:t>                                                  </a:t>
              </a:r>
              <a:endParaRPr lang="ru-RU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7020272" y="4236682"/>
            <a:ext cx="1837381" cy="1626559"/>
            <a:chOff x="2072723" y="2365683"/>
            <a:chExt cx="1837381" cy="1626559"/>
          </a:xfrm>
        </p:grpSpPr>
        <p:grpSp>
          <p:nvGrpSpPr>
            <p:cNvPr id="60" name="Группа 59"/>
            <p:cNvGrpSpPr/>
            <p:nvPr/>
          </p:nvGrpSpPr>
          <p:grpSpPr>
            <a:xfrm>
              <a:off x="2072723" y="2365683"/>
              <a:ext cx="1837381" cy="1626559"/>
              <a:chOff x="1442204" y="2213670"/>
              <a:chExt cx="1724030" cy="1684715"/>
            </a:xfrm>
          </p:grpSpPr>
          <p:sp>
            <p:nvSpPr>
              <p:cNvPr id="62" name="Капля 61"/>
              <p:cNvSpPr/>
              <p:nvPr/>
            </p:nvSpPr>
            <p:spPr>
              <a:xfrm rot="18900879">
                <a:off x="1691486" y="2624616"/>
                <a:ext cx="1202984" cy="1203366"/>
              </a:xfrm>
              <a:prstGeom prst="teardrop">
                <a:avLst>
                  <a:gd name="adj" fmla="val 97884"/>
                </a:avLst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Овал 62"/>
              <p:cNvSpPr/>
              <p:nvPr/>
            </p:nvSpPr>
            <p:spPr>
              <a:xfrm>
                <a:off x="1442204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4" name="Овал 63"/>
              <p:cNvSpPr/>
              <p:nvPr/>
            </p:nvSpPr>
            <p:spPr>
              <a:xfrm>
                <a:off x="2491980" y="3645024"/>
                <a:ext cx="674254" cy="25336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Овал 64"/>
              <p:cNvSpPr/>
              <p:nvPr/>
            </p:nvSpPr>
            <p:spPr>
              <a:xfrm flipH="1">
                <a:off x="2077393" y="272916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6" name="Овал 65"/>
              <p:cNvSpPr/>
              <p:nvPr/>
            </p:nvSpPr>
            <p:spPr>
              <a:xfrm flipH="1">
                <a:off x="2413968" y="2754007"/>
                <a:ext cx="156023" cy="137355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7" name="Месяц 66"/>
              <p:cNvSpPr/>
              <p:nvPr/>
            </p:nvSpPr>
            <p:spPr>
              <a:xfrm rot="16200000">
                <a:off x="2190638" y="3037681"/>
                <a:ext cx="228601" cy="457200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8" name="Равнобедренный треугольник 67"/>
              <p:cNvSpPr/>
              <p:nvPr/>
            </p:nvSpPr>
            <p:spPr>
              <a:xfrm>
                <a:off x="2197944" y="2766663"/>
                <a:ext cx="216024" cy="386685"/>
              </a:xfrm>
              <a:prstGeom prst="triangl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9" name="Половина рамки 68"/>
              <p:cNvSpPr/>
              <p:nvPr/>
            </p:nvSpPr>
            <p:spPr>
              <a:xfrm rot="2910223">
                <a:off x="1777481" y="2163612"/>
                <a:ext cx="1030994" cy="1131110"/>
              </a:xfrm>
              <a:prstGeom prst="halfFram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2557705" y="2398302"/>
              <a:ext cx="936104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чик</a:t>
              </a:r>
              <a:r>
                <a:rPr lang="ru-RU" sz="2400" b="1" dirty="0" smtClean="0">
                  <a:solidFill>
                    <a:prstClr val="white"/>
                  </a:solidFill>
                </a:rPr>
                <a:t> </a:t>
              </a:r>
              <a:r>
                <a:rPr lang="ru-RU" dirty="0" smtClean="0">
                  <a:solidFill>
                    <a:prstClr val="white"/>
                  </a:solidFill>
                </a:rPr>
                <a:t>                                                  </a:t>
              </a:r>
              <a:endParaRPr lang="ru-RU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70" name="Группа 69"/>
          <p:cNvGrpSpPr/>
          <p:nvPr/>
        </p:nvGrpSpPr>
        <p:grpSpPr>
          <a:xfrm>
            <a:off x="4932040" y="3710272"/>
            <a:ext cx="1896341" cy="2272227"/>
            <a:chOff x="237613" y="2155166"/>
            <a:chExt cx="1896341" cy="2272227"/>
          </a:xfrm>
        </p:grpSpPr>
        <p:grpSp>
          <p:nvGrpSpPr>
            <p:cNvPr id="71" name="Группа 70"/>
            <p:cNvGrpSpPr/>
            <p:nvPr/>
          </p:nvGrpSpPr>
          <p:grpSpPr>
            <a:xfrm>
              <a:off x="237613" y="2155166"/>
              <a:ext cx="1896341" cy="2272227"/>
              <a:chOff x="4784774" y="2240418"/>
              <a:chExt cx="2817781" cy="3267553"/>
            </a:xfrm>
          </p:grpSpPr>
          <p:sp>
            <p:nvSpPr>
              <p:cNvPr id="73" name="Цилиндр 72"/>
              <p:cNvSpPr/>
              <p:nvPr/>
            </p:nvSpPr>
            <p:spPr>
              <a:xfrm>
                <a:off x="5004048" y="2958827"/>
                <a:ext cx="2138536" cy="1886692"/>
              </a:xfrm>
              <a:prstGeom prst="can">
                <a:avLst/>
              </a:prstGeom>
              <a:solidFill>
                <a:srgbClr val="FFC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Месяц 73"/>
              <p:cNvSpPr/>
              <p:nvPr/>
            </p:nvSpPr>
            <p:spPr>
              <a:xfrm rot="10318921">
                <a:off x="7161796" y="4427793"/>
                <a:ext cx="440759" cy="1067197"/>
              </a:xfrm>
              <a:prstGeom prst="moon">
                <a:avLst>
                  <a:gd name="adj" fmla="val 87500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Овал 74"/>
              <p:cNvSpPr/>
              <p:nvPr/>
            </p:nvSpPr>
            <p:spPr>
              <a:xfrm>
                <a:off x="5220171" y="3019548"/>
                <a:ext cx="1706290" cy="319412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76" name="Picture 3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04701" y="3025309"/>
                <a:ext cx="1238338" cy="2449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77" name="Picture 4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24352" y="3111413"/>
                <a:ext cx="599035" cy="118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78" name="Арка 77"/>
              <p:cNvSpPr/>
              <p:nvPr/>
            </p:nvSpPr>
            <p:spPr>
              <a:xfrm>
                <a:off x="4919513" y="2240418"/>
                <a:ext cx="2307606" cy="1837204"/>
              </a:xfrm>
              <a:prstGeom prst="blockArc">
                <a:avLst>
                  <a:gd name="adj1" fmla="val 10743801"/>
                  <a:gd name="adj2" fmla="val 21404680"/>
                  <a:gd name="adj3" fmla="val 32406"/>
                </a:avLst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pic>
            <p:nvPicPr>
              <p:cNvPr id="79" name="Picture 5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17555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0" name="Picture 6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9243" y="3499866"/>
                <a:ext cx="268287" cy="238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1" name="Месяц 80"/>
              <p:cNvSpPr/>
              <p:nvPr/>
            </p:nvSpPr>
            <p:spPr>
              <a:xfrm>
                <a:off x="4784774" y="4486844"/>
                <a:ext cx="45720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2" name="Месяц 81"/>
              <p:cNvSpPr/>
              <p:nvPr/>
            </p:nvSpPr>
            <p:spPr>
              <a:xfrm>
                <a:off x="5266046" y="4593571"/>
                <a:ext cx="807270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3" name="Месяц 82"/>
              <p:cNvSpPr/>
              <p:nvPr/>
            </p:nvSpPr>
            <p:spPr>
              <a:xfrm rot="16200000">
                <a:off x="5959017" y="3806828"/>
                <a:ext cx="228598" cy="685798"/>
              </a:xfrm>
              <a:prstGeom prst="moon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4" name="Равнобедренный треугольник 83"/>
              <p:cNvSpPr/>
              <p:nvPr/>
            </p:nvSpPr>
            <p:spPr>
              <a:xfrm>
                <a:off x="5890634" y="3557477"/>
                <a:ext cx="365363" cy="392229"/>
              </a:xfrm>
              <a:prstGeom prst="triangle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5" name="Месяц 84"/>
              <p:cNvSpPr/>
              <p:nvPr/>
            </p:nvSpPr>
            <p:spPr>
              <a:xfrm>
                <a:off x="6453593" y="4593571"/>
                <a:ext cx="558826" cy="914400"/>
              </a:xfrm>
              <a:prstGeom prst="moon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2" name="TextBox 71"/>
            <p:cNvSpPr txBox="1"/>
            <p:nvPr/>
          </p:nvSpPr>
          <p:spPr>
            <a:xfrm>
              <a:off x="419205" y="2299183"/>
              <a:ext cx="1439214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развед</a:t>
              </a:r>
              <a:endPara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79295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80119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Друдл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(головоломка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это такое? Как это можно описать?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4000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9811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1973" y="580390"/>
            <a:ext cx="9144000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«Четвертый лишний»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8994" y="1692096"/>
            <a:ext cx="2923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Лекарь  пекарь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49824" y="1716190"/>
            <a:ext cx="2585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учитель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44208" y="1716190"/>
            <a:ext cx="2945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секретарь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7385" y="2602631"/>
            <a:ext cx="2894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Строитель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3848" y="2602632"/>
            <a:ext cx="85689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аменщик  бетонщик  крановщик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9197" y="3641109"/>
            <a:ext cx="3926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Разведчик  грузчик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96677" y="3641110"/>
            <a:ext cx="13773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лётчик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9197" y="4522402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Журналист футболист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50832" y="4522402"/>
            <a:ext cx="2883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программист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5379" y="3510373"/>
            <a:ext cx="24749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998621" y="4522401"/>
            <a:ext cx="17522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водитель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56639" y="1536962"/>
            <a:ext cx="553077" cy="358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0634" y="2422449"/>
            <a:ext cx="554037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37" y="3431381"/>
            <a:ext cx="554037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87868" y="4364448"/>
            <a:ext cx="554037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0712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10" grpId="0"/>
      <p:bldP spid="11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2468" y="548680"/>
            <a:ext cx="9144000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Составь словосочетания 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04773957"/>
              </p:ext>
            </p:extLst>
          </p:nvPr>
        </p:nvGraphicFramePr>
        <p:xfrm>
          <a:off x="1047178" y="1268761"/>
          <a:ext cx="7848872" cy="55599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1425"/>
                <a:gridCol w="4037447"/>
              </a:tblGrid>
              <a:tr h="1184725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ДОБРЫЙ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СТРОИТЕЛЬ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757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ВНИМАТЕЛЬНЫЙ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757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ОПЫТНЫЙ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СМОТРИТЕЛЬ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757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МУЗЕЙНЫЙ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УЧИТЕЛЬ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757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МУДРЫЙ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ПИСАТЕЛЬ</a:t>
                      </a:r>
                    </a:p>
                    <a:p>
                      <a:endParaRPr lang="ru-RU" sz="28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757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ИЗВЕСТНЫЙ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ВОДИТЕЛЬ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41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2468" y="548680"/>
            <a:ext cx="9144000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Запиши по </a:t>
            </a:r>
            <a:r>
              <a:rPr lang="ru-RU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памяти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0503165"/>
              </p:ext>
            </p:extLst>
          </p:nvPr>
        </p:nvGraphicFramePr>
        <p:xfrm>
          <a:off x="1047178" y="1340768"/>
          <a:ext cx="7848872" cy="56625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1425"/>
                <a:gridCol w="4037447"/>
              </a:tblGrid>
              <a:tr h="111271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ДОБРЫЙ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</a:p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757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ВНИМАТЕЛЬНЫЙ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ВОДИТЕЛЬ</a:t>
                      </a:r>
                    </a:p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757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ОПЫТНЫЙ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СТРОИТЕЛЬ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757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МУЗЕЙНЫЙ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СМОТРИТЕЛЬ</a:t>
                      </a:r>
                    </a:p>
                    <a:p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757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МУДРЫЙ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УЧИТЕЛЬ</a:t>
                      </a:r>
                    </a:p>
                    <a:p>
                      <a:endParaRPr lang="ru-RU" sz="28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57577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ИЗВЕСТНЫЙ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ПИСАТЕЛЬ</a:t>
                      </a:r>
                      <a:endParaRPr lang="ru-RU" sz="28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7018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476672"/>
            <a:ext cx="9144000" cy="3904688"/>
            <a:chOff x="-109984" y="-886946"/>
            <a:chExt cx="9144000" cy="4750504"/>
          </a:xfrm>
        </p:grpSpPr>
        <p:pic>
          <p:nvPicPr>
            <p:cNvPr id="14" name="Picture 4" descr="C:\Users\Света\Desktop\4620006850032_2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15036" y="2171927"/>
              <a:ext cx="1666257" cy="16916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" name="Группа 1"/>
            <p:cNvGrpSpPr/>
            <p:nvPr/>
          </p:nvGrpSpPr>
          <p:grpSpPr>
            <a:xfrm>
              <a:off x="-109984" y="-886946"/>
              <a:ext cx="9144000" cy="4750503"/>
              <a:chOff x="-109984" y="-886946"/>
              <a:chExt cx="9144000" cy="4750503"/>
            </a:xfrm>
          </p:grpSpPr>
          <p:pic>
            <p:nvPicPr>
              <p:cNvPr id="6148" name="Picture 4" descr="C:\Users\Света\Desktop\4620006850032_2.jpg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23" y="2060848"/>
                <a:ext cx="1666257" cy="16916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4" descr="C:\Users\Света\Desktop\4620006850032_2.jpg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79321" y="2171926"/>
                <a:ext cx="1666257" cy="16916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Прямоугольник 8"/>
              <p:cNvSpPr/>
              <p:nvPr/>
            </p:nvSpPr>
            <p:spPr>
              <a:xfrm>
                <a:off x="1547664" y="2614274"/>
                <a:ext cx="1005403" cy="58477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/>
              <a:p>
                <a:pPr algn="ctr"/>
                <a:r>
                  <a:rPr lang="ru-RU" sz="3200" b="1" cap="none" spc="0" dirty="0" err="1" smtClean="0">
                    <a:ln w="50800"/>
                    <a:effectLst/>
                    <a:latin typeface="Times New Roman" pitchFamily="18" charset="0"/>
                    <a:cs typeface="Times New Roman" pitchFamily="18" charset="0"/>
                  </a:rPr>
                  <a:t>щик</a:t>
                </a:r>
                <a:endParaRPr lang="ru-RU" sz="3200" b="1" cap="none" spc="0" dirty="0">
                  <a:ln w="50800"/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Прямоугольник 9"/>
              <p:cNvSpPr/>
              <p:nvPr/>
            </p:nvSpPr>
            <p:spPr>
              <a:xfrm>
                <a:off x="4211960" y="2642950"/>
                <a:ext cx="636713" cy="58477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/>
              <a:p>
                <a:pPr algn="ctr"/>
                <a:r>
                  <a:rPr lang="ru-RU" sz="3200" b="1" cap="none" spc="0" dirty="0" err="1" smtClean="0">
                    <a:ln w="50800"/>
                    <a:effectLst/>
                    <a:latin typeface="Times New Roman" pitchFamily="18" charset="0"/>
                    <a:cs typeface="Times New Roman" pitchFamily="18" charset="0"/>
                  </a:rPr>
                  <a:t>ит</a:t>
                </a:r>
                <a:endParaRPr lang="ru-RU" sz="3200" b="1" cap="none" spc="0" dirty="0">
                  <a:ln w="50800"/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Прямоугольник 10"/>
              <p:cNvSpPr/>
              <p:nvPr/>
            </p:nvSpPr>
            <p:spPr>
              <a:xfrm>
                <a:off x="5055579" y="2642950"/>
                <a:ext cx="425116" cy="58477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soft" dir="t">
                    <a:rot lat="0" lon="0" rev="10800000"/>
                  </a:lightRig>
                </a:scene3d>
                <a:sp3d>
                  <a:bevelT w="27940" h="12700"/>
                  <a:contourClr>
                    <a:srgbClr val="DDDDDD"/>
                  </a:contourClr>
                </a:sp3d>
              </a:bodyPr>
              <a:lstStyle/>
              <a:p>
                <a:pPr algn="ctr"/>
                <a:r>
                  <a:rPr lang="ru-RU" sz="3200" b="1" cap="none" spc="150" dirty="0" smtClean="0">
                    <a:ln w="11430"/>
                    <a:effectLst>
                      <a:outerShdw blurRad="25400" algn="tl" rotWithShape="0">
                        <a:srgbClr val="000000">
                          <a:alpha val="43000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3200" b="1" cap="none" spc="150" dirty="0">
                  <a:ln w="11430"/>
                  <a:effectLst>
                    <a:outerShdw blurRad="25400" algn="tl" rotWithShape="0">
                      <a:srgbClr val="000000">
                        <a:alpha val="43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7236296" y="2873668"/>
                <a:ext cx="39626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soft" dir="t">
                    <a:rot lat="0" lon="0" rev="10800000"/>
                  </a:lightRig>
                </a:scene3d>
                <a:sp3d>
                  <a:bevelT w="27940" h="12700"/>
                  <a:contourClr>
                    <a:srgbClr val="DDDDDD"/>
                  </a:contourClr>
                </a:sp3d>
              </a:bodyPr>
              <a:lstStyle/>
              <a:p>
                <a:pPr algn="ctr"/>
                <a:r>
                  <a:rPr lang="ru-RU" sz="5400" b="1" cap="none" spc="150" dirty="0" smtClean="0">
                    <a:ln w="11430"/>
                    <a:solidFill>
                      <a:srgbClr val="F8F8F8"/>
                    </a:solidFill>
                    <a:effectLst>
                      <a:outerShdw blurRad="25400" algn="tl" rotWithShape="0">
                        <a:srgbClr val="000000">
                          <a:alpha val="43000"/>
                        </a:srgbClr>
                      </a:outerShdw>
                    </a:effectLst>
                  </a:rPr>
                  <a:t>.</a:t>
                </a:r>
                <a:endParaRPr lang="ru-RU" sz="5400" b="1" cap="none" spc="150" dirty="0">
                  <a:ln w="11430"/>
                  <a:solidFill>
                    <a:srgbClr val="F8F8F8"/>
                  </a:solidFill>
                  <a:effectLst>
                    <a:outerShdw blurRad="25400" algn="tl" rotWithShape="0">
                      <a:srgbClr val="000000">
                        <a:alpha val="43000"/>
                      </a:srgbClr>
                    </a:outerShdw>
                  </a:effectLst>
                </a:endParaRPr>
              </a:p>
            </p:txBody>
          </p:sp>
          <p:sp>
            <p:nvSpPr>
              <p:cNvPr id="16" name="Арка 15"/>
              <p:cNvSpPr/>
              <p:nvPr/>
            </p:nvSpPr>
            <p:spPr>
              <a:xfrm>
                <a:off x="5581844" y="1700808"/>
                <a:ext cx="1532639" cy="720080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Арка 19"/>
              <p:cNvSpPr/>
              <p:nvPr/>
            </p:nvSpPr>
            <p:spPr>
              <a:xfrm>
                <a:off x="92230" y="1628800"/>
                <a:ext cx="1532639" cy="720080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Арка 20"/>
              <p:cNvSpPr/>
              <p:nvPr/>
            </p:nvSpPr>
            <p:spPr>
              <a:xfrm>
                <a:off x="2730960" y="1700808"/>
                <a:ext cx="1532639" cy="720080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Половина рамки 16"/>
              <p:cNvSpPr/>
              <p:nvPr/>
            </p:nvSpPr>
            <p:spPr>
              <a:xfrm rot="2585807">
                <a:off x="1743953" y="2481514"/>
                <a:ext cx="612822" cy="568694"/>
              </a:xfrm>
              <a:prstGeom prst="halfFra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Прямоугольник 14"/>
              <p:cNvSpPr/>
              <p:nvPr/>
            </p:nvSpPr>
            <p:spPr>
              <a:xfrm>
                <a:off x="-109984" y="-886946"/>
                <a:ext cx="9144000" cy="963667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32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Составь предложение</a:t>
                </a:r>
                <a:endParaRPr lang="ru-RU" sz="3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63045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1973" y="476672"/>
            <a:ext cx="9144000" cy="75179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Составь предложения по схеме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187624" y="1772816"/>
            <a:ext cx="1728192" cy="648072"/>
            <a:chOff x="1403648" y="1628800"/>
            <a:chExt cx="1728192" cy="648072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1403648" y="1628800"/>
              <a:ext cx="0" cy="648072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403648" y="2276872"/>
              <a:ext cx="1728192" cy="0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3836" y="2420888"/>
            <a:ext cx="1731963" cy="7937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18088" y="2445805"/>
            <a:ext cx="1731963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Равнобедренный треугольник 14"/>
          <p:cNvSpPr/>
          <p:nvPr/>
        </p:nvSpPr>
        <p:spPr>
          <a:xfrm>
            <a:off x="5707291" y="3528573"/>
            <a:ext cx="1008112" cy="632011"/>
          </a:xfrm>
          <a:prstGeom prst="triangl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8742603" y="1373577"/>
            <a:ext cx="4233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68144" y="3510306"/>
            <a:ext cx="686406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188740" y="3530433"/>
            <a:ext cx="1728192" cy="648072"/>
            <a:chOff x="1180603" y="3206397"/>
            <a:chExt cx="1728192" cy="648072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1180603" y="3206397"/>
              <a:ext cx="0" cy="648072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1180603" y="3854469"/>
              <a:ext cx="1728192" cy="0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93302" y="4138817"/>
            <a:ext cx="1731963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18090" y="4125991"/>
            <a:ext cx="1731963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8720630" y="3121303"/>
            <a:ext cx="4233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93343" y="1764129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щик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77125" y="3396109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ист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55229" y="5301208"/>
            <a:ext cx="1032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тель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2051720" y="1556935"/>
            <a:ext cx="759602" cy="431762"/>
            <a:chOff x="2149193" y="1484784"/>
            <a:chExt cx="759602" cy="431762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>
              <a:off x="2499250" y="1484784"/>
              <a:ext cx="409545" cy="43176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2149193" y="1484784"/>
              <a:ext cx="350057" cy="43176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0590" y="3121650"/>
            <a:ext cx="8223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865497"/>
            <a:ext cx="1731963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877878"/>
            <a:ext cx="1731963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6" name="Группа 35"/>
          <p:cNvGrpSpPr/>
          <p:nvPr/>
        </p:nvGrpSpPr>
        <p:grpSpPr>
          <a:xfrm>
            <a:off x="2089459" y="4941168"/>
            <a:ext cx="759602" cy="431762"/>
            <a:chOff x="2149193" y="1484784"/>
            <a:chExt cx="759602" cy="431762"/>
          </a:xfrm>
        </p:grpSpPr>
        <p:cxnSp>
          <p:nvCxnSpPr>
            <p:cNvPr id="37" name="Прямая соединительная линия 36"/>
            <p:cNvCxnSpPr/>
            <p:nvPr/>
          </p:nvCxnSpPr>
          <p:spPr>
            <a:xfrm>
              <a:off x="2499250" y="1484784"/>
              <a:ext cx="409545" cy="43176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149193" y="1484784"/>
              <a:ext cx="350057" cy="43176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8673715" y="4901098"/>
            <a:ext cx="4233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1187624" y="5305046"/>
            <a:ext cx="1728192" cy="648072"/>
            <a:chOff x="1403648" y="1628800"/>
            <a:chExt cx="1728192" cy="648072"/>
          </a:xfrm>
        </p:grpSpPr>
        <p:cxnSp>
          <p:nvCxnSpPr>
            <p:cNvPr id="41" name="Прямая соединительная линия 40"/>
            <p:cNvCxnSpPr/>
            <p:nvPr/>
          </p:nvCxnSpPr>
          <p:spPr>
            <a:xfrm>
              <a:off x="1403648" y="1628800"/>
              <a:ext cx="0" cy="648072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1403648" y="2276872"/>
              <a:ext cx="1728192" cy="0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150275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5496" y="188640"/>
            <a:ext cx="9108504" cy="144016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Прочитай предложения. С помощью дежурных суффиксов образуй слова в скобках.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496" y="1628800"/>
            <a:ext cx="9001000" cy="5112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Профессии.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 всех разные профессии. На экскаваторе работает (экскаватор…). Укладывает кирпичи и камни (камен…). Бетон заливает (бетон…). В школе учит детей (учи…). Груз разгружает (груз…). Машину водит (води…). В аптеке продает лекарства (аптек…). В пекарне трудится (пек…). Статьи для журналов и газет пишет (журнал…). Все профессии нужны! Все профессии важны!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180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" y="1628800"/>
            <a:ext cx="916210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Профессии.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 всех разные профессии. На экскаваторе работает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экскаватор         Укладывает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кирпичи 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камни 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камен        Бетон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заливает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бетон      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школе учит детей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учи     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Груз разгружает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груз    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Машину водит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води          В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аптеке продает лекарства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аптек       В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пекарне трудится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пек   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Статьи для журналов и газет пишет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журнал       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профессии нужны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!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Все профессии важны!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algn="just"/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-31754" y="267484"/>
            <a:ext cx="9144000" cy="8504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Проверь себя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5696" y="2602632"/>
            <a:ext cx="1147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щик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52119" y="3074331"/>
            <a:ext cx="12083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ик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307433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щик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63688" y="3573015"/>
            <a:ext cx="1164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тель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91471" y="4071874"/>
            <a:ext cx="10921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тель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88224" y="3590028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чик.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1600" y="4532917"/>
            <a:ext cx="1140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00192" y="4540016"/>
            <a:ext cx="1212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08105" y="5038715"/>
            <a:ext cx="1352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718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320"/>
            <a:ext cx="8208912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РВМЕФОБНЛКЖОТЕДСХЦЯПЫ!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2430901"/>
            <a:ext cx="7370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8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3082044"/>
            <a:ext cx="9252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8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87852" y="2430901"/>
            <a:ext cx="88036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71800" y="3082043"/>
            <a:ext cx="9252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5896" y="2420323"/>
            <a:ext cx="87876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84357" y="2996952"/>
            <a:ext cx="94288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27244" y="2395636"/>
            <a:ext cx="109356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77898" y="1772816"/>
            <a:ext cx="1034257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99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199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Улыбающееся лицо 10"/>
          <p:cNvSpPr/>
          <p:nvPr/>
        </p:nvSpPr>
        <p:spPr>
          <a:xfrm>
            <a:off x="2259594" y="4509120"/>
            <a:ext cx="2007372" cy="172819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666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124" y="332656"/>
            <a:ext cx="7470648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Список используемой литературы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988839"/>
            <a:ext cx="777686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Ефименкова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Л.Н. Коррекция устной и письменной речи учащихся начальных классов.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Владос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2003.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Ястребова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А.В. Коррекция недостатков речи у учащихся общеобразовательных школ. М.,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Аркти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1997.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Яструбинская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Е.А. перспективное планирование коррекционной работы второго года обучения детей с общим недоразвитием речи (2 класс). «Логопедия» №3(5), 2004.</a:t>
            </a:r>
          </a:p>
          <a:p>
            <a:pPr lvl="0" algn="just"/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4.Система </a:t>
            </a:r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работы по коррекции речи у детей с ЗПР. сост. </a:t>
            </a:r>
            <a:r>
              <a:rPr lang="ru-RU" sz="20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И.В.Скворцова</a:t>
            </a:r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 СПб, 1997.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100 логопедических игр. СПб., М., 2003.</a:t>
            </a:r>
          </a:p>
        </p:txBody>
      </p:sp>
    </p:spTree>
    <p:extLst>
      <p:ext uri="{BB962C8B-B14F-4D97-AF65-F5344CB8AC3E}">
        <p14:creationId xmlns:p14="http://schemas.microsoft.com/office/powerpoint/2010/main" xmlns="" val="262680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13376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</a:t>
            </a: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Интернет-ресурсы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httpimages.yandex.ruyandsearchsource=wiz&amp;fp=3&amp;uinfo=ww-1263-wh-939-fw-1038-fh-598-pd-1&amp;p=3&amp;text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=%D1%81%D1%82%D0%BE%D1%80%D0%BE%D0%B6%20%D1%84%D0%BE%D1%82%D0%BE&amp;noreask=1&amp;pos=97&amp;rpt=simage&amp;lr=78&amp;img_url=http%3A%2F%2Fs.4pda.to%2Fforum%2Fuploads%2Fav-1568041-11660637.jpg сторож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u="sng" dirty="0">
                <a:latin typeface="Times New Roman" pitchFamily="18" charset="0"/>
                <a:cs typeface="Times New Roman" pitchFamily="18" charset="0"/>
              </a:rPr>
              <a:t>http://images.yandex.ru/yandsearch?p=2&amp;text=%D0%B0%D0%BA%D1%82%D1%80%D0%B8%D1%81%D0%B0%20%D0%BA%D0%B0%D1%80%D1%82%D0%B8%D0%BD%D0%BA%D0%B0&amp;fp=2&amp;pos=68&amp;uinfo=ww-1263-wh-939-fw-1038-fh-598-pd-1&amp;rpt=simage&amp;img_url=http%3A%2F%2Fcs9432.vk.me%2Fu55555633%2Fa_a270e2a5.jpg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актриса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u="sng" dirty="0">
                <a:latin typeface="Times New Roman" pitchFamily="18" charset="0"/>
                <a:cs typeface="Times New Roman" pitchFamily="18" charset="0"/>
              </a:rPr>
              <a:t>http://images.yandex.ru/yandsearch?text=%D0%B1%D0%B0%D1%80%D0%B0%D0%B1%D0%B0%D0%BD%D1%89%D0%B8%D0%BA%20%D0%BA%D0%B0%D1%80%D1%82%D0%B8%D0%BD%D0%BA%D0%B0%20%D0%B4%D0%BB%D1%8F%20%D0%B4%D0%B5%D1%82%D0%B5%D0%B9&amp;fp=0&amp;pos=23&amp;uinfo=ww-1263-wh-939-fw-1038-fh-598-pd-1&amp;rpt=simage&amp;img_url=http%3A%2F%2Fskazoshnik.ru%2Fwp-content%2Fuploads%2F2009%2F04%2Fbaraban.jpg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заяц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-барабанщик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u="sng" dirty="0">
                <a:latin typeface="Times New Roman" pitchFamily="18" charset="0"/>
                <a:cs typeface="Times New Roman" pitchFamily="18" charset="0"/>
              </a:rPr>
              <a:t>http://images.yandex.ru/yandsearch?text=%D0%B8%D1%81%D1%82%D0%BE%D1%80%D0%B8%D0%BA%20%D0%BA%D0%B0%D1%80%D1%82%D0%B8%D0%BD%D0%BA%D0%B0%20%D0%B4%D0%BB%D1%8F%20%D0%B4%D0%B5%D1%82%D0%B5%D0%B9&amp;fp=0&amp;pos=2&amp;uinfo=ww-1263-wh-939-fw-1038-fh-598-pd-1&amp;rpt=simage&amp;img_url=http%3A%2F%2Fcs9838.vk.me%2Fg34148447%2Fe_38b6acd8.jpg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 историк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u="sng" dirty="0">
                <a:latin typeface="Times New Roman" pitchFamily="18" charset="0"/>
                <a:cs typeface="Times New Roman" pitchFamily="18" charset="0"/>
              </a:rPr>
              <a:t>http://images.yandex.ru/yandsearch?p=1&amp;text=%D0%B0%D0%BF%D1%82%D0%B5%D0%BA%D0%B0%D1%80%D1%8C%20%D0%BA%D0%B0%D1%80%D1%82%D0%B8%D0%BD%D0%BA%D0%B0%20%D0%B4%D0%BB%D1%8F%20%D0%B4%D0%B5%D1%82%D0%B5%D0%B9&amp;fp=1&amp;pos=53&amp;uinfo=ww-1263-wh-939-fw-1038-fh-598-pd-1&amp;rpt=simage&amp;img_url=http%3A%2F%2Flib.rus.ec%2Fi%2F73%2F154973%2Fi_047.jpg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аптекарь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u="sng" dirty="0">
                <a:latin typeface="Times New Roman" pitchFamily="18" charset="0"/>
                <a:cs typeface="Times New Roman" pitchFamily="18" charset="0"/>
              </a:rPr>
              <a:t>http://images.yandex.ru/yandsearch?text=%D1%81%D1%82%D0%BE%D0%BB%D1%8F%D1%80%20%D0%BA%D0%B0%D1%80%D1%82%D0%B8%D0%BD%D0%BA%D0%B0%20%D0%B4%D0%BB%D1%8F%20%D0%B4%D0%B5%D1%82%D0%B5%D0%B9&amp;fp=0&amp;pos=1&amp;uinfo=ww-1263-wh-939-fw-1038-fh-598-pd-1&amp;rpt=simage&amp;img_url=http%3A%2F%2Fimg1.liveinternet.ru%2Fimages%2Ffoto%2Fc%2F0%2Fapps%2F3%2F346%2F3346539_professii_8.jpg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столяр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u="sng" dirty="0">
                <a:latin typeface="Times New Roman" pitchFamily="18" charset="0"/>
                <a:cs typeface="Times New Roman" pitchFamily="18" charset="0"/>
              </a:rPr>
              <a:t>http://images.yandex.ru/yandsearch?p=4&amp;text=%D1%81%D1%82%D0%BE%D0%BC%D0%B0%D1%82%D0%BE%D0%BB%D0%BE%D0%B3%20%D0%BA%D0%B0%D1%80%D1%82%D0%B8%D0%BD%D0%BA%D0%B0%20%D0%B4%D0%BB%D1%8F%20%D0%B4%D0%B5%D1%82%D0%B5%D0%B9&amp;fp=4&amp;pos=142&amp;uinfo=ww-1263-wh-939-fw-1038-fh-598-pd-1&amp;rpt=simage&amp;img_url=http%3A%2F%2Fcitramonchik.narod.ru%2Fdantist%2Fimg%2FNikolay_Krutikov_-_Polniy_parodontoz.jpg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стоматолог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u="sng" dirty="0">
                <a:latin typeface="Times New Roman" pitchFamily="18" charset="0"/>
                <a:cs typeface="Times New Roman" pitchFamily="18" charset="0"/>
              </a:rPr>
              <a:t>http://images.yandex.ru/yandsearch?p=2&amp;text=%D1%88%D0%B0%D1%85%D0%BC%D0%B0%D1%82%D0%B8%D1%81%D1%82%20%D0%BA%D0%B0%D1%80%D1%82%D0%B8%D0%BD%D0%BA%D0%B0%20%D0%B4%D0%BB%D1%8F%20%D0%B4%D0%B5%D1%82%D0%B5%D0%B9&amp;fp=2&amp;pos=64&amp;uinfo=ww-1263-wh-939-fw-1038-fh-598-pd-1&amp;rpt=simage&amp;img_url=http%3A%2F%2Fwww.solnet.ee%2Fparents%2Fpic%2Fsk%2Fportfolio2%2Fzv22b.jpg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шахматист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http://images.yandex.ru/yandsearch?p=1&amp;text=%D0%B1%D0%B0%D1%80%D0%B0%D0%B1%D0%B0%D0%BD%20%D0%BA%D0%B0%D1%80%D1%82%D0%B8%D0%BD%D0%BA%D0%B0%20%D0%B4%D0%BB%D1%8F%20%D0%B4%D0%B5%D1%82%D0%B5%D0%B9&amp;fp=1&amp;pos=37&amp;uinfo=ww-1263-wh-939-fw-1038-fh-598-pd-1&amp;rpt=simage&amp;img_url=http%3A%2F%2Fwww.bookin.org.ru%2Fbook%2F2044846.jpg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барабан</a:t>
            </a: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6643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1427933"/>
            <a:ext cx="6537920" cy="4322324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100рож</a:t>
            </a: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ак3са</a:t>
            </a: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100матолог</a:t>
            </a:r>
            <a:b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</a:b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и100рик </a:t>
            </a: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100ляр</a:t>
            </a:r>
            <a:endParaRPr lang="ru-RU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58" y="548680"/>
            <a:ext cx="9161167" cy="57606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Расшифруйте ребусы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002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33106"/>
            <a:ext cx="9144000" cy="87966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Света\Desktop\httpimages.yandex.ruyandsearchsource=wiz&amp;fp=3&amp;uinfo=ww-1263-wh-939-fw-1038-fh-598-pd-1&amp;p=3&amp;text=%D1%81%D1%82%D0%BE%D1%80%D0%BE%D0%B6%20%D1%84%D0%BE%D1%82%D0%BE&amp;noreask=1&amp;pos=97&amp;rpt=simage&amp;lr=78&amp;img_url=http%3A%2F%2Fs.4pda.to%2Fforum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628800"/>
            <a:ext cx="5283965" cy="5072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5541"/>
            <a:ext cx="7315200" cy="1154097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Сторож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61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48680"/>
            <a:ext cx="9144000" cy="10081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7315200" cy="1154097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Актриса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Света\Desktop\3d_765-crop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95412" y="1831409"/>
            <a:ext cx="635317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9292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48680"/>
            <a:ext cx="9144000" cy="10081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:\надо\стоматолог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700808"/>
            <a:ext cx="5184576" cy="494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15616" y="356463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Стоматолог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78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48680"/>
            <a:ext cx="9144000" cy="10081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99592" y="356463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Историк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Света\Desktop\4-9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72816"/>
            <a:ext cx="5873838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0554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48679"/>
            <a:ext cx="9144000" cy="10142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971600" y="362566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Столяр</a:t>
            </a:r>
            <a:endParaRPr lang="ru-RU" sz="7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Света\Desktop\3346539_professii_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772815"/>
            <a:ext cx="3907649" cy="4868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0219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48680"/>
            <a:ext cx="9144000" cy="648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«ПУТАНИЦА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268761"/>
            <a:ext cx="9036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Расставьте суффиксы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своим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местам.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hlinkClick r:id="rId2" action="ppaction://hlinksldjump"/>
          </p:cNvPr>
          <p:cNvSpPr/>
          <p:nvPr/>
        </p:nvSpPr>
        <p:spPr>
          <a:xfrm>
            <a:off x="2286000" y="215172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ea typeface="+mj-ea"/>
                <a:cs typeface="Times New Roman" pitchFamily="18" charset="0"/>
                <a:hlinkClick r:id="rId3" action="ppaction://hlinksldjump"/>
              </a:rPr>
              <a:t>БАРАБАНИСТ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hlinkClick r:id="rId4" action="ppaction://hlinksldjump"/>
          </p:cNvPr>
          <p:cNvSpPr txBox="1"/>
          <p:nvPr/>
        </p:nvSpPr>
        <p:spPr>
          <a:xfrm>
            <a:off x="2499004" y="2991965"/>
            <a:ext cx="33298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АПТЕКЩИК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2468975" y="3861048"/>
            <a:ext cx="2246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ЛЁТАРЬ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hlinkClick r:id="rId5" action="ppaction://hlinksldjump"/>
          </p:cNvPr>
          <p:cNvSpPr txBox="1"/>
          <p:nvPr/>
        </p:nvSpPr>
        <p:spPr>
          <a:xfrm>
            <a:off x="2489250" y="4869160"/>
            <a:ext cx="37864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ШАХМАТЧИК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112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821</TotalTime>
  <Words>441</Words>
  <Application>Microsoft Office PowerPoint</Application>
  <PresentationFormat>Экран (4:3)</PresentationFormat>
  <Paragraphs>161</Paragraphs>
  <Slides>29</Slides>
  <Notes>2</Notes>
  <HiddenSlides>4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Техническая</vt:lpstr>
      <vt:lpstr> Конспект логопедического занятия для обучающихся 2 - 4 класса ( II этап коррекционной работы)  Тема: «Суффиксальное образование имен существительных»       </vt:lpstr>
      <vt:lpstr>  Друдл (головоломка ) Что это такое? Как это можно описать?  </vt:lpstr>
      <vt:lpstr>100рож ак3са 100матолог и100рик  100ляр</vt:lpstr>
      <vt:lpstr>Сторож</vt:lpstr>
      <vt:lpstr>Актриса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Проверь себя</vt:lpstr>
      <vt:lpstr>РВМЕФОБНЛКЖОТЕДСХЦЯПЫ!</vt:lpstr>
      <vt:lpstr>Список используемой литературы </vt:lpstr>
      <vt:lpstr>                                                                                   Интернет-ресурсы httpimages.yandex.ruyandsearchsource=wiz&amp;fp=3&amp;uinfo=ww-1263-wh-939-fw-1038-fh-598-pd-1&amp;p=3&amp;text=%D1%81%D1%82%D0%BE%D1%80%D0%BE%D0%B6%20%D1%84%D0%BE%D1%82%D0%BE&amp;noreask=1&amp;pos=97&amp;rpt=simage&amp;lr=78&amp;img_url=http%3A%2F%2Fs.4pda.to%2Fforum%2Fuploads%2Fav-1568041-11660637.jpg сторож   http://images.yandex.ru/yandsearch?p=2&amp;text=%D0%B0%D0%BA%D1%82%D1%80%D0%B8%D1%81%D0%B0%20%D0%BA%D0%B0%D1%80%D1%82%D0%B8%D0%BD%D0%BA%D0%B0&amp;fp=2&amp;pos=68&amp;uinfo=ww-1263-wh-939-fw-1038-fh-598-pd-1&amp;rpt=simage&amp;img_url=http%3A%2F%2Fcs9432.vk.me%2Fu55555633%2Fa_a270e2a5.jpg актриса   http://images.yandex.ru/yandsearch?text=%D0%B1%D0%B0%D1%80%D0%B0%D0%B1%D0%B0%D0%BD%D1%89%D0%B8%D0%BA%20%D0%BA%D0%B0%D1%80%D1%82%D0%B8%D0%BD%D0%BA%D0%B0%20%D0%B4%D0%BB%D1%8F%20%D0%B4%D0%B5%D1%82%D0%B5%D0%B9&amp;fp=0&amp;pos=23&amp;uinfo=ww-1263-wh-939-fw-1038-fh-598-pd-1&amp;rpt=simage&amp;img_url=http%3A%2F%2Fskazoshnik.ru%2Fwp-content%2Fuploads%2F2009%2F04%2Fbaraban.jpg заяц -барабанщик   http://images.yandex.ru/yandsearch?text=%D0%B8%D1%81%D1%82%D0%BE%D1%80%D0%B8%D0%BA%20%D0%BA%D0%B0%D1%80%D1%82%D0%B8%D0%BD%D0%BA%D0%B0%20%D0%B4%D0%BB%D1%8F%20%D0%B4%D0%B5%D1%82%D0%B5%D0%B9&amp;fp=0&amp;pos=2&amp;uinfo=ww-1263-wh-939-fw-1038-fh-598-pd-1&amp;rpt=simage&amp;img_url=http%3A%2F%2Fcs9838.vk.me%2Fg34148447%2Fe_38b6acd8.jpg  историк http://images.yandex.ru/yandsearch?p=1&amp;text=%D0%B0%D0%BF%D1%82%D0%B5%D0%BA%D0%B0%D1%80%D1%8C%20%D0%BA%D0%B0%D1%80%D1%82%D0%B8%D0%BD%D0%BA%D0%B0%20%D0%B4%D0%BB%D1%8F%20%D0%B4%D0%B5%D1%82%D0%B5%D0%B9&amp;fp=1&amp;pos=53&amp;uinfo=ww-1263-wh-939-fw-1038-fh-598-pd-1&amp;rpt=simage&amp;img_url=http%3A%2F%2Flib.rus.ec%2Fi%2F73%2F154973%2Fi_047.jpg аптекарь   http://images.yandex.ru/yandsearch?text=%D1%81%D1%82%D0%BE%D0%BB%D1%8F%D1%80%20%D0%BA%D0%B0%D1%80%D1%82%D0%B8%D0%BD%D0%BA%D0%B0%20%D0%B4%D0%BB%D1%8F%20%D0%B4%D0%B5%D1%82%D0%B5%D0%B9&amp;fp=0&amp;pos=1&amp;uinfo=ww-1263-wh-939-fw-1038-fh-598-pd-1&amp;rpt=simage&amp;img_url=http%3A%2F%2Fimg1.liveinternet.ru%2Fimages%2Ffoto%2Fc%2F0%2Fapps%2F3%2F346%2F3346539_professii_8.jpg столяр http://images.yandex.ru/yandsearch?p=4&amp;text=%D1%81%D1%82%D0%BE%D0%BC%D0%B0%D1%82%D0%BE%D0%BB%D0%BE%D0%B3%20%D0%BA%D0%B0%D1%80%D1%82%D0%B8%D0%BD%D0%BA%D0%B0%20%D0%B4%D0%BB%D1%8F%20%D0%B4%D0%B5%D1%82%D0%B5%D0%B9&amp;fp=4&amp;pos=142&amp;uinfo=ww-1263-wh-939-fw-1038-fh-598-pd-1&amp;rpt=simage&amp;img_url=http%3A%2F%2Fcitramonchik.narod.ru%2Fdantist%2Fimg%2FNikolay_Krutikov_-_Polniy_parodontoz.jpg стоматолог http://images.yandex.ru/yandsearch?p=2&amp;text=%D1%88%D0%B0%D1%85%D0%BC%D0%B0%D1%82%D0%B8%D1%81%D1%82%20%D0%BA%D0%B0%D1%80%D1%82%D0%B8%D0%BD%D0%BA%D0%B0%20%D0%B4%D0%BB%D1%8F%20%D0%B4%D0%B5%D1%82%D0%B5%D0%B9&amp;fp=2&amp;pos=64&amp;uinfo=ww-1263-wh-939-fw-1038-fh-598-pd-1&amp;rpt=simage&amp;img_url=http%3A%2F%2Fwww.solnet.ee%2Fparents%2Fpic%2Fsk%2Fportfolio2%2Fzv22b.jpg шахматист http://images.yandex.ru/yandsearch?p=1&amp;text=%D0%B1%D0%B0%D1%80%D0%B0%D0%B1%D0%B0%D0%BD%20%D0%BA%D0%B0%D1%80%D1%82%D0%B8%D0%BD%D0%BA%D0%B0%20%D0%B4%D0%BB%D1%8F%20%D0%B4%D0%B5%D1%82%D0%B5%D0%B9&amp;fp=1&amp;pos=37&amp;uinfo=ww-1263-wh-939-fw-1038-fh-598-pd-1&amp;rpt=simage&amp;img_url=http%3A%2F%2Fwww.bookin.org.ru%2Fbook%2F2044846.jpg барабан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Суффиксальное образование имен существительных ( II этап )</dc:title>
  <dc:creator>User</dc:creator>
  <cp:lastModifiedBy>re</cp:lastModifiedBy>
  <cp:revision>117</cp:revision>
  <cp:lastPrinted>2014-01-29T22:57:39Z</cp:lastPrinted>
  <dcterms:created xsi:type="dcterms:W3CDTF">2014-01-18T00:46:21Z</dcterms:created>
  <dcterms:modified xsi:type="dcterms:W3CDTF">2014-03-18T18:02:48Z</dcterms:modified>
</cp:coreProperties>
</file>