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6" r:id="rId12"/>
    <p:sldId id="265" r:id="rId13"/>
    <p:sldId id="277" r:id="rId14"/>
    <p:sldId id="266" r:id="rId15"/>
    <p:sldId id="278" r:id="rId16"/>
    <p:sldId id="267" r:id="rId17"/>
    <p:sldId id="268" r:id="rId18"/>
    <p:sldId id="280" r:id="rId19"/>
    <p:sldId id="269" r:id="rId20"/>
    <p:sldId id="281" r:id="rId21"/>
    <p:sldId id="270" r:id="rId22"/>
    <p:sldId id="282" r:id="rId23"/>
    <p:sldId id="271" r:id="rId24"/>
    <p:sldId id="272" r:id="rId25"/>
    <p:sldId id="284" r:id="rId26"/>
    <p:sldId id="273" r:id="rId27"/>
    <p:sldId id="287" r:id="rId28"/>
    <p:sldId id="285" r:id="rId29"/>
    <p:sldId id="28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>
      <p:cViewPr varScale="1">
        <p:scale>
          <a:sx n="103" d="100"/>
          <a:sy n="103" d="100"/>
        </p:scale>
        <p:origin x="22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33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687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37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590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444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080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3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52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86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215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74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443EC-B7F6-46FB-B938-E2DADB047DA6}" type="datetimeFigureOut">
              <a:rPr lang="ru-RU" smtClean="0"/>
              <a:pPr/>
              <a:t>17.01.2014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E01E4-FB04-49F0-9D67-85CE093E9D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07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3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12" Type="http://schemas.openxmlformats.org/officeDocument/2006/relationships/slide" Target="slide22.xml"/><Relationship Id="rId2" Type="http://schemas.openxmlformats.org/officeDocument/2006/relationships/slide" Target="slide3.xml"/><Relationship Id="rId16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20.xml"/><Relationship Id="rId5" Type="http://schemas.openxmlformats.org/officeDocument/2006/relationships/slide" Target="slide9.xml"/><Relationship Id="rId15" Type="http://schemas.openxmlformats.org/officeDocument/2006/relationships/slide" Target="slide26.xml"/><Relationship Id="rId10" Type="http://schemas.openxmlformats.org/officeDocument/2006/relationships/slide" Target="slide18.xml"/><Relationship Id="rId4" Type="http://schemas.openxmlformats.org/officeDocument/2006/relationships/slide" Target="slide7.xml"/><Relationship Id="rId9" Type="http://schemas.openxmlformats.org/officeDocument/2006/relationships/slide" Target="slide16.xml"/><Relationship Id="rId14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643370" y="1795363"/>
            <a:ext cx="5846654" cy="120430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Игра  «Что? Где? Когда?</a:t>
            </a:r>
            <a:r>
              <a:rPr lang="ru-RU" b="1" u="sng" dirty="0" smtClean="0">
                <a:latin typeface="Times New Roman"/>
                <a:ea typeface="Times New Roman"/>
                <a:cs typeface="Times New Roman"/>
              </a:rPr>
              <a:t>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029814"/>
            <a:ext cx="5796136" cy="28281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882167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965" y="17335"/>
            <a:ext cx="4466788" cy="4635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210013"/>
            <a:ext cx="446540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В 1829 году, идиллия «</a:t>
            </a:r>
            <a:r>
              <a:rPr lang="ru-RU" sz="32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Ганц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 Кюхельгартен» под псевдонимом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В.Алов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407" y="0"/>
            <a:ext cx="4677346" cy="6858000"/>
          </a:xfrm>
          <a:prstGeom prst="rect">
            <a:avLst/>
          </a:prstGeom>
        </p:spPr>
      </p:pic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" y="5004873"/>
            <a:ext cx="3707904" cy="180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1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352928" cy="548640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5</a:t>
            </a:r>
            <a:r>
              <a:rPr lang="ru-RU" sz="3200" b="1" dirty="0">
                <a:latin typeface="Times New Roman"/>
                <a:ea typeface="Times New Roman"/>
              </a:rPr>
              <a:t>. Как звали пасечника, от лица которого ведется рассказ в «Вечерах на хуторе близ Диканьки?» </a:t>
            </a:r>
            <a:endParaRPr lang="ru-RU" sz="3200" dirty="0"/>
          </a:p>
        </p:txBody>
      </p:sp>
      <p:pic>
        <p:nvPicPr>
          <p:cNvPr id="4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56792"/>
            <a:ext cx="4547121" cy="50605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931" y="5085184"/>
            <a:ext cx="3633242" cy="17728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84" y="17868"/>
            <a:ext cx="5245123" cy="68401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34301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352928" cy="548640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6. 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Сюжеты каких произведений были подсказаны </a:t>
            </a:r>
            <a:r>
              <a:rPr lang="ru-RU" sz="3200" b="1" dirty="0" err="1">
                <a:latin typeface="Times New Roman"/>
                <a:ea typeface="Times New Roman"/>
                <a:cs typeface="Times New Roman"/>
              </a:rPr>
              <a:t>Н.В.Гоголю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 Александром Сергеевичем Пушкиным?</a:t>
            </a:r>
            <a:endParaRPr lang="ru-RU" sz="3200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4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95681"/>
            <a:ext cx="4547121" cy="50605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965" y="17335"/>
            <a:ext cx="4466788" cy="4635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210013"/>
            <a:ext cx="56166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effectLst/>
                <a:latin typeface="Times New Roman"/>
                <a:ea typeface="Times New Roman"/>
              </a:rPr>
              <a:t>А.С.Пушкин</a:t>
            </a:r>
            <a:r>
              <a:rPr lang="ru-RU" sz="4000" b="1" dirty="0" smtClean="0">
                <a:effectLst/>
                <a:latin typeface="Times New Roman"/>
                <a:ea typeface="Times New Roman"/>
              </a:rPr>
              <a:t> подсказал Н.В. Гоголю сюжеты «Ревизора» и «Мертвых душ»</a:t>
            </a:r>
            <a:endParaRPr lang="ru-RU" sz="4000" b="1" dirty="0">
              <a:solidFill>
                <a:srgbClr val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4" y="3870070"/>
            <a:ext cx="4544100" cy="2998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147" y="6045638"/>
            <a:ext cx="1685853" cy="82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1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8352928" cy="548640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7. </a:t>
            </a:r>
            <a:r>
              <a:rPr lang="ru-RU" sz="3200" b="1" dirty="0">
                <a:latin typeface="Times New Roman"/>
                <a:ea typeface="Times New Roman"/>
              </a:rPr>
              <a:t>Кому принадлежат слова, сказанные после первого представления «Ревизора»: </a:t>
            </a:r>
            <a:r>
              <a:rPr lang="ru-RU" sz="3200" b="1" i="1" u="sng" dirty="0">
                <a:latin typeface="Times New Roman"/>
                <a:ea typeface="Times New Roman"/>
              </a:rPr>
              <a:t>«Ну и пьеска!  Всем досталось, а мне более всех!»?</a:t>
            </a:r>
            <a:endParaRPr lang="ru-RU" sz="3200" i="1" u="sng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76872"/>
            <a:ext cx="4043065" cy="44995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904" y="-12041"/>
            <a:ext cx="5145900" cy="6870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3059668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effectLst/>
                <a:latin typeface="Arial Black" pitchFamily="34" charset="0"/>
                <a:ea typeface="Times New Roman"/>
              </a:rPr>
              <a:t>Император Николай  </a:t>
            </a:r>
            <a:r>
              <a:rPr lang="en-US" sz="3600" dirty="0" smtClean="0">
                <a:effectLst/>
                <a:latin typeface="Arial Black" pitchFamily="34" charset="0"/>
                <a:ea typeface="Times New Roman"/>
              </a:rPr>
              <a:t>I 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6" name="Рисунок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85184"/>
            <a:ext cx="3588095" cy="175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7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213" y="476672"/>
            <a:ext cx="8352928" cy="54864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atin typeface="Times New Roman"/>
                <a:ea typeface="Times New Roman"/>
              </a:rPr>
              <a:t>8. </a:t>
            </a:r>
            <a:r>
              <a:rPr lang="ru-RU" sz="3200" b="1" dirty="0">
                <a:latin typeface="Times New Roman"/>
                <a:ea typeface="Times New Roman"/>
              </a:rPr>
              <a:t>Какое произведение Гоголя напоминает вам </a:t>
            </a:r>
            <a:r>
              <a:rPr lang="ru-RU" sz="3200" b="1" dirty="0" smtClean="0">
                <a:latin typeface="Times New Roman"/>
                <a:ea typeface="Times New Roman"/>
              </a:rPr>
              <a:t>картина</a:t>
            </a:r>
            <a:r>
              <a:rPr lang="ru-RU" sz="3200" b="1" dirty="0">
                <a:latin typeface="Times New Roman"/>
                <a:ea typeface="Times New Roman"/>
              </a:rPr>
              <a:t> </a:t>
            </a:r>
            <a:r>
              <a:rPr lang="ru-RU" sz="3200" b="1" dirty="0" smtClean="0">
                <a:latin typeface="Times New Roman"/>
                <a:ea typeface="Times New Roman"/>
              </a:rPr>
              <a:t>И.Е</a:t>
            </a:r>
            <a:r>
              <a:rPr lang="ru-RU" sz="3200" b="1" dirty="0">
                <a:latin typeface="Times New Roman"/>
                <a:ea typeface="Times New Roman"/>
              </a:rPr>
              <a:t>. Репина «Запорожцы пишут письмо турецкому султану»? </a:t>
            </a:r>
            <a:endParaRPr lang="ru-RU" sz="3200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73" y="1628800"/>
            <a:ext cx="8155988" cy="4818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700" y="-15490"/>
            <a:ext cx="5172300" cy="6873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476672"/>
            <a:ext cx="39717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Arial Black" pitchFamily="34" charset="0"/>
                <a:ea typeface="Times New Roman"/>
              </a:rPr>
              <a:t>Повесть</a:t>
            </a:r>
          </a:p>
          <a:p>
            <a:r>
              <a:rPr lang="ru-RU" sz="2800" dirty="0" smtClean="0">
                <a:effectLst/>
                <a:latin typeface="Arial Black" pitchFamily="34" charset="0"/>
                <a:ea typeface="Times New Roman"/>
              </a:rPr>
              <a:t> «Тарас Бульба»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77" y="4725144"/>
            <a:ext cx="3213546" cy="156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1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endSnd/>
        </p:sndAc>
      </p:transition>
    </mc:Choice>
    <mc:Fallback xmlns=""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352928" cy="548640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9. </a:t>
            </a:r>
            <a:r>
              <a:rPr lang="ru-RU" sz="3200" b="1" dirty="0">
                <a:latin typeface="Times New Roman"/>
                <a:ea typeface="Times New Roman"/>
              </a:rPr>
              <a:t>На сюжет какого произведения </a:t>
            </a:r>
            <a:r>
              <a:rPr lang="ru-RU" sz="3200" b="1" dirty="0" err="1" smtClean="0">
                <a:latin typeface="Times New Roman"/>
                <a:ea typeface="Times New Roman"/>
              </a:rPr>
              <a:t>Н.В.Гоголя</a:t>
            </a:r>
            <a:r>
              <a:rPr lang="ru-RU" sz="3200" b="1" dirty="0" smtClean="0">
                <a:latin typeface="Times New Roman"/>
                <a:ea typeface="Times New Roman"/>
              </a:rPr>
              <a:t> </a:t>
            </a:r>
            <a:r>
              <a:rPr lang="ru-RU" sz="3200" b="1" dirty="0">
                <a:latin typeface="Times New Roman"/>
                <a:ea typeface="Times New Roman"/>
              </a:rPr>
              <a:t>написал оперу «Черевички» </a:t>
            </a:r>
            <a:r>
              <a:rPr lang="ru-RU" sz="3200" b="1" dirty="0" smtClean="0">
                <a:latin typeface="Times New Roman"/>
                <a:ea typeface="Times New Roman"/>
              </a:rPr>
              <a:t>П.И</a:t>
            </a:r>
            <a:r>
              <a:rPr lang="ru-RU" sz="3200" b="1" dirty="0">
                <a:latin typeface="Times New Roman"/>
                <a:ea typeface="Times New Roman"/>
              </a:rPr>
              <a:t>. Чайковский?</a:t>
            </a:r>
            <a:endParaRPr lang="ru-RU" sz="3200" dirty="0"/>
          </a:p>
        </p:txBody>
      </p:sp>
      <p:pic>
        <p:nvPicPr>
          <p:cNvPr id="4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97494"/>
            <a:ext cx="4547121" cy="50605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8" y="-1"/>
            <a:ext cx="9159877" cy="685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143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4973792"/>
              </p:ext>
            </p:extLst>
          </p:nvPr>
        </p:nvGraphicFramePr>
        <p:xfrm>
          <a:off x="1" y="-1"/>
          <a:ext cx="9144000" cy="5013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671059"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  <a:hlinkClick r:id="rId2" action="ppaction://hlinksldjump"/>
                        </a:rPr>
                        <a:t>1</a:t>
                      </a:r>
                      <a:endParaRPr lang="ru-RU" sz="72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  <a:hlinkClick r:id="rId3" action="ppaction://hlinksldjump"/>
                        </a:rPr>
                        <a:t>2</a:t>
                      </a:r>
                      <a:endParaRPr lang="ru-RU" sz="72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  <a:hlinkClick r:id="rId4" action="ppaction://hlinksldjump"/>
                        </a:rPr>
                        <a:t>3</a:t>
                      </a:r>
                      <a:endParaRPr lang="ru-RU" sz="72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  <a:hlinkClick r:id="rId5" action="ppaction://hlinksldjump"/>
                        </a:rPr>
                        <a:t>4</a:t>
                      </a:r>
                      <a:endParaRPr lang="ru-RU" sz="72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  <a:hlinkClick r:id="rId6" action="ppaction://hlinksldjump"/>
                        </a:rPr>
                        <a:t>5</a:t>
                      </a:r>
                      <a:endParaRPr lang="ru-RU" sz="72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671059"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7" action="ppaction://hlinksldjump"/>
                        </a:rPr>
                        <a:t>6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8" action="ppaction://hlinksldjump"/>
                        </a:rPr>
                        <a:t>7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9" action="ppaction://hlinksldjump"/>
                        </a:rPr>
                        <a:t>8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10" action="ppaction://hlinksldjump"/>
                        </a:rPr>
                        <a:t>9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11" action="ppaction://hlinksldjump"/>
                        </a:rPr>
                        <a:t>10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671059"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12" action="ppaction://hlinksldjump"/>
                        </a:rPr>
                        <a:t>11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13" action="ppaction://hlinksldjump"/>
                        </a:rPr>
                        <a:t>12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14" action="ppaction://hlinksldjump"/>
                        </a:rPr>
                        <a:t>13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15" action="ppaction://hlinksldjump"/>
                        </a:rPr>
                        <a:t>14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b="1" dirty="0" smtClean="0">
                          <a:latin typeface="Arial Black" pitchFamily="34" charset="0"/>
                          <a:hlinkClick r:id="rId16" action="ppaction://hlinksldjump"/>
                        </a:rPr>
                        <a:t>15</a:t>
                      </a:r>
                      <a:endParaRPr lang="ru-RU" sz="72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4555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20" y="764704"/>
            <a:ext cx="8352928" cy="548640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10. </a:t>
            </a:r>
            <a:r>
              <a:rPr lang="ru-RU" sz="3200" b="1" dirty="0">
                <a:latin typeface="Times New Roman"/>
                <a:ea typeface="Times New Roman"/>
              </a:rPr>
              <a:t>Кому из Героев </a:t>
            </a:r>
            <a:r>
              <a:rPr lang="ru-RU" sz="3200" b="1" dirty="0" err="1">
                <a:latin typeface="Times New Roman"/>
                <a:ea typeface="Times New Roman"/>
              </a:rPr>
              <a:t>Н.В.Гоголя</a:t>
            </a:r>
            <a:r>
              <a:rPr lang="ru-RU" sz="3200" b="1" dirty="0">
                <a:latin typeface="Times New Roman"/>
                <a:ea typeface="Times New Roman"/>
              </a:rPr>
              <a:t> принадлежат  эти слова: «Чему смеетесь?  Над собой смеетесь!...» </a:t>
            </a:r>
            <a:endParaRPr lang="ru-RU" sz="3200" dirty="0"/>
          </a:p>
        </p:txBody>
      </p:sp>
      <p:pic>
        <p:nvPicPr>
          <p:cNvPr id="4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620046"/>
            <a:ext cx="4680520" cy="52089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428" y="-922"/>
            <a:ext cx="4898572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0" y="210013"/>
            <a:ext cx="41134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/>
                <a:latin typeface="Times New Roman"/>
                <a:ea typeface="Times New Roman"/>
              </a:rPr>
              <a:t>Городничему, комедия «Ревизор»</a:t>
            </a:r>
            <a:endParaRPr lang="ru-RU" b="1" dirty="0">
              <a:solidFill>
                <a:srgbClr val="000000"/>
              </a:solidFill>
            </a:endParaRPr>
          </a:p>
        </p:txBody>
      </p:sp>
      <p:pic>
        <p:nvPicPr>
          <p:cNvPr id="15" name="Рисунок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9" y="5085184"/>
            <a:ext cx="3633242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1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352928" cy="548640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11</a:t>
            </a:r>
            <a:r>
              <a:rPr lang="ru-RU" sz="3200" b="1" dirty="0">
                <a:latin typeface="Times New Roman"/>
                <a:ea typeface="Times New Roman"/>
              </a:rPr>
              <a:t>. Какую поговорку взял Гоголь эпиграфом к комедии «Ревизор»?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20167"/>
            <a:ext cx="3476937" cy="5337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84206" y="332656"/>
            <a:ext cx="88522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«На зеркало </a:t>
            </a:r>
            <a:r>
              <a:rPr lang="ru-RU" sz="3600" b="1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неча</a:t>
            </a:r>
            <a:r>
              <a:rPr lang="ru-RU" sz="36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пенять, коли рожа крива»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251520" y="5373216"/>
            <a:ext cx="1656184" cy="864096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352928" cy="548640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12. </a:t>
            </a:r>
            <a:r>
              <a:rPr lang="ru-RU" sz="3200" b="1" dirty="0">
                <a:latin typeface="Times New Roman"/>
                <a:ea typeface="Times New Roman"/>
              </a:rPr>
              <a:t>Где находится город, в котором происходят события  пьесы «Ревизор»?</a:t>
            </a:r>
            <a:endParaRPr lang="ru-RU" sz="3200" dirty="0"/>
          </a:p>
        </p:txBody>
      </p:sp>
      <p:pic>
        <p:nvPicPr>
          <p:cNvPr id="4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356977"/>
            <a:ext cx="5657523" cy="54028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965" y="17335"/>
            <a:ext cx="4466788" cy="4635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210013"/>
            <a:ext cx="56166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/>
                <a:latin typeface="Times New Roman"/>
                <a:ea typeface="Times New Roman"/>
              </a:rPr>
              <a:t>Город находится где-то между Пензой и Саратовом.  Хлестаков проигрался в Пензе и ехал в Саратовскую губернию</a:t>
            </a:r>
            <a:endParaRPr lang="ru-RU" b="1" dirty="0">
              <a:solidFill>
                <a:srgbClr val="000000"/>
              </a:solidFill>
            </a:endParaRPr>
          </a:p>
        </p:txBody>
      </p:sp>
      <p:pic>
        <p:nvPicPr>
          <p:cNvPr id="15" name="Рисунок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931" y="5085184"/>
            <a:ext cx="3633242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1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352928" cy="548640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13. Назовите </a:t>
            </a:r>
            <a:r>
              <a:rPr lang="ru-RU" sz="3200" b="1" dirty="0">
                <a:latin typeface="Times New Roman"/>
                <a:ea typeface="Times New Roman"/>
              </a:rPr>
              <a:t>авторов памятников Н.В. Гоголю в </a:t>
            </a:r>
            <a:r>
              <a:rPr lang="ru-RU" sz="3200" b="1" dirty="0" smtClean="0">
                <a:latin typeface="Times New Roman"/>
                <a:ea typeface="Times New Roman"/>
              </a:rPr>
              <a:t>Москве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9"/>
            <a:ext cx="9170526" cy="5517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9710" y="332656"/>
            <a:ext cx="9114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Times New Roman"/>
              </a:rPr>
              <a:t>Скульпторы: </a:t>
            </a:r>
            <a:r>
              <a:rPr lang="ru-RU" sz="3600" b="1" dirty="0" err="1" smtClean="0">
                <a:effectLst/>
                <a:latin typeface="Times New Roman"/>
                <a:ea typeface="Times New Roman"/>
              </a:rPr>
              <a:t>Н.А.Андреев</a:t>
            </a:r>
            <a:r>
              <a:rPr lang="ru-RU" sz="3600" b="1" dirty="0" smtClean="0">
                <a:effectLst/>
                <a:latin typeface="Times New Roman"/>
                <a:ea typeface="Times New Roman"/>
              </a:rPr>
              <a:t> и Н.В. Томский</a:t>
            </a:r>
            <a:endParaRPr lang="ru-RU" sz="3600" b="1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179512" y="5877272"/>
            <a:ext cx="1728192" cy="864096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343900" cy="548640"/>
          </a:xfrm>
        </p:spPr>
        <p:txBody>
          <a:bodyPr/>
          <a:lstStyle/>
          <a:p>
            <a:r>
              <a:rPr lang="ru-RU" b="1" dirty="0" smtClean="0">
                <a:latin typeface="Times New Roman"/>
                <a:ea typeface="Times New Roman"/>
              </a:rPr>
              <a:t>14. Из </a:t>
            </a:r>
            <a:r>
              <a:rPr lang="ru-RU" b="1" dirty="0">
                <a:latin typeface="Times New Roman"/>
                <a:ea typeface="Times New Roman"/>
              </a:rPr>
              <a:t>какого произведения эти строки:</a:t>
            </a:r>
            <a:br>
              <a:rPr lang="ru-RU" b="1" dirty="0">
                <a:latin typeface="Times New Roman"/>
                <a:ea typeface="Times New Roman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516" y="836712"/>
            <a:ext cx="9036496" cy="357984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«Русь! Русь! Вижу тебя, из моего чудного,  прекрасного далека тебя вижу: бедно, разбросанно и неприютно в тебе… Русь, куда ж несешься ты? Дай ответ. Не дает ответа. Чудным звоном заливается колокольчик; гремит и становится ветром разорванный в куски воздух; летит мимо все, что ни есть на земле, и,  косясь, </a:t>
            </a:r>
            <a:r>
              <a:rPr lang="ru-RU" sz="2400" dirty="0" err="1">
                <a:latin typeface="Times New Roman"/>
                <a:ea typeface="Times New Roman"/>
              </a:rPr>
              <a:t>постораниваются</a:t>
            </a:r>
            <a:r>
              <a:rPr lang="ru-RU" sz="2400" dirty="0">
                <a:latin typeface="Times New Roman"/>
                <a:ea typeface="Times New Roman"/>
              </a:rPr>
              <a:t> и дают ей дорогу другие народы и государства».</a:t>
            </a:r>
            <a:endParaRPr lang="ru-RU" sz="2400" dirty="0"/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97001"/>
            <a:ext cx="2924544" cy="346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55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4139952" cy="5263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931" y="5085184"/>
            <a:ext cx="3633242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1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/>
                <a:ea typeface="Times New Roman"/>
              </a:rPr>
              <a:t>15. Кому </a:t>
            </a:r>
            <a:r>
              <a:rPr lang="ru-RU" b="1" dirty="0">
                <a:latin typeface="Times New Roman"/>
                <a:ea typeface="Times New Roman"/>
              </a:rPr>
              <a:t>принадлежат эти слова?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00628"/>
            <a:ext cx="8712968" cy="3579849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/>
                <a:ea typeface="Times New Roman"/>
              </a:rPr>
              <a:t>«</a:t>
            </a:r>
            <a:r>
              <a:rPr lang="ru-RU" sz="2800" dirty="0">
                <a:latin typeface="Times New Roman"/>
                <a:ea typeface="Times New Roman"/>
              </a:rPr>
              <a:t>Сейчас  прочел «Вечера близ </a:t>
            </a:r>
            <a:r>
              <a:rPr lang="ru-RU" sz="2800" dirty="0" smtClean="0">
                <a:latin typeface="Times New Roman"/>
                <a:ea typeface="Times New Roman"/>
              </a:rPr>
              <a:t>Диканьки» Они </a:t>
            </a:r>
            <a:r>
              <a:rPr lang="ru-RU" sz="2800" dirty="0">
                <a:latin typeface="Times New Roman"/>
                <a:ea typeface="Times New Roman"/>
              </a:rPr>
              <a:t>изумили меня. Вот настоящая веселость, искренняя, непринужденная, без жеманства, без чопорности. А местами какая поэзия!  Какая чувствительность. Все это так необыкновенно в нашей нынешней литературе, что я доселе не образумился».</a:t>
            </a:r>
            <a:endParaRPr lang="ru-RU" sz="2800" dirty="0"/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096000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467544" y="6428656"/>
            <a:ext cx="1224136" cy="42934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92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352928" cy="548640"/>
          </a:xfrm>
        </p:spPr>
        <p:txBody>
          <a:bodyPr/>
          <a:lstStyle/>
          <a:p>
            <a:r>
              <a:rPr lang="en-US" sz="3200" b="1" dirty="0" smtClean="0">
                <a:latin typeface="Times New Roman"/>
                <a:ea typeface="Times New Roman"/>
              </a:rPr>
              <a:t>1</a:t>
            </a:r>
            <a:r>
              <a:rPr lang="ru-RU" sz="3200" b="1" dirty="0" smtClean="0">
                <a:latin typeface="Times New Roman"/>
                <a:ea typeface="Times New Roman"/>
              </a:rPr>
              <a:t>.  Где </a:t>
            </a:r>
            <a:r>
              <a:rPr lang="ru-RU" sz="3200" b="1" dirty="0">
                <a:latin typeface="Times New Roman"/>
                <a:ea typeface="Times New Roman"/>
              </a:rPr>
              <a:t>и когда родился </a:t>
            </a:r>
            <a:r>
              <a:rPr lang="ru-RU" sz="3200" b="1" dirty="0" err="1" smtClean="0">
                <a:latin typeface="Times New Roman"/>
                <a:ea typeface="Times New Roman"/>
              </a:rPr>
              <a:t>Н.В.Гоголь</a:t>
            </a:r>
            <a:r>
              <a:rPr lang="ru-RU" sz="3200" b="1" dirty="0">
                <a:latin typeface="Times New Roman"/>
                <a:ea typeface="Times New Roman"/>
              </a:rPr>
              <a:t>? </a:t>
            </a:r>
            <a:endParaRPr lang="ru-RU" sz="3200" dirty="0"/>
          </a:p>
        </p:txBody>
      </p:sp>
      <p:pic>
        <p:nvPicPr>
          <p:cNvPr id="4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56792"/>
            <a:ext cx="4547121" cy="50605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69276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965" y="17335"/>
            <a:ext cx="4466788" cy="4635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210013"/>
            <a:ext cx="56166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Н.В.Гоголь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 родился на Украине 20 марта  </a:t>
            </a:r>
          </a:p>
          <a:p>
            <a:pPr lvl="0" algn="ctr"/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 (1 апреля) 1809 года  в местечке Большие Сорочинцы </a:t>
            </a:r>
            <a:r>
              <a:rPr lang="ru-RU" sz="32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Мирогородского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 уезда Полтавской губернии</a:t>
            </a:r>
            <a:endParaRPr lang="ru-RU" dirty="0"/>
          </a:p>
        </p:txBody>
      </p:sp>
      <p:pic>
        <p:nvPicPr>
          <p:cNvPr id="15" name="Рисунок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931" y="5085184"/>
            <a:ext cx="3633242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99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8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8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352928" cy="54864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/>
                <a:ea typeface="Times New Roman"/>
              </a:rPr>
              <a:t>2.  </a:t>
            </a:r>
            <a:r>
              <a:rPr lang="ru-RU" sz="3200" b="1" dirty="0">
                <a:latin typeface="Times New Roman"/>
                <a:ea typeface="Times New Roman"/>
              </a:rPr>
              <a:t>Какое образование </a:t>
            </a:r>
            <a:r>
              <a:rPr lang="ru-RU" sz="3200" b="1" dirty="0" smtClean="0">
                <a:latin typeface="Times New Roman"/>
                <a:ea typeface="Times New Roman"/>
              </a:rPr>
              <a:t>получил</a:t>
            </a:r>
            <a:br>
              <a:rPr lang="ru-RU" sz="3200" b="1" dirty="0" smtClean="0">
                <a:latin typeface="Times New Roman"/>
                <a:ea typeface="Times New Roman"/>
              </a:rPr>
            </a:br>
            <a:r>
              <a:rPr lang="ru-RU" sz="3200" b="1" dirty="0" smtClean="0">
                <a:latin typeface="Times New Roman"/>
                <a:ea typeface="Times New Roman"/>
              </a:rPr>
              <a:t> </a:t>
            </a:r>
            <a:r>
              <a:rPr lang="ru-RU" sz="3200" b="1" dirty="0">
                <a:latin typeface="Times New Roman"/>
                <a:ea typeface="Times New Roman"/>
              </a:rPr>
              <a:t>Н.В. Гоголь?</a:t>
            </a:r>
            <a:r>
              <a:rPr lang="ru-RU" sz="3200" dirty="0">
                <a:latin typeface="Times New Roman"/>
                <a:ea typeface="Times New Roman"/>
              </a:rPr>
              <a:t> </a:t>
            </a:r>
            <a:endParaRPr lang="ru-RU" sz="3200" dirty="0"/>
          </a:p>
        </p:txBody>
      </p:sp>
      <p:pic>
        <p:nvPicPr>
          <p:cNvPr id="4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56792"/>
            <a:ext cx="4547121" cy="50605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7328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210013"/>
            <a:ext cx="48577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С 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18</a:t>
            </a:r>
            <a:r>
              <a:rPr lang="en-US" sz="2800" b="1" dirty="0" smtClean="0">
                <a:effectLst/>
                <a:latin typeface="Times New Roman"/>
                <a:ea typeface="Times New Roman"/>
              </a:rPr>
              <a:t>21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  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по 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182</a:t>
            </a:r>
            <a:r>
              <a:rPr lang="en-US" sz="2800" b="1" dirty="0" smtClean="0">
                <a:effectLst/>
                <a:latin typeface="Times New Roman"/>
                <a:ea typeface="Times New Roman"/>
              </a:rPr>
              <a:t>8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год </a:t>
            </a:r>
            <a:r>
              <a:rPr lang="ru-RU" sz="2800" b="1" dirty="0" err="1" smtClean="0">
                <a:effectLst/>
                <a:latin typeface="Times New Roman"/>
                <a:ea typeface="Times New Roman"/>
              </a:rPr>
              <a:t>Н.В.Гоголь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 учился в </a:t>
            </a:r>
          </a:p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г. Нежине, в гимназии высших наук князя А.А. Безбородко</a:t>
            </a:r>
            <a:endParaRPr lang="ru-RU" sz="2800" b="1" dirty="0">
              <a:solidFill>
                <a:srgbClr val="000000"/>
              </a:solidFill>
            </a:endParaRPr>
          </a:p>
        </p:txBody>
      </p:sp>
      <p:pic>
        <p:nvPicPr>
          <p:cNvPr id="15" name="Рисунок 1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931" y="5085184"/>
            <a:ext cx="3633242" cy="17728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25587" y="2276872"/>
            <a:ext cx="4889057" cy="2718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9" b="6316"/>
          <a:stretch/>
        </p:blipFill>
        <p:spPr>
          <a:xfrm>
            <a:off x="5940152" y="152444"/>
            <a:ext cx="1853417" cy="205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66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352928" cy="548640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3. </a:t>
            </a:r>
            <a:r>
              <a:rPr lang="ru-RU" sz="3200" b="1" dirty="0">
                <a:latin typeface="Times New Roman"/>
                <a:ea typeface="Times New Roman"/>
              </a:rPr>
              <a:t>Какую женскую роль играл Гоголь в  ученическом спектакле?</a:t>
            </a:r>
            <a:endParaRPr lang="ru-RU" sz="3200" dirty="0"/>
          </a:p>
        </p:txBody>
      </p:sp>
      <p:pic>
        <p:nvPicPr>
          <p:cNvPr id="4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56792"/>
            <a:ext cx="4547121" cy="50605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0333425"/>
      </p:ext>
    </p:extLst>
  </p:cSld>
  <p:clrMapOvr>
    <a:masterClrMapping/>
  </p:clrMapOvr>
  <p:transition spd="slow">
    <p:fad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965" y="17335"/>
            <a:ext cx="4466788" cy="4635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210013"/>
            <a:ext cx="44999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effectLst/>
                <a:latin typeface="Times New Roman"/>
                <a:ea typeface="Times New Roman"/>
              </a:rPr>
              <a:t>Н.В.Гоголь</a:t>
            </a:r>
            <a:r>
              <a:rPr lang="ru-RU" sz="4000" b="1" dirty="0" smtClean="0">
                <a:effectLst/>
                <a:latin typeface="Times New Roman"/>
                <a:ea typeface="Times New Roman"/>
              </a:rPr>
              <a:t> играл роль </a:t>
            </a:r>
            <a:r>
              <a:rPr lang="ru-RU" sz="4000" b="1" dirty="0" err="1" smtClean="0">
                <a:effectLst/>
                <a:latin typeface="Times New Roman"/>
                <a:ea typeface="Times New Roman"/>
              </a:rPr>
              <a:t>Простаковой</a:t>
            </a:r>
            <a:r>
              <a:rPr lang="ru-RU" sz="4000" b="1" dirty="0" smtClean="0">
                <a:effectLst/>
                <a:latin typeface="Times New Roman"/>
                <a:ea typeface="Times New Roman"/>
              </a:rPr>
              <a:t> в комедии </a:t>
            </a:r>
          </a:p>
          <a:p>
            <a:pPr algn="ctr"/>
            <a:r>
              <a:rPr lang="ru-RU" sz="4000" b="1" dirty="0" smtClean="0">
                <a:effectLst/>
                <a:latin typeface="Times New Roman"/>
                <a:ea typeface="Times New Roman"/>
              </a:rPr>
              <a:t>Д.И. Фонвизина «Недоросль»</a:t>
            </a:r>
            <a:endParaRPr lang="ru-RU" sz="4000" b="1" dirty="0">
              <a:solidFill>
                <a:srgbClr val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297" y="0"/>
            <a:ext cx="4644008" cy="598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629" y="5268588"/>
            <a:ext cx="3257371" cy="158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7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8352928" cy="548640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4. </a:t>
            </a:r>
            <a:r>
              <a:rPr lang="ru-RU" sz="3200" b="1" dirty="0">
                <a:latin typeface="Times New Roman"/>
                <a:ea typeface="Times New Roman"/>
              </a:rPr>
              <a:t>Назовите первое опубликованное произведение Гоголя, </a:t>
            </a:r>
            <a:r>
              <a:rPr lang="ru-RU" sz="3200" b="1" dirty="0" smtClean="0">
                <a:latin typeface="Times New Roman"/>
                <a:ea typeface="Times New Roman"/>
              </a:rPr>
              <a:t>каким </a:t>
            </a:r>
            <a:r>
              <a:rPr lang="ru-RU" sz="3200" b="1" dirty="0">
                <a:latin typeface="Times New Roman"/>
                <a:ea typeface="Times New Roman"/>
              </a:rPr>
              <a:t>псевдонимом оно было подписано?</a:t>
            </a:r>
            <a:endParaRPr lang="ru-RU" sz="3200" dirty="0"/>
          </a:p>
        </p:txBody>
      </p:sp>
      <p:pic>
        <p:nvPicPr>
          <p:cNvPr id="4" name="Объект 3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879" y="1797494"/>
            <a:ext cx="4547121" cy="50605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052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  <p:sndAc>
          <p:stSnd>
            <p:snd r:embed="rId2" name="Что- Где- Когда- - Гонг Внимание вопрос!.wav"/>
          </p:stSnd>
        </p:sndAc>
      </p:transition>
    </mc:Choice>
    <mc:Fallback xmlns="">
      <p:transition spd="slow">
        <p:fade/>
        <p:sndAc>
          <p:stSnd>
            <p:snd r:embed="rId5" name="Что- Где- Когда- - Гонг Внимание вопрос!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240</TotalTime>
  <Words>478</Words>
  <Application>Microsoft Office PowerPoint</Application>
  <PresentationFormat>Экран (4:3)</PresentationFormat>
  <Paragraphs>48</Paragraphs>
  <Slides>28</Slides>
  <Notes>0</Notes>
  <HiddenSlides>11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Arial Black</vt:lpstr>
      <vt:lpstr>Calibri</vt:lpstr>
      <vt:lpstr>Franklin Gothic Book</vt:lpstr>
      <vt:lpstr>Franklin Gothic Medium</vt:lpstr>
      <vt:lpstr>Times New Roman</vt:lpstr>
      <vt:lpstr>Tunga</vt:lpstr>
      <vt:lpstr>Wingdings</vt:lpstr>
      <vt:lpstr>Углы</vt:lpstr>
      <vt:lpstr>Тема Office</vt:lpstr>
      <vt:lpstr>Игра  «Что? Где? Когда?»</vt:lpstr>
      <vt:lpstr>Презентация PowerPoint</vt:lpstr>
      <vt:lpstr>1.  Где и когда родился Н.В.Гоголь? </vt:lpstr>
      <vt:lpstr>Презентация PowerPoint</vt:lpstr>
      <vt:lpstr>2.  Какое образование получил  Н.В. Гоголь? </vt:lpstr>
      <vt:lpstr>Презентация PowerPoint</vt:lpstr>
      <vt:lpstr>3. Какую женскую роль играл Гоголь в  ученическом спектакле?</vt:lpstr>
      <vt:lpstr>Презентация PowerPoint</vt:lpstr>
      <vt:lpstr>4. Назовите первое опубликованное произведение Гоголя, каким псевдонимом оно было подписано?</vt:lpstr>
      <vt:lpstr>Презентация PowerPoint</vt:lpstr>
      <vt:lpstr>5. Как звали пасечника, от лица которого ведется рассказ в «Вечерах на хуторе близ Диканьки?» </vt:lpstr>
      <vt:lpstr>Презентация PowerPoint</vt:lpstr>
      <vt:lpstr>6. Сюжеты каких произведений были подсказаны Н.В.Гоголю Александром Сергеевичем Пушкиным?</vt:lpstr>
      <vt:lpstr>Презентация PowerPoint</vt:lpstr>
      <vt:lpstr>7. Кому принадлежат слова, сказанные после первого представления «Ревизора»: «Ну и пьеска!  Всем досталось, а мне более всех!»?</vt:lpstr>
      <vt:lpstr>8. Какое произведение Гоголя напоминает вам картина И.Е. Репина «Запорожцы пишут письмо турецкому султану»? </vt:lpstr>
      <vt:lpstr>Презентация PowerPoint</vt:lpstr>
      <vt:lpstr>9. На сюжет какого произведения Н.В.Гоголя написал оперу «Черевички» П.И. Чайковский?</vt:lpstr>
      <vt:lpstr>Презентация PowerPoint</vt:lpstr>
      <vt:lpstr>10. Кому из Героев Н.В.Гоголя принадлежат  эти слова: «Чему смеетесь?  Над собой смеетесь!...» </vt:lpstr>
      <vt:lpstr>Презентация PowerPoint</vt:lpstr>
      <vt:lpstr>11. Какую поговорку взял Гоголь эпиграфом к комедии «Ревизор»?</vt:lpstr>
      <vt:lpstr>12. Где находится город, в котором происходят события  пьесы «Ревизор»?</vt:lpstr>
      <vt:lpstr>Презентация PowerPoint</vt:lpstr>
      <vt:lpstr>13. Назовите авторов памятников Н.В. Гоголю в Москве</vt:lpstr>
      <vt:lpstr>14. Из какого произведения эти строки: </vt:lpstr>
      <vt:lpstr>Презентация PowerPoint</vt:lpstr>
      <vt:lpstr>15. Кому принадлежат эти слова? 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 «Что? Где? Когда?</dc:title>
  <dc:creator>ирина</dc:creator>
  <cp:lastModifiedBy>Мама</cp:lastModifiedBy>
  <cp:revision>53</cp:revision>
  <dcterms:created xsi:type="dcterms:W3CDTF">2014-01-09T16:36:43Z</dcterms:created>
  <dcterms:modified xsi:type="dcterms:W3CDTF">2014-01-17T14:23:11Z</dcterms:modified>
</cp:coreProperties>
</file>