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99"/>
    </p:cViewPr>
  </p:sorterViewPr>
  <p:notesViewPr>
    <p:cSldViewPr>
      <p:cViewPr varScale="1">
        <p:scale>
          <a:sx n="62" d="100"/>
          <a:sy n="62" d="100"/>
        </p:scale>
        <p:origin x="-16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E7F41-46EB-41DE-8EB4-8FC7DD045E7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A1075-AF1D-42AD-BCA1-2AD92B7C0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A1075-AF1D-42AD-BCA1-2AD92B7C07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6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0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7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83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91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44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63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66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77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26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63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A372-8466-4B1B-904E-7E1901227369}" type="datetimeFigureOut">
              <a:rPr lang="ru-RU" smtClean="0"/>
              <a:t>11.01.2014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1D619-B5AE-484A-8D7B-F304124774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25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47;&#1072;&#1075;&#1083;&#1072;&#1074;&#1085;&#1072;&#1103;_&#1089;&#1090;&#1088;&#1072;&#1085;&#1080;&#1094;&#1072;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z.lib.ru/d/dostoewskij_f_m/text_0540.shtml" TargetMode="External"/><Relationship Id="rId5" Type="http://schemas.openxmlformats.org/officeDocument/2006/relationships/hyperlink" Target="http://1&#1089;&#1077;&#1085;&#1090;&#1103;&#1073;&#1088;&#1103;.&#1088;&#1092;/" TargetMode="External"/><Relationship Id="rId4" Type="http://schemas.openxmlformats.org/officeDocument/2006/relationships/hyperlink" Target="http://ec-dejavu.ru/n/New_Year_tre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города Москвы средняя общеобразовательная школа с углубленным изучением предметов художественно-эстетического цикла № 1405 "Вдохновение"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992888" cy="3145904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по литературе и музыке</a:t>
            </a:r>
          </a:p>
          <a:p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endParaRPr lang="ru-RU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литературы: Старостина К.А.</a:t>
            </a:r>
          </a:p>
          <a:p>
            <a:pPr algn="r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музыки: Полякова  С.Н.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Береза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67338"/>
            <a:ext cx="8424936" cy="8048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500" i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«Береза тоже не подходит для наших целей, поскольку ее ветки обычно используются в качестве бичей для наказания провинившихся».</a:t>
            </a:r>
            <a:endParaRPr lang="ru-RU" sz="25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8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Ива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1" b="2187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67338"/>
            <a:ext cx="8352928" cy="123001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effectLst/>
                <a:latin typeface="Times New Roman"/>
                <a:ea typeface="Times New Roman"/>
              </a:rPr>
              <a:t>«Точно так же была отвергнута ива, потому что, это дерево не может быть символом радости, оттого что большую часть времени оно плачет».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1952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Ель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87" y="260648"/>
            <a:ext cx="3227573" cy="44669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8496944" cy="1296144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effectLst/>
                <a:latin typeface="Times New Roman"/>
                <a:ea typeface="Times New Roman"/>
              </a:rPr>
              <a:t>«Наконец, ангелы подошли к ели и из-за ее вечнозеленого покрова, стройной, симметричной формы и приятного запаха хвои единодушно выбрали ее деревом Рождества».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6174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Ф.М. Достоевский 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>«Мальчик у Христа на елке».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87" y="1600200"/>
            <a:ext cx="3627426" cy="4525963"/>
          </a:xfrm>
        </p:spPr>
      </p:pic>
    </p:spTree>
    <p:extLst>
      <p:ext uri="{BB962C8B-B14F-4D97-AF65-F5344CB8AC3E}">
        <p14:creationId xmlns:p14="http://schemas.microsoft.com/office/powerpoint/2010/main" val="29052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/>
                <a:latin typeface="Times New Roman"/>
                <a:ea typeface="Times New Roman"/>
              </a:rPr>
              <a:t>Святочный рассказ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7200" b="1" i="1" dirty="0" smtClean="0">
                <a:latin typeface="Times New Roman"/>
                <a:ea typeface="Times New Roman"/>
                <a:cs typeface="Times New Roman"/>
              </a:rPr>
              <a:t>Святочный или рождественский  рассказ</a:t>
            </a:r>
            <a:r>
              <a:rPr lang="ru-RU" sz="7200" dirty="0" smtClean="0">
                <a:latin typeface="Times New Roman"/>
                <a:ea typeface="Times New Roman"/>
                <a:cs typeface="Times New Roman"/>
              </a:rPr>
              <a:t> – это особый жанр, который возник в литературе на основе фольклорных традиций. Основателем жанра рождественского рассказа принято считать Чарльза Диккенса. К числу художественных особенностей рождественского рассказа можно отнести следующие: </a:t>
            </a:r>
            <a:endParaRPr lang="ru-RU" sz="72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dirty="0" smtClean="0">
                <a:latin typeface="Times New Roman"/>
                <a:ea typeface="Times New Roman"/>
                <a:cs typeface="Times New Roman"/>
              </a:rPr>
              <a:t>«1) приуроченность действия в рассказах ко времени праздника Рождества;</a:t>
            </a:r>
            <a:endParaRPr lang="ru-RU" sz="72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dirty="0" smtClean="0">
                <a:latin typeface="Times New Roman"/>
                <a:ea typeface="Times New Roman"/>
                <a:cs typeface="Times New Roman"/>
              </a:rPr>
              <a:t>2) наличие героя-ребенка; </a:t>
            </a:r>
            <a:endParaRPr lang="ru-RU" sz="72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dirty="0" smtClean="0">
                <a:latin typeface="Times New Roman"/>
                <a:ea typeface="Times New Roman"/>
                <a:cs typeface="Times New Roman"/>
              </a:rPr>
              <a:t>3) ожидание и совершение Чуда как главный мотив рождественского рассказа;</a:t>
            </a:r>
            <a:endParaRPr lang="ru-RU" sz="72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dirty="0" smtClean="0">
                <a:latin typeface="Times New Roman"/>
                <a:ea typeface="Times New Roman"/>
                <a:cs typeface="Times New Roman"/>
              </a:rPr>
              <a:t>4) пророческий сон или видение  (страшный (-</a:t>
            </a:r>
            <a:r>
              <a:rPr lang="ru-RU" sz="7200" dirty="0" err="1" smtClean="0">
                <a:latin typeface="Times New Roman"/>
                <a:ea typeface="Times New Roman"/>
                <a:cs typeface="Times New Roman"/>
              </a:rPr>
              <a:t>ое</a:t>
            </a:r>
            <a:r>
              <a:rPr lang="ru-RU" sz="7200" dirty="0" smtClean="0">
                <a:latin typeface="Times New Roman"/>
                <a:ea typeface="Times New Roman"/>
                <a:cs typeface="Times New Roman"/>
              </a:rPr>
              <a:t>)  или радостный (-</a:t>
            </a:r>
            <a:r>
              <a:rPr lang="ru-RU" sz="7200" dirty="0" err="1" smtClean="0">
                <a:latin typeface="Times New Roman"/>
                <a:ea typeface="Times New Roman"/>
                <a:cs typeface="Times New Roman"/>
              </a:rPr>
              <a:t>ое</a:t>
            </a:r>
            <a:r>
              <a:rPr lang="ru-RU" sz="7200" dirty="0" smtClean="0">
                <a:latin typeface="Times New Roman"/>
                <a:ea typeface="Times New Roman"/>
                <a:cs typeface="Times New Roman"/>
              </a:rPr>
              <a:t>));</a:t>
            </a:r>
            <a:endParaRPr lang="ru-RU" sz="72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dirty="0" smtClean="0">
                <a:latin typeface="Times New Roman"/>
                <a:ea typeface="Times New Roman"/>
                <a:cs typeface="Times New Roman"/>
              </a:rPr>
              <a:t>5) счастливое разрешение драматической ситуации (как правило); трагический финал – возможный вариант развития действия с целью усилить контраст праздничной  атмосферы и суровой жизненной реальности;</a:t>
            </a:r>
            <a:endParaRPr lang="ru-RU" sz="7200" dirty="0" smtClean="0">
              <a:ea typeface="Calibri"/>
              <a:cs typeface="Times New Roman"/>
            </a:endParaRPr>
          </a:p>
          <a:p>
            <a:pPr marL="360363" indent="0">
              <a:buNone/>
            </a:pPr>
            <a:r>
              <a:rPr lang="ru-RU" sz="7200" dirty="0" smtClean="0">
                <a:latin typeface="Times New Roman"/>
                <a:ea typeface="Times New Roman"/>
              </a:rPr>
              <a:t> 6) гуманистическая направленность рассказов со рождественской тематикой (призыв к добру, любви, милосердию)»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8224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Беседа о прочитанном: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Каково ваше впечатление от прочитанного?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какое время происходят события, которые  описаны в рассказе?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 вы можете рассказать об этом мальчике?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Каким вы представляете мальчика? Опишите его.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 вы думаете, почему у этого мальчика нет имени?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 вы можете  сказать о людях, которые живут в городе, какое настроение царит в Петербурге? 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Какими чувствами переполнена душа мальчика? 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Становятся ли люди накануне Рождества милосерднее и добрее?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рассказе очень  подробно описывается витрина магазина с куклами. Почему? Что чувствует мальчик, когда наблюдает  за куклами?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Какой эпизод является самым ярким в рассказе?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02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Беседа о прочитанном: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 мальчик оказывается у Христа на ёлке?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Кто встречает мальчика на елке у Христа?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 мы узнаем о детях, которых мальчик встречает у Христа на елке?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Происходит ли в рассказе чудо?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 случилось с мальчиком  в конце рассказа? Можно ли назвать финал рассказа счастливым?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Чему учит и к чему побуждает нас рассказ Ф. М. Достоевского "Мальчик у Христа на ёлке"?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─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Почему мы относим этот рассказ к числу рождественских?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5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«Тихая ночь»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«Тихая ночь» (нем.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Stille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Nacht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«Ночь тиха») — рождественский христианский гимн, создан в 1818 году. Одно из самых известных и широко распространенных по всему миру рождественских песнопений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«Тихая ночь»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328592"/>
          </a:xfrm>
        </p:spPr>
        <p:txBody>
          <a:bodyPr numCol="2">
            <a:noAutofit/>
          </a:bodyPr>
          <a:lstStyle/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Тихая ночь, святая ночь,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Под звездой тишь покой.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Видишь, в яслях под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сению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лоз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Мать и с нею Младенец Христос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Спит божественным сном.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Вдруг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пастухов трепет объял;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Яркий свет засиял,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Светлый Ангел летит с небес,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Пастухам он приносит весть,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Что родился Христос.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Ночь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тиха, ночь свята,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Светит в небе звезда.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Пастухи уже в пути,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К Вифлеему спешат прийти,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2438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Там где ждет их Господь.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О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Божий Сын, Ты в эту ночь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Светом мрак гонишь прочь.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Как лучится твой образ святой.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Сколько счастья несешь нам с Собой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Ты своим Рождеством.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Ночь тиха, ночь свята,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Светит в небе звезда.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Боже, дай ко Христу всем прийти, 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Радость светлую в Нем найти.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Вечно славься Христос!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19138" indent="0">
              <a:spcAft>
                <a:spcPts val="0"/>
              </a:spcAft>
              <a:buNone/>
              <a:tabLst>
                <a:tab pos="801688" algn="l"/>
              </a:tabLs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Домашнее задание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Напишите сочинение-рассуждение на тему: «О чем заставил меня задуматься рассказ Ф.М. Достоевского «Мальчик у Христа на елке»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5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Рождественские ангелы в литературе и музыке 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r>
              <a:rPr lang="ru-RU" dirty="0" smtClean="0">
                <a:effectLst/>
                <a:latin typeface="Times New Roman"/>
                <a:ea typeface="Times New Roman"/>
              </a:rPr>
              <a:t>(на примере святочного рассказа Ф. М. Достоевского «Мальчик у Христа на елке»)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9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Советуем прочитать:</a:t>
            </a:r>
            <a:r>
              <a:rPr lang="ru-RU" sz="4000" dirty="0" smtClean="0">
                <a:ea typeface="Calibri"/>
                <a:cs typeface="Times New Roman"/>
              </a:rPr>
              <a:t/>
            </a:r>
            <a:br>
              <a:rPr lang="ru-RU" sz="4000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А.П. Чехов «Мальчики»</a:t>
            </a:r>
            <a:endParaRPr lang="ru-RU" sz="28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Андреев Л. «Ангелочек».</a:t>
            </a:r>
            <a:endParaRPr lang="ru-RU" sz="28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Белов В. «Даня».</a:t>
            </a:r>
            <a:endParaRPr lang="ru-RU" sz="28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Иваненко О. «Про зелёную ёлку и золотой мандарин».</a:t>
            </a:r>
            <a:endParaRPr lang="ru-RU" sz="28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Куприн А.И. «Чудесный доктор».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2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  <a:latin typeface="Times New Roman"/>
                <a:ea typeface="Times New Roman"/>
              </a:rPr>
              <a:t>Материалы подготовлены с использованием следующих источников: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Википедия </a:t>
            </a:r>
            <a:r>
              <a:rPr lang="ru-RU" sz="18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3"/>
              </a:rPr>
              <a:t>http://ru.wikipedia.org/wiki/Заглавная_страница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Грамота. </a:t>
            </a:r>
            <a:r>
              <a:rPr lang="ru-RU" sz="1800" dirty="0" err="1" smtClean="0">
                <a:effectLst/>
                <a:latin typeface="Times New Roman"/>
                <a:ea typeface="Calibri"/>
                <a:cs typeface="Times New Roman"/>
              </a:rPr>
              <a:t>ру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  http://www.gramota.ru/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Е.В. </a:t>
            </a:r>
            <a:r>
              <a:rPr lang="ru-RU" sz="1800" dirty="0" err="1" smtClean="0">
                <a:effectLst/>
                <a:latin typeface="Times New Roman"/>
                <a:ea typeface="Calibri"/>
                <a:cs typeface="Times New Roman"/>
              </a:rPr>
              <a:t>Душечкина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. Русская ёлка: История, мифология, литература  </a:t>
            </a:r>
            <a:r>
              <a:rPr lang="ru-RU" sz="18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4"/>
              </a:rPr>
              <a:t>http://ec-dejavu.ru/n/New_Year_tree.html</a:t>
            </a:r>
            <a:endParaRPr lang="ru-RU" sz="1800" u="sng" dirty="0" smtClean="0">
              <a:solidFill>
                <a:srgbClr val="0000FF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«Литература» журнал для учителей словесности № 17 (728) декабрь 2011 год.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Издательский дом «Первое сентября»  О. Харитонова «Рождественский рассказ Ф.М. Достоевского «Мальчик у Христа на ёлке» в контексте духовных и литературных традиций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ru-RU" sz="1800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 http://1сентября.рф/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Издательский дом «Первое сентября»  </a:t>
            </a:r>
            <a:r>
              <a:rPr lang="ru-RU" sz="18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5"/>
              </a:rPr>
              <a:t>http://1сентября.рф/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Ф.М. Достоевский « Мальчик у Христа на елке» </a:t>
            </a:r>
            <a:r>
              <a:rPr lang="ru-RU" sz="1800" u="sng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6"/>
              </a:rPr>
              <a:t>http://az.lib.ru/d/dostoewskij_f_m/text_0540.shtml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8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8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effectLst/>
                <a:latin typeface="Times New Roman"/>
                <a:ea typeface="Times New Roman"/>
              </a:rPr>
              <a:t>Цели</a:t>
            </a:r>
            <a:r>
              <a:rPr lang="ru-RU" u="sng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u="sng" dirty="0" smtClean="0">
                <a:effectLst/>
                <a:latin typeface="Times New Roman"/>
                <a:ea typeface="Times New Roman"/>
              </a:rPr>
              <a:t>урока</a:t>
            </a:r>
            <a:r>
              <a:rPr lang="ru-RU" u="sng" dirty="0" smtClean="0">
                <a:effectLst/>
                <a:latin typeface="Times New Roman"/>
                <a:ea typeface="Times New Roman"/>
              </a:rPr>
              <a:t>: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Познакомить учащихся с творчеством Ф.М. Достоевского.</a:t>
            </a:r>
            <a:endParaRPr lang="ru-RU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Дать понятие о жанре рождественского  рассказа.</a:t>
            </a:r>
            <a:endParaRPr lang="ru-RU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Содержанием урока способствовать развитию мышления, памяти, речи учащихся.  </a:t>
            </a:r>
            <a:endParaRPr lang="ru-RU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Приобщение учащихся к духовной культуре, которая заложена в литературных и музыкальных произведениях о Рождестве.</a:t>
            </a:r>
            <a:endParaRPr lang="ru-RU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Воспитывать в детях уважение и заботу об окружающих, чувства милосердия, сострадания.</a:t>
            </a:r>
            <a:endParaRPr lang="ru-RU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Развивать вокально-хоровые  навыки.</a:t>
            </a:r>
            <a:endParaRPr lang="ru-RU" sz="20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Воспитывать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слушательскую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культуру.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28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«Рождество – это время милосердия, доброты и всепрощения, это единственные дни в календаре, когда люди … свободно раскрывают друг другу сердца…» 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(Чарльз Диккенс)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endParaRPr lang="ru-RU" sz="2400" b="1" dirty="0">
              <a:latin typeface="Times New Roman"/>
              <a:ea typeface="Times New Roman"/>
              <a:cs typeface="Times New Roman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«Я не хочу и не могу верить, чтобы зло было нормальным состоянием людей»</a:t>
            </a:r>
            <a:endParaRPr lang="ru-RU" sz="2400" b="1" dirty="0" smtClean="0">
              <a:ea typeface="Calibri"/>
              <a:cs typeface="Times New Roman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(Ф.М. Достоевский)</a:t>
            </a:r>
            <a:endParaRPr lang="ru-RU" sz="24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3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Ночь тиха над Палестиной (рождественская песня)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92696"/>
            <a:ext cx="6696744" cy="6165304"/>
          </a:xfrm>
        </p:spPr>
        <p:txBody>
          <a:bodyPr numCol="2" spcCol="0">
            <a:normAutofit fontScale="25000" lnSpcReduction="20000"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 тиха над Палестиной.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Спит усталая земля.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Горы, рощи и долины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Скрыла всё ночная мгла.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Скрыла всё ночная мгла.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Вифлееме утомлённом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Все погасли огоньки,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Только в поле отдалённом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Не дремали пастухи.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Не дремали пастухи.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Стадо верно сосчитали,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Обвели ночной дозор,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И, усевшись, завязали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Меж собою разговор.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Меж собою разговор.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Вдруг раздался шелест нежный,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Трепет пастухов объял,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 в одежде белоснежной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Ангел Божий им предстал.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Ангел Божий им предстал.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Не пугайтесь, не смущайтесь!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От Небесного Отца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Я пришёл великой вестью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Вам возрадовать сердца.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Вам возрадовать сердца.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Милость людям посылает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Сам Христос, Владыка-Царь.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Грешный мир спасти желая,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Сам Себя Он в жертву дал.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Сам Себя Он в жертву дал.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Ночь тиха над Палестиной.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Спит усталая земля.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Горы, рощи и долины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Скрыла всё ночная мгла. </a:t>
            </a:r>
          </a:p>
          <a:p>
            <a:pPr marL="0" indent="0">
              <a:buNone/>
            </a:pPr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Скрыла всё ночная мгла. 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Ангелы –</a:t>
            </a:r>
            <a:r>
              <a:rPr lang="ru-RU" sz="4000" b="1" i="1" dirty="0">
                <a:solidFill>
                  <a:schemeClr val="tx2">
                    <a:lumMod val="40000"/>
                    <a:lumOff val="6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посланцы Бога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др.-греч. ἄγγελος, ангелос 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«вестник, посланец»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иудейской, христианской и мусульманской мифологии: сверхъестественное бесплотное существо, посланец Бога, покровительствующий человеку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ангелы выбирали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символ Рождества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7992888" cy="130202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effectLst/>
                <a:latin typeface="Times New Roman"/>
                <a:ea typeface="Times New Roman"/>
              </a:rPr>
              <a:t>«Нет, мы не можем выбрать дуб. У него слишком твердая и слишком хрупкая древесина, а кроме того, из дуба делаются кресты для могил».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8338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653136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Бук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616624" cy="42124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229200"/>
            <a:ext cx="8280920" cy="1230014"/>
          </a:xfrm>
        </p:spPr>
        <p:txBody>
          <a:bodyPr>
            <a:noAutofit/>
          </a:bodyPr>
          <a:lstStyle/>
          <a:p>
            <a:pPr algn="ctr"/>
            <a:r>
              <a:rPr lang="ru-RU" sz="2500" i="1" dirty="0" smtClean="0">
                <a:effectLst/>
                <a:latin typeface="Times New Roman"/>
                <a:ea typeface="Times New Roman"/>
              </a:rPr>
              <a:t>«И бук мы не можем выбрать в качестве рождественского дерева, потому что осенью он слишком рано увядает и быстро теряет свою листву».</a:t>
            </a:r>
            <a:endParaRPr lang="ru-RU" sz="2500" i="1" dirty="0"/>
          </a:p>
        </p:txBody>
      </p:sp>
    </p:spTree>
    <p:extLst>
      <p:ext uri="{BB962C8B-B14F-4D97-AF65-F5344CB8AC3E}">
        <p14:creationId xmlns:p14="http://schemas.microsoft.com/office/powerpoint/2010/main" val="18826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1120</Words>
  <Application>Microsoft Office PowerPoint</Application>
  <PresentationFormat>Экран (4:3)</PresentationFormat>
  <Paragraphs>154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Государственное бюджетное образовательное учреждение города Москвы средняя общеобразовательная школа с углубленным изучением предметов художественно-эстетического цикла № 1405 "Вдохновение" </vt:lpstr>
      <vt:lpstr>Рождественские ангелы в литературе и музыке  (на примере святочного рассказа Ф. М. Достоевского «Мальчик у Христа на елке»)</vt:lpstr>
      <vt:lpstr>Цели урока:  </vt:lpstr>
      <vt:lpstr>Презентация PowerPoint</vt:lpstr>
      <vt:lpstr>Ночь тиха над Палестиной (рождественская песня) </vt:lpstr>
      <vt:lpstr>Ангелы – посланцы Бога</vt:lpstr>
      <vt:lpstr>Как ангелы выбирали символ Рождества</vt:lpstr>
      <vt:lpstr>Дуб</vt:lpstr>
      <vt:lpstr>Бук</vt:lpstr>
      <vt:lpstr>Береза</vt:lpstr>
      <vt:lpstr>Ива</vt:lpstr>
      <vt:lpstr>Ель</vt:lpstr>
      <vt:lpstr>Ф.М. Достоевский  «Мальчик у Христа на елке». </vt:lpstr>
      <vt:lpstr>Святочный рассказ </vt:lpstr>
      <vt:lpstr>Беседа о прочитанном:</vt:lpstr>
      <vt:lpstr>Беседа о прочитанном:</vt:lpstr>
      <vt:lpstr>«Тихая ночь»</vt:lpstr>
      <vt:lpstr>«Тихая ночь»</vt:lpstr>
      <vt:lpstr>Домашнее задание :</vt:lpstr>
      <vt:lpstr>Советуем прочитать: </vt:lpstr>
      <vt:lpstr>Материалы подготовлены с использованием следующих источников: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ангелы в литературе и музыке  (на примере святочного рассказа Ф. М. Достоевского «Мальчик и Христа на елке»)</dc:title>
  <dc:creator>Ксения</dc:creator>
  <cp:lastModifiedBy>Ксения</cp:lastModifiedBy>
  <cp:revision>41</cp:revision>
  <dcterms:created xsi:type="dcterms:W3CDTF">2013-12-06T15:20:28Z</dcterms:created>
  <dcterms:modified xsi:type="dcterms:W3CDTF">2014-01-10T21:18:42Z</dcterms:modified>
</cp:coreProperties>
</file>