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4" r:id="rId4"/>
    <p:sldId id="262" r:id="rId5"/>
    <p:sldId id="263" r:id="rId6"/>
    <p:sldId id="258" r:id="rId7"/>
    <p:sldId id="266" r:id="rId8"/>
    <p:sldId id="260" r:id="rId9"/>
    <p:sldId id="259" r:id="rId10"/>
    <p:sldId id="265" r:id="rId11"/>
    <p:sldId id="26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3686B-2590-42A6-86AC-1F131B032504}" type="datetimeFigureOut">
              <a:rPr lang="ru-RU" smtClean="0"/>
              <a:pPr/>
              <a:t>22.02.2013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994CA-D563-43B7-817F-A51DBCA8F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dist="25400" dir="2700000" algn="tl" rotWithShape="0">
                    <a:schemeClr val="bg1">
                      <a:alpha val="8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E52AAD-6AB2-400B-98F6-8099483DE2E4}" type="datetime1">
              <a:rPr lang="ru-RU" smtClean="0"/>
              <a:pPr/>
              <a:t>22.02.2013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E5A35-3265-404C-9390-A32972849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025C0F-BD53-420E-907F-61C2DEE187C0}" type="datetime1">
              <a:rPr lang="ru-RU" smtClean="0"/>
              <a:pPr/>
              <a:t>22.02.2013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E5A35-3265-404C-9390-A32972849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7E96A3-025B-4D51-BA37-56518EA6A2B5}" type="datetime1">
              <a:rPr lang="ru-RU" smtClean="0"/>
              <a:pPr/>
              <a:t>22.02.2013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E5A35-3265-404C-9390-A32972849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5BF240-CCCB-4E9A-B66D-5804A4E9537B}" type="datetime1">
              <a:rPr lang="ru-RU" smtClean="0"/>
              <a:pPr/>
              <a:t>22.02.2013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E5A35-3265-404C-9390-A32972849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1879F-15F0-4B57-BDB0-16CFCACB2790}" type="datetime1">
              <a:rPr lang="ru-RU" smtClean="0"/>
              <a:pPr/>
              <a:t>22.02.2013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E5A35-3265-404C-9390-A32972849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D2435A-D810-4018-86CF-D8AB7739F2D9}" type="datetime1">
              <a:rPr lang="ru-RU" smtClean="0"/>
              <a:pPr/>
              <a:t>22.02.2013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E5A35-3265-404C-9390-A32972849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5E96BE-8912-4AE2-B2AC-D6AB23BEB29B}" type="datetime1">
              <a:rPr lang="ru-RU" smtClean="0"/>
              <a:pPr/>
              <a:t>22.02.2013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E5A35-3265-404C-9390-A32972849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CB4819-96CA-493D-B029-49CBD8216AB3}" type="datetime1">
              <a:rPr lang="ru-RU" smtClean="0"/>
              <a:pPr/>
              <a:t>22.02.2013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E5A35-3265-404C-9390-A32972849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4184D4-B290-42FB-801E-64999C1CC16C}" type="datetime1">
              <a:rPr lang="ru-RU" smtClean="0"/>
              <a:pPr/>
              <a:t>22.02.2013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E5A35-3265-404C-9390-A32972849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1F5B29-38DE-4937-AEE9-597BFEF0D735}" type="datetime1">
              <a:rPr lang="ru-RU" smtClean="0"/>
              <a:pPr/>
              <a:t>22.02.2013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E5A35-3265-404C-9390-A32972849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B5CCE6-4FDD-49FD-B980-7EE1D1FECC03}" type="datetime1">
              <a:rPr lang="ru-RU" smtClean="0"/>
              <a:pPr/>
              <a:t>22.02.2013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E5A35-3265-404C-9390-A32972849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fld id="{DC399B70-9901-46A2-B9F8-135EC27556B9}" type="datetime1">
              <a:rPr lang="ru-RU" smtClean="0"/>
              <a:pPr/>
              <a:t>22.02.2013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fld id="{E86E5A35-3265-404C-9390-A32972849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ln w="1905">
            <a:solidFill>
              <a:schemeClr val="tx1">
                <a:lumMod val="85000"/>
                <a:lumOff val="15000"/>
              </a:schemeClr>
            </a:solidFill>
          </a:ln>
          <a:solidFill>
            <a:srgbClr val="0D0D0D"/>
          </a:solidFill>
          <a:effectLst>
            <a:outerShdw blurRad="25400" dist="25400" dir="2700000" algn="tl" rotWithShape="0">
              <a:schemeClr val="bg1">
                <a:lumMod val="95000"/>
                <a:alpha val="80000"/>
              </a:schemeClr>
            </a:outerShdw>
          </a:effectLst>
          <a:latin typeface="Franklin Gothic Medium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3200" b="1" kern="1200">
          <a:solidFill>
            <a:srgbClr val="161514"/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800" kern="1200">
          <a:solidFill>
            <a:srgbClr val="161514"/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rgbClr val="161514"/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 kern="1200">
          <a:solidFill>
            <a:srgbClr val="161514"/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 kern="1200">
          <a:solidFill>
            <a:srgbClr val="161514"/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6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44824"/>
            <a:ext cx="7236296" cy="175805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свойства простейших геометрических фигур.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005064"/>
            <a:ext cx="6400800" cy="1752600"/>
          </a:xfrm>
        </p:spPr>
        <p:txBody>
          <a:bodyPr>
            <a:normAutofit/>
          </a:bodyPr>
          <a:lstStyle/>
          <a:p>
            <a:r>
              <a:rPr lang="ru-RU" sz="2800" dirty="0" err="1" smtClean="0"/>
              <a:t>Дударева</a:t>
            </a:r>
            <a:r>
              <a:rPr lang="ru-RU" sz="2800" dirty="0" smtClean="0"/>
              <a:t> Светлана Анатольевна, учитель математики МАОУ Лицей «Технический»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Отметьте правильные утверждения знаком «+», а ошибочные – «-».</a:t>
            </a:r>
            <a:endParaRPr lang="ru-RU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24743"/>
            <a:ext cx="6336704" cy="1479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564904"/>
            <a:ext cx="6408712" cy="2085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4653136"/>
            <a:ext cx="6408712" cy="1916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>
            <a:off x="6948264" y="1268760"/>
            <a:ext cx="504056" cy="36004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+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948264" y="2924944"/>
            <a:ext cx="504056" cy="36004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-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100664" y="1421160"/>
            <a:ext cx="504056" cy="36004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+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7253064" y="1573560"/>
            <a:ext cx="504056" cy="36004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+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7405464" y="1725960"/>
            <a:ext cx="504056" cy="36004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+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557864" y="1878360"/>
            <a:ext cx="504056" cy="36004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+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7710264" y="2030760"/>
            <a:ext cx="504056" cy="36004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+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7862664" y="2183160"/>
            <a:ext cx="504056" cy="36004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+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8015064" y="2335560"/>
            <a:ext cx="504056" cy="36004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+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8167464" y="2487960"/>
            <a:ext cx="504056" cy="36004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+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8319864" y="2640360"/>
            <a:ext cx="504056" cy="36004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+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8460432" y="2780928"/>
            <a:ext cx="504056" cy="36004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+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7100664" y="3077344"/>
            <a:ext cx="504056" cy="36004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-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7253064" y="3229744"/>
            <a:ext cx="504056" cy="36004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-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7405464" y="3382144"/>
            <a:ext cx="504056" cy="36004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-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7557864" y="3534544"/>
            <a:ext cx="504056" cy="36004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-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7710264" y="3686944"/>
            <a:ext cx="504056" cy="36004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-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7862664" y="3839344"/>
            <a:ext cx="504056" cy="36004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-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8015064" y="3991744"/>
            <a:ext cx="504056" cy="36004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-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8167464" y="4144144"/>
            <a:ext cx="504056" cy="36004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-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8319864" y="4296544"/>
            <a:ext cx="504056" cy="36004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-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8460432" y="4437112"/>
            <a:ext cx="504056" cy="36004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-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5A35-3265-404C-9390-A32972849534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32" name="Нижний колонтитул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Пункт 1, 2</a:t>
            </a:r>
          </a:p>
          <a:p>
            <a:r>
              <a:rPr lang="ru-RU" dirty="0" smtClean="0"/>
              <a:t>Вопросы 1-4</a:t>
            </a:r>
          </a:p>
          <a:p>
            <a:r>
              <a:rPr lang="ru-RU" dirty="0" smtClean="0"/>
              <a:t>ТПО 6, 8, 9, 11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5A35-3265-404C-9390-A32972849534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 descr="http://www.grschool.ru/joom/images/stories/schoolboy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3501008"/>
            <a:ext cx="2088232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755576" y="4437112"/>
            <a:ext cx="5270995" cy="923330"/>
          </a:xfrm>
          <a:prstGeom prst="rect">
            <a:avLst/>
          </a:prstGeom>
          <a:noFill/>
          <a:effectLst>
            <a:reflection blurRad="6350" stA="50000" endA="300" endPos="55500" dist="50800" dir="5400000" sy="-100000" algn="bl" rotWithShape="0"/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Спасибо за урок!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Геометрические фигуры.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002060"/>
                </a:solidFill>
                <a:effectLst/>
              </a:rPr>
              <a:t>Гео</a:t>
            </a:r>
            <a:r>
              <a:rPr lang="ru-RU" dirty="0" smtClean="0">
                <a:solidFill>
                  <a:srgbClr val="002060"/>
                </a:solidFill>
                <a:effectLst/>
              </a:rPr>
              <a:t> – метрия (греч.) - </a:t>
            </a:r>
            <a:r>
              <a:rPr lang="ru-RU" dirty="0" smtClean="0">
                <a:solidFill>
                  <a:srgbClr val="C00000"/>
                </a:solidFill>
                <a:effectLst/>
              </a:rPr>
              <a:t>?</a:t>
            </a:r>
          </a:p>
          <a:p>
            <a:r>
              <a:rPr lang="ru-RU" b="0" dirty="0" smtClean="0">
                <a:solidFill>
                  <a:schemeClr val="tx1"/>
                </a:solidFill>
                <a:effectLst/>
              </a:rPr>
              <a:t>Применяется для измерений на местности</a:t>
            </a:r>
          </a:p>
          <a:p>
            <a:r>
              <a:rPr lang="ru-RU" b="0" dirty="0" smtClean="0">
                <a:solidFill>
                  <a:schemeClr val="tx1"/>
                </a:solidFill>
                <a:effectLst/>
              </a:rPr>
              <a:t>Примеры геометрических фигур</a:t>
            </a:r>
          </a:p>
          <a:p>
            <a:r>
              <a:rPr lang="ru-RU" b="0" dirty="0" smtClean="0">
                <a:solidFill>
                  <a:schemeClr val="tx1"/>
                </a:solidFill>
                <a:effectLst/>
              </a:rPr>
              <a:t>Геометрия </a:t>
            </a:r>
            <a:r>
              <a:rPr lang="ru-RU" b="0" dirty="0" smtClean="0">
                <a:solidFill>
                  <a:srgbClr val="C00000"/>
                </a:solidFill>
                <a:effectLst/>
              </a:rPr>
              <a:t>(евклидова):</a:t>
            </a:r>
            <a:r>
              <a:rPr lang="ru-RU" b="0" dirty="0" smtClean="0">
                <a:solidFill>
                  <a:schemeClr val="tx1"/>
                </a:solidFill>
                <a:effectLst/>
              </a:rPr>
              <a:t> планиметрия и стереометрия.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5A35-3265-404C-9390-A32972849534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Picture 4" descr="eukleides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552" y="1124744"/>
            <a:ext cx="1986508" cy="2648677"/>
          </a:xfrm>
        </p:spPr>
      </p:pic>
      <p:sp>
        <p:nvSpPr>
          <p:cNvPr id="6" name="Прямоугольник 5"/>
          <p:cNvSpPr/>
          <p:nvPr/>
        </p:nvSpPr>
        <p:spPr>
          <a:xfrm>
            <a:off x="2915816" y="1340768"/>
            <a:ext cx="48965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Franklin Gothic Medium" pitchFamily="34" charset="0"/>
                <a:cs typeface="Times New Roman" pitchFamily="18" charset="0"/>
              </a:rPr>
              <a:t>Евклид (</a:t>
            </a:r>
            <a:r>
              <a:rPr lang="ru-RU" sz="2400" b="1" dirty="0" err="1" smtClean="0">
                <a:solidFill>
                  <a:srgbClr val="0070C0"/>
                </a:solidFill>
                <a:latin typeface="Franklin Gothic Medium" pitchFamily="34" charset="0"/>
                <a:cs typeface="Times New Roman" pitchFamily="18" charset="0"/>
              </a:rPr>
              <a:t>Eνκλειδηζ</a:t>
            </a:r>
            <a:r>
              <a:rPr lang="ru-RU" sz="2400" b="1" dirty="0" smtClean="0">
                <a:solidFill>
                  <a:srgbClr val="0070C0"/>
                </a:solidFill>
                <a:latin typeface="Franklin Gothic Medium" pitchFamily="34" charset="0"/>
                <a:cs typeface="Times New Roman" pitchFamily="18" charset="0"/>
              </a:rPr>
              <a:t>) (365-300 до н.э.) </a:t>
            </a:r>
            <a:r>
              <a:rPr lang="ru-RU" sz="2400" b="1" dirty="0" smtClean="0">
                <a:latin typeface="Franklin Gothic Medium" pitchFamily="34" charset="0"/>
                <a:cs typeface="Times New Roman" pitchFamily="18" charset="0"/>
              </a:rPr>
              <a:t>древнегреческий математик , автор первого из дошедших до нас теоретических трактатов по математике «Начала» (13 книг). </a:t>
            </a:r>
            <a:br>
              <a:rPr lang="ru-RU" sz="2400" b="1" dirty="0" smtClean="0">
                <a:latin typeface="Franklin Gothic Medium" pitchFamily="34" charset="0"/>
                <a:cs typeface="Times New Roman" pitchFamily="18" charset="0"/>
              </a:rPr>
            </a:br>
            <a:endParaRPr lang="ru-RU" sz="2400" b="1" dirty="0">
              <a:latin typeface="Franklin Gothic Medium" pitchFamily="34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4077072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Franklin Gothic Medium" pitchFamily="34" charset="0"/>
              </a:rPr>
              <a:t>Однажды </a:t>
            </a:r>
            <a:r>
              <a:rPr lang="ru-RU" sz="2400" dirty="0" smtClean="0">
                <a:solidFill>
                  <a:schemeClr val="tx2"/>
                </a:solidFill>
                <a:latin typeface="Franklin Gothic Medium" pitchFamily="34" charset="0"/>
              </a:rPr>
              <a:t>Царь Птолемей </a:t>
            </a:r>
            <a:r>
              <a:rPr lang="en-US" sz="2400" dirty="0" smtClean="0">
                <a:solidFill>
                  <a:schemeClr val="tx2"/>
                </a:solidFill>
                <a:latin typeface="Franklin Gothic Medium" pitchFamily="34" charset="0"/>
              </a:rPr>
              <a:t>I</a:t>
            </a:r>
            <a:r>
              <a:rPr lang="ru-RU" sz="2400" dirty="0" smtClean="0">
                <a:latin typeface="Franklin Gothic Medium" pitchFamily="34" charset="0"/>
              </a:rPr>
              <a:t> сам захотел одолеть премудрости геометрии, но довольно скоро обнаружил, что изучение математики – слишком тяжелое бремя. </a:t>
            </a:r>
            <a:r>
              <a:rPr lang="ru-RU" sz="2400" dirty="0" smtClean="0">
                <a:solidFill>
                  <a:schemeClr val="tx2"/>
                </a:solidFill>
                <a:latin typeface="Franklin Gothic Medium" pitchFamily="34" charset="0"/>
              </a:rPr>
              <a:t>Птолемей</a:t>
            </a:r>
            <a:r>
              <a:rPr lang="ru-RU" sz="2400" dirty="0" smtClean="0">
                <a:latin typeface="Franklin Gothic Medium" pitchFamily="34" charset="0"/>
              </a:rPr>
              <a:t> спросил </a:t>
            </a:r>
            <a:r>
              <a:rPr lang="ru-RU" sz="2400" dirty="0" smtClean="0">
                <a:solidFill>
                  <a:schemeClr val="tx2"/>
                </a:solidFill>
                <a:latin typeface="Franklin Gothic Medium" pitchFamily="34" charset="0"/>
              </a:rPr>
              <a:t>Евклида:</a:t>
            </a:r>
            <a:r>
              <a:rPr lang="ru-RU" sz="2400" dirty="0" smtClean="0">
                <a:latin typeface="Franklin Gothic Medium" pitchFamily="34" charset="0"/>
              </a:rPr>
              <a:t> «Нельзя ли постигнуть все тайны науки как-нибудь проще?» </a:t>
            </a:r>
          </a:p>
          <a:p>
            <a:pPr algn="ctr"/>
            <a:r>
              <a:rPr lang="ru-RU" sz="2400" dirty="0" smtClean="0">
                <a:latin typeface="Franklin Gothic Medium" pitchFamily="34" charset="0"/>
              </a:rPr>
              <a:t>  </a:t>
            </a:r>
            <a:r>
              <a:rPr lang="ru-RU" sz="2400" dirty="0" smtClean="0">
                <a:solidFill>
                  <a:schemeClr val="tx2"/>
                </a:solidFill>
                <a:latin typeface="Franklin Gothic Medium" pitchFamily="34" charset="0"/>
              </a:rPr>
              <a:t>Евклид</a:t>
            </a:r>
            <a:r>
              <a:rPr lang="ru-RU" sz="2400" dirty="0" smtClean="0">
                <a:latin typeface="Franklin Gothic Medium" pitchFamily="34" charset="0"/>
              </a:rPr>
              <a:t> ответил: </a:t>
            </a:r>
            <a:r>
              <a:rPr lang="ru-RU" sz="2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a typeface="+mj-lt"/>
                <a:cs typeface="+mj-lt"/>
              </a:rPr>
              <a:t>«В геометрии нет царского пути!»</a:t>
            </a:r>
            <a:endParaRPr lang="ru-RU" sz="24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a typeface="+mj-lt"/>
              <a:cs typeface="+mj-lt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5A35-3265-404C-9390-A32972849534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Тест.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Быстренько, не задумываясь ,выберите из предложенных пяти фигур ту, которая вам больше понравилась.</a:t>
            </a:r>
          </a:p>
          <a:p>
            <a:pPr>
              <a:buNone/>
            </a:pPr>
            <a:endParaRPr lang="ru-RU" sz="2400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403648" y="2636912"/>
            <a:ext cx="1584325" cy="9366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772073" y="4508575"/>
            <a:ext cx="1008062" cy="9366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3707110" y="2565475"/>
            <a:ext cx="1223963" cy="107950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6156623" y="2421012"/>
            <a:ext cx="50482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6659860" y="2421012"/>
            <a:ext cx="6477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AutoShape 11"/>
          <p:cNvSpPr>
            <a:spLocks noChangeArrowheads="1"/>
          </p:cNvSpPr>
          <p:nvPr/>
        </p:nvSpPr>
        <p:spPr bwMode="auto">
          <a:xfrm>
            <a:off x="5651798" y="4076775"/>
            <a:ext cx="1295400" cy="1225550"/>
          </a:xfrm>
          <a:prstGeom prst="triangle">
            <a:avLst>
              <a:gd name="adj" fmla="val 77287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 flipH="1" flipV="1">
            <a:off x="5291435" y="2565475"/>
            <a:ext cx="8636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971848" y="3716412"/>
            <a:ext cx="21605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Прямоугольник</a:t>
            </a: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3851573" y="3789437"/>
            <a:ext cx="1441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Круг</a:t>
            </a: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1548110" y="5157862"/>
            <a:ext cx="1511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2627610" y="5589662"/>
            <a:ext cx="12954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Квадрат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5364460" y="5589662"/>
            <a:ext cx="1944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Треугольник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300192" y="3284984"/>
            <a:ext cx="1351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mtClean="0">
                <a:solidFill>
                  <a:schemeClr val="tx2"/>
                </a:solidFill>
              </a:rPr>
              <a:t>Ломаная</a:t>
            </a:r>
            <a:endParaRPr lang="ru-RU" dirty="0"/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5A35-3265-404C-9390-A32972849534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643192" cy="7060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Вот что говорят фигуры о нас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065387"/>
          <a:ext cx="8424936" cy="528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7200800"/>
              </a:tblGrid>
              <a:tr h="7822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1493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</a:t>
                      </a:r>
                      <a:r>
                        <a:rPr lang="ru-RU" sz="2000" dirty="0" smtClean="0"/>
                        <a:t>Соответствует трудолюбие, усердие, потребность доводить начатое дело до конца, упорство. Любит раз и навсегда заведенный порядок.</a:t>
                      </a:r>
                      <a:endParaRPr lang="ru-RU" sz="20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7822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</a:t>
                      </a:r>
                      <a:r>
                        <a:rPr lang="ru-RU" sz="2000" dirty="0" smtClean="0"/>
                        <a:t>Это временная форма личности, ищет лучшее положение. Поэтому любознателен, пытлив, интересно все происходящее, и смел.</a:t>
                      </a:r>
                      <a:endParaRPr lang="ru-RU" sz="2000" dirty="0"/>
                    </a:p>
                  </a:txBody>
                  <a:tcPr/>
                </a:tc>
              </a:tr>
              <a:tr h="7822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</a:t>
                      </a:r>
                      <a:r>
                        <a:rPr lang="ru-RU" sz="2000" dirty="0" smtClean="0"/>
                        <a:t>Символ лидерства. Способен концентрироваться на главной цели. Энергичен, неудержим, сильная личность.</a:t>
                      </a:r>
                      <a:endParaRPr lang="ru-RU" sz="2000" dirty="0"/>
                    </a:p>
                  </a:txBody>
                  <a:tcPr/>
                </a:tc>
              </a:tr>
              <a:tr h="7822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</a:t>
                      </a:r>
                      <a:r>
                        <a:rPr lang="ru-RU" sz="2000" dirty="0" smtClean="0"/>
                        <a:t>Самая доброжелательная фигура. Способен сопереживать, сочувствовать. Счастлив тогда, когда все ладят друг с другом.</a:t>
                      </a:r>
                      <a:endParaRPr lang="ru-RU" sz="2000" dirty="0"/>
                    </a:p>
                  </a:txBody>
                  <a:tcPr/>
                </a:tc>
              </a:tr>
              <a:tr h="7822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Символ творчества. Нравится комбинировать, создавать что-то новое, оригинальное. Самый восторженный и возбудимый.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83568" y="2204864"/>
            <a:ext cx="647700" cy="6477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11560" y="3356992"/>
            <a:ext cx="1008063" cy="5048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683568" y="4005064"/>
            <a:ext cx="719137" cy="647700"/>
          </a:xfrm>
          <a:prstGeom prst="triangle">
            <a:avLst>
              <a:gd name="adj" fmla="val 813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755576" y="4797152"/>
            <a:ext cx="719138" cy="720725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611560" y="5733256"/>
            <a:ext cx="2889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899592" y="5733256"/>
            <a:ext cx="3603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V="1">
            <a:off x="1259632" y="5589240"/>
            <a:ext cx="2159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5A35-3265-404C-9390-A32972849534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геометрические фигуры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Точка и прямая</a:t>
            </a:r>
          </a:p>
          <a:p>
            <a:r>
              <a:rPr lang="ru-RU" dirty="0" smtClean="0"/>
              <a:t>Построение</a:t>
            </a:r>
          </a:p>
          <a:p>
            <a:r>
              <a:rPr lang="ru-RU" dirty="0" smtClean="0"/>
              <a:t>Обозначение </a:t>
            </a:r>
          </a:p>
          <a:p>
            <a:r>
              <a:rPr lang="ru-RU" dirty="0" smtClean="0"/>
              <a:t>Взаимное расположение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5A35-3265-404C-9390-A32972849534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84784"/>
            <a:ext cx="7237888" cy="311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5A35-3265-404C-9390-A32972849534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Взаимное расположение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u="sng" dirty="0" smtClean="0"/>
              <a:t>Точка и прямая</a:t>
            </a:r>
            <a:endParaRPr lang="ru-RU" u="sng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Точки принадлежат прямой.</a:t>
            </a:r>
          </a:p>
          <a:p>
            <a:r>
              <a:rPr lang="ru-RU" dirty="0" smtClean="0"/>
              <a:t>Точки не </a:t>
            </a:r>
            <a:r>
              <a:rPr lang="ru-RU" smtClean="0"/>
              <a:t>принадлежат прямой.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C00000"/>
                </a:solidFill>
              </a:rPr>
              <a:t>Какова бы ни была прямая, существуют точки, принадлежащие этой прямой, и не принадлежащие ей.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u="sng" dirty="0" smtClean="0"/>
              <a:t>Прямые </a:t>
            </a:r>
            <a:endParaRPr lang="ru-RU" u="sng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Не пересекаются (не имеют общих точек).</a:t>
            </a:r>
          </a:p>
          <a:p>
            <a:r>
              <a:rPr lang="ru-RU" dirty="0" smtClean="0"/>
              <a:t>Пересекаются (имеют общую точку)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r>
              <a:rPr lang="ru-RU" dirty="0" smtClean="0">
                <a:solidFill>
                  <a:srgbClr val="C00000"/>
                </a:solidFill>
              </a:rPr>
              <a:t> Одну?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rgbClr val="C00000"/>
                </a:solidFill>
              </a:rPr>
              <a:t>Через любые две точки можно провести прямую, и </a:t>
            </a:r>
            <a:r>
              <a:rPr lang="ru-RU" u="sng" dirty="0" smtClean="0">
                <a:solidFill>
                  <a:srgbClr val="C00000"/>
                </a:solidFill>
              </a:rPr>
              <a:t>только одну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</a:p>
          <a:p>
            <a:endParaRPr lang="ru-RU" dirty="0" smtClean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5A35-3265-404C-9390-A32972849534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Основные свойства принадлежности точек и прямых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   Какова бы ни была прямая, существуют точки, принадлежащие этой прямой, и не принадлежащие ей.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  Через любые две точки можно провести прямую, </a:t>
            </a:r>
            <a:r>
              <a:rPr lang="ru-RU" dirty="0" smtClean="0">
                <a:solidFill>
                  <a:srgbClr val="C00000"/>
                </a:solidFill>
              </a:rPr>
              <a:t>и только одну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  № 3</a:t>
            </a:r>
          </a:p>
          <a:p>
            <a:pPr>
              <a:buNone/>
            </a:pPr>
            <a:r>
              <a:rPr lang="ru-RU" i="1" dirty="0" smtClean="0">
                <a:solidFill>
                  <a:srgbClr val="002060"/>
                </a:solidFill>
              </a:rPr>
              <a:t>    </a:t>
            </a:r>
            <a:r>
              <a:rPr lang="ru-RU" i="1" u="sng" dirty="0" err="1" smtClean="0">
                <a:solidFill>
                  <a:srgbClr val="002060"/>
                </a:solidFill>
              </a:rPr>
              <a:t>Задача</a:t>
            </a:r>
            <a:r>
              <a:rPr lang="ru-RU" i="1" dirty="0" err="1" smtClean="0">
                <a:solidFill>
                  <a:srgbClr val="002060"/>
                </a:solidFill>
              </a:rPr>
              <a:t>.Точка</a:t>
            </a:r>
            <a:r>
              <a:rPr lang="ru-RU" i="1" dirty="0" smtClean="0">
                <a:solidFill>
                  <a:srgbClr val="002060"/>
                </a:solidFill>
              </a:rPr>
              <a:t> С принадлежит прямой АВ. Различны ли прямые АВ и АС? Объясните ответ.</a:t>
            </a: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5A35-3265-404C-9390-A32972849534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3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Тема3</Template>
  <TotalTime>679</TotalTime>
  <Words>440</Words>
  <Application>Microsoft Office PowerPoint</Application>
  <PresentationFormat>Экран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Тема3</vt:lpstr>
      <vt:lpstr>Основные свойства простейших геометрических фигур.</vt:lpstr>
      <vt:lpstr>Геометрические фигуры.</vt:lpstr>
      <vt:lpstr>Слайд 3</vt:lpstr>
      <vt:lpstr>Тест. </vt:lpstr>
      <vt:lpstr>Вот что говорят фигуры о нас</vt:lpstr>
      <vt:lpstr>Основные геометрические фигуры</vt:lpstr>
      <vt:lpstr>Слайд 7</vt:lpstr>
      <vt:lpstr>Взаимное расположение</vt:lpstr>
      <vt:lpstr>Основные свойства принадлежности точек и прямых</vt:lpstr>
      <vt:lpstr>Отметьте правильные утверждения знаком «+», а ошибочные – «-».</vt:lpstr>
      <vt:lpstr>Домашнее задание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свойства простейших геометрических фигур.</dc:title>
  <dc:creator>User</dc:creator>
  <cp:lastModifiedBy>User</cp:lastModifiedBy>
  <cp:revision>27</cp:revision>
  <dcterms:created xsi:type="dcterms:W3CDTF">2012-09-18T12:12:05Z</dcterms:created>
  <dcterms:modified xsi:type="dcterms:W3CDTF">2013-02-21T22:54:35Z</dcterms:modified>
</cp:coreProperties>
</file>