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1" r:id="rId3"/>
    <p:sldId id="283" r:id="rId4"/>
    <p:sldId id="282" r:id="rId5"/>
    <p:sldId id="294" r:id="rId6"/>
    <p:sldId id="297" r:id="rId7"/>
    <p:sldId id="291" r:id="rId8"/>
    <p:sldId id="285" r:id="rId9"/>
    <p:sldId id="286" r:id="rId10"/>
    <p:sldId id="287" r:id="rId11"/>
    <p:sldId id="289" r:id="rId12"/>
    <p:sldId id="257" r:id="rId13"/>
    <p:sldId id="305" r:id="rId14"/>
    <p:sldId id="312" r:id="rId15"/>
    <p:sldId id="306" r:id="rId16"/>
    <p:sldId id="313" r:id="rId17"/>
    <p:sldId id="309" r:id="rId18"/>
    <p:sldId id="271" r:id="rId19"/>
    <p:sldId id="300" r:id="rId20"/>
    <p:sldId id="275" r:id="rId21"/>
    <p:sldId id="304" r:id="rId22"/>
    <p:sldId id="276" r:id="rId23"/>
    <p:sldId id="277" r:id="rId24"/>
    <p:sldId id="278" r:id="rId25"/>
    <p:sldId id="299" r:id="rId26"/>
    <p:sldId id="27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07" autoAdjust="0"/>
  </p:normalViewPr>
  <p:slideViewPr>
    <p:cSldViewPr>
      <p:cViewPr varScale="1">
        <p:scale>
          <a:sx n="107" d="100"/>
          <a:sy n="107" d="100"/>
        </p:scale>
        <p:origin x="-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4596D-F92A-4C18-8D15-06F6A82E9A13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9F633-1F16-4453-9FAC-13CB9697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4596D-F92A-4C18-8D15-06F6A82E9A13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9F633-1F16-4453-9FAC-13CB9697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4596D-F92A-4C18-8D15-06F6A82E9A13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9F633-1F16-4453-9FAC-13CB9697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4596D-F92A-4C18-8D15-06F6A82E9A13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9F633-1F16-4453-9FAC-13CB9697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4596D-F92A-4C18-8D15-06F6A82E9A13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9F633-1F16-4453-9FAC-13CB9697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4596D-F92A-4C18-8D15-06F6A82E9A13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9F633-1F16-4453-9FAC-13CB9697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4596D-F92A-4C18-8D15-06F6A82E9A13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9F633-1F16-4453-9FAC-13CB9697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4596D-F92A-4C18-8D15-06F6A82E9A13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9F633-1F16-4453-9FAC-13CB9697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4596D-F92A-4C18-8D15-06F6A82E9A13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9F633-1F16-4453-9FAC-13CB9697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4596D-F92A-4C18-8D15-06F6A82E9A13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9F633-1F16-4453-9FAC-13CB9697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4596D-F92A-4C18-8D15-06F6A82E9A13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9F633-1F16-4453-9FAC-13CB9697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4596D-F92A-4C18-8D15-06F6A82E9A13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9F633-1F16-4453-9FAC-13CB9697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1\Documents\&#1060;&#1077;&#1089;&#1090;&#1080;&#1074;&#1072;&#1083;&#1100;\&#1064;&#1091;&#1084;%20&#1088;&#1091;&#1095;&#1100;&#1103;.mp3" TargetMode="External"/><Relationship Id="rId5" Type="http://schemas.openxmlformats.org/officeDocument/2006/relationships/image" Target="../media/image45.png"/><Relationship Id="rId4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1\Documents\&#1060;&#1077;&#1089;&#1090;&#1080;&#1074;&#1072;&#1083;&#1100;\7.%20&#1044;&#1083;&#1103;%20&#1089;&#1086;&#1089;&#1091;&#1083;&#1100;&#1082;&#1080;.mp3" TargetMode="External"/><Relationship Id="rId6" Type="http://schemas.openxmlformats.org/officeDocument/2006/relationships/image" Target="../media/image49.gif"/><Relationship Id="rId5" Type="http://schemas.openxmlformats.org/officeDocument/2006/relationships/image" Target="../media/image48.gif"/><Relationship Id="rId4" Type="http://schemas.openxmlformats.org/officeDocument/2006/relationships/image" Target="../media/image4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gif"/><Relationship Id="rId4" Type="http://schemas.openxmlformats.org/officeDocument/2006/relationships/hyperlink" Target="http://images.yandex.ru/yandsearch?p=2&amp;text=%D0%B0%D0%BD%D0%B8%D0%BC%D0%B0%D1%86%D0%B8%D1%8F%20%D0%BA%D0%BE%D0%BB%D0%BE%D0%BA%D0%BE%D0%BB%D1%8C%D1%87%D0%B8%D0%BA&amp;pos=88&amp;uinfo=sw-1263-sh-894-fw-1038-fh-598-pd-1&amp;rpt=simage&amp;img_url=http://fantasyflash.ru/anime/sweet/image/sw116.gif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ocuments\&#1060;&#1077;&#1089;&#1090;&#1080;&#1074;&#1072;&#1083;&#1100;\5.%20&#1042;&#1077;&#1090;&#1077;&#1088;.mp3" TargetMode="External"/><Relationship Id="rId6" Type="http://schemas.openxmlformats.org/officeDocument/2006/relationships/image" Target="../media/image60.png"/><Relationship Id="rId5" Type="http://schemas.openxmlformats.org/officeDocument/2006/relationships/image" Target="../media/image59.gif"/><Relationship Id="rId4" Type="http://schemas.openxmlformats.org/officeDocument/2006/relationships/image" Target="../media/image5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ocuments\&#1060;&#1077;&#1089;&#1090;&#1080;&#1074;&#1072;&#1083;&#1100;\8.%20&#1074;&#1077;&#1089;&#1085;&#1072;.mp3" TargetMode="External"/><Relationship Id="rId4" Type="http://schemas.openxmlformats.org/officeDocument/2006/relationships/image" Target="../media/image6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ocuments\&#1060;&#1077;&#1089;&#1090;&#1080;&#1074;&#1072;&#1083;&#1100;\2.%20Sergey_Rahmaninov%20-%20Sad_edema%20&#1092;&#1088;&#1072;&#1075;&#1084;&#1077;&#1085;&#1090;.mp3" TargetMode="External"/><Relationship Id="rId4" Type="http://schemas.openxmlformats.org/officeDocument/2006/relationships/image" Target="../media/image6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gif"/><Relationship Id="rId2" Type="http://schemas.openxmlformats.org/officeDocument/2006/relationships/hyperlink" Target="http://images.yandex.ru/yandsearch?p=1&amp;text=%D0%90%D0%BD%D0%B8%D0%BC%D0%B0%D1%86%D0%B8%D1%8F%20%D0%92%D0%B5%D1%81%D0%BD%D0%B0%20%D0%B1%D0%B0%D0%B1%D0%BE%D1%87%D0%BA%D0%B8%20%D1%86%D0%B2%D0%B5%D1%82%D1%8B&amp;pos=42&amp;uinfo=sw-1263-sh-894-fw-1038-fh-598-pd-1&amp;rpt=simage&amp;img_url=http://img-fotki.yandex.ru/get/6100/43313366.6c/0_656ee_161309d3_XL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jpeg"/><Relationship Id="rId10" Type="http://schemas.openxmlformats.org/officeDocument/2006/relationships/image" Target="../media/image80.png"/><Relationship Id="rId4" Type="http://schemas.openxmlformats.org/officeDocument/2006/relationships/image" Target="../media/image74.png"/><Relationship Id="rId9" Type="http://schemas.openxmlformats.org/officeDocument/2006/relationships/image" Target="../media/image79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1\Documents\&#1060;&#1077;&#1089;&#1090;&#1080;&#1074;&#1072;&#1083;&#1100;\1.%20&#1040;&#1085;&#1090;&#1086;&#1085;&#1080;&#1086;%20&#1042;&#1080;&#1074;&#1072;&#1083;&#1100;&#1076;&#1080;%20&#1092;&#1088;&#1072;&#1075;&#1084;&#1077;&#1085;&#1090;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1\Documents\&#1060;&#1077;&#1089;&#1090;&#1080;&#1074;&#1072;&#1083;&#1100;\9.Edvard_Grig_-_Vesna%20&#1092;&#1088;&#1072;&#1075;&#1084;&#1077;&#1085;&#1090;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gif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13" Type="http://schemas.openxmlformats.org/officeDocument/2006/relationships/image" Target="../media/image20.gif"/><Relationship Id="rId3" Type="http://schemas.openxmlformats.org/officeDocument/2006/relationships/image" Target="../media/image10.gif"/><Relationship Id="rId7" Type="http://schemas.openxmlformats.org/officeDocument/2006/relationships/image" Target="../media/image14.gif"/><Relationship Id="rId12" Type="http://schemas.openxmlformats.org/officeDocument/2006/relationships/image" Target="../media/image19.gif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1\Documents\&#1060;&#1077;&#1089;&#1090;&#1080;&#1074;&#1072;&#1083;&#1100;\3.F.SHopen-Vesennyaya_melodiya%20&#1092;&#1088;&#1072;&#1075;&#1084;&#1077;&#1085;&#1090;.mp3" TargetMode="External"/><Relationship Id="rId6" Type="http://schemas.openxmlformats.org/officeDocument/2006/relationships/image" Target="../media/image13.gif"/><Relationship Id="rId11" Type="http://schemas.openxmlformats.org/officeDocument/2006/relationships/image" Target="../media/image18.gif"/><Relationship Id="rId5" Type="http://schemas.openxmlformats.org/officeDocument/2006/relationships/image" Target="../media/image12.gif"/><Relationship Id="rId10" Type="http://schemas.openxmlformats.org/officeDocument/2006/relationships/image" Target="../media/image17.gif"/><Relationship Id="rId4" Type="http://schemas.openxmlformats.org/officeDocument/2006/relationships/image" Target="../media/image11.jpeg"/><Relationship Id="rId9" Type="http://schemas.openxmlformats.org/officeDocument/2006/relationships/image" Target="../media/image16.gif"/><Relationship Id="rId1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ocuments\&#1060;&#1077;&#1089;&#1090;&#1080;&#1074;&#1072;&#1083;&#1100;\4.%20&#1044;&#1086;&#1088;&#1086;&#1078;&#1082;&#1072;%2043.mp3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4.gif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image" Target="../media/image26.jpeg"/><Relationship Id="rId7" Type="http://schemas.openxmlformats.org/officeDocument/2006/relationships/image" Target="../media/image30.gif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1\Documents\&#1060;&#1077;&#1089;&#1090;&#1080;&#1074;&#1072;&#1083;&#1100;\5.%20&#1042;&#1077;&#1090;&#1077;&#1088;.mp3" TargetMode="Externa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10" Type="http://schemas.openxmlformats.org/officeDocument/2006/relationships/image" Target="../media/image33.png"/><Relationship Id="rId4" Type="http://schemas.openxmlformats.org/officeDocument/2006/relationships/image" Target="../media/image27.gif"/><Relationship Id="rId9" Type="http://schemas.openxmlformats.org/officeDocument/2006/relationships/image" Target="../media/image32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gif"/><Relationship Id="rId3" Type="http://schemas.openxmlformats.org/officeDocument/2006/relationships/image" Target="../media/image34.gif"/><Relationship Id="rId7" Type="http://schemas.openxmlformats.org/officeDocument/2006/relationships/image" Target="../media/image37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ocuments\&#1060;&#1077;&#1089;&#1090;&#1080;&#1074;&#1072;&#1083;&#1100;\6.%20penie_ptits_-_ZHavoronok_polevoy_&#1092;&#1088;&#1072;&#1075;&#1084;&#1077;&#1085;&#1090;.mp3" TargetMode="External"/><Relationship Id="rId6" Type="http://schemas.openxmlformats.org/officeDocument/2006/relationships/image" Target="../media/image16.gif"/><Relationship Id="rId5" Type="http://schemas.openxmlformats.org/officeDocument/2006/relationships/image" Target="../media/image36.gif"/><Relationship Id="rId10" Type="http://schemas.openxmlformats.org/officeDocument/2006/relationships/image" Target="../media/image40.png"/><Relationship Id="rId4" Type="http://schemas.openxmlformats.org/officeDocument/2006/relationships/image" Target="../media/image35.gif"/><Relationship Id="rId9" Type="http://schemas.openxmlformats.org/officeDocument/2006/relationships/image" Target="../media/image3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1\Documents\&#1060;&#1077;&#1089;&#1090;&#1080;&#1074;&#1072;&#1083;&#1100;\6.%20penie_ptits_-_ZHavoronok_polevoy_&#1092;&#1088;&#1072;&#1075;&#1084;&#1077;&#1085;&#1090;.mp3" TargetMode="External"/><Relationship Id="rId5" Type="http://schemas.openxmlformats.org/officeDocument/2006/relationships/image" Target="../media/image43.png"/><Relationship Id="rId4" Type="http://schemas.openxmlformats.org/officeDocument/2006/relationships/image" Target="../media/image4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vesn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943" y="0"/>
            <a:ext cx="9162943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14480" y="4000504"/>
            <a:ext cx="5972661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Весенний </a:t>
            </a:r>
          </a:p>
          <a:p>
            <a:pPr algn="ctr"/>
            <a:r>
              <a:rPr lang="ru-RU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калейдоскоп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Содержимое 9" descr="632450.gif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9" name="Содержимое 8" descr="0_655aa_5f2ae1a7_XL.gif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3286116" y="2357430"/>
            <a:ext cx="3810000" cy="2533650"/>
          </a:xfrm>
          <a:effectLst>
            <a:softEdge rad="317500"/>
          </a:effectLst>
        </p:spPr>
      </p:pic>
      <p:pic>
        <p:nvPicPr>
          <p:cNvPr id="12" name="Содержимое 8" descr="0_655aa_5f2ae1a7_XL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85784" y="-142900"/>
            <a:ext cx="3810000" cy="253365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3" name="Содержимое 8" descr="0_655aa_5f2ae1a7_XL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1714488"/>
            <a:ext cx="3810000" cy="253365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Шум ручь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0109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8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4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7" name="Рисунок 6" descr="icecycles_md_clr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480" y="1785926"/>
            <a:ext cx="1857356" cy="2942346"/>
          </a:xfrm>
          <a:prstGeom prst="rect">
            <a:avLst/>
          </a:prstGeom>
        </p:spPr>
      </p:pic>
      <p:pic>
        <p:nvPicPr>
          <p:cNvPr id="9" name="Рисунок 8" descr="413b5d47e9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34" y="571480"/>
            <a:ext cx="3810000" cy="2828925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8" name="Рисунок 7" descr="413b5d47e9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1802" y="-214338"/>
            <a:ext cx="3810000" cy="2828925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4" name="Рисунок 13" descr="413b5d47e9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3504" y="-214338"/>
            <a:ext cx="3810000" cy="154299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5" name="Рисунок 14" descr="413b5d47e9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57222" y="1000108"/>
            <a:ext cx="3810000" cy="154299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6" name="Содержимое 15" descr="1315995536_glittering_girl_animation_1.gif"/>
          <p:cNvPicPr>
            <a:picLocks noGrp="1" noChangeAspect="1"/>
          </p:cNvPicPr>
          <p:nvPr>
            <p:ph sz="half" idx="2"/>
          </p:nvPr>
        </p:nvPicPr>
        <p:blipFill>
          <a:blip r:embed="rId6"/>
          <a:stretch>
            <a:fillRect/>
          </a:stretch>
        </p:blipFill>
        <p:spPr>
          <a:xfrm flipH="1">
            <a:off x="5572132" y="571480"/>
            <a:ext cx="2549812" cy="2210165"/>
          </a:xfrm>
          <a:effectLst>
            <a:softEdge rad="63500"/>
          </a:effectLst>
        </p:spPr>
      </p:pic>
      <p:pic>
        <p:nvPicPr>
          <p:cNvPr id="10" name="Рисунок 9" descr="icecycles_md_clr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7620" y="1071546"/>
            <a:ext cx="1857356" cy="2942346"/>
          </a:xfrm>
          <a:prstGeom prst="rect">
            <a:avLst/>
          </a:prstGeom>
        </p:spPr>
      </p:pic>
      <p:pic>
        <p:nvPicPr>
          <p:cNvPr id="17" name="Содержимое 4" descr="4.jpg"/>
          <p:cNvPicPr>
            <a:picLocks noChangeAspect="1"/>
          </p:cNvPicPr>
          <p:nvPr/>
        </p:nvPicPr>
        <p:blipFill>
          <a:blip r:embed="rId3"/>
          <a:srcRect l="16980" r="75944"/>
          <a:stretch>
            <a:fillRect/>
          </a:stretch>
        </p:blipFill>
        <p:spPr>
          <a:xfrm>
            <a:off x="3929058" y="4857760"/>
            <a:ext cx="285752" cy="2000240"/>
          </a:xfrm>
          <a:prstGeom prst="rect">
            <a:avLst/>
          </a:prstGeom>
        </p:spPr>
      </p:pic>
      <p:pic>
        <p:nvPicPr>
          <p:cNvPr id="12" name="Рисунок 11" descr="413b5d47e9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6050" y="-142900"/>
            <a:ext cx="3810000" cy="2828925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9" name="7. Для сосуль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50109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7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Содержимое 12" descr="035373bae072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31502" cy="6877367"/>
          </a:xfrm>
        </p:spPr>
      </p:pic>
      <p:pic>
        <p:nvPicPr>
          <p:cNvPr id="14" name="Содержимое 10" descr="0_6bdd4_a9d67ead_XL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214290"/>
            <a:ext cx="3929090" cy="5238787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201197283_x_da8ef829.jpg"/>
          <p:cNvPicPr>
            <a:picLocks noGrp="1" noChangeAspect="1"/>
          </p:cNvPicPr>
          <p:nvPr>
            <p:ph idx="1"/>
          </p:nvPr>
        </p:nvPicPr>
        <p:blipFill>
          <a:blip r:embed="rId2"/>
          <a:srcRect b="8151"/>
          <a:stretch>
            <a:fillRect/>
          </a:stretch>
        </p:blipFill>
        <p:spPr>
          <a:xfrm>
            <a:off x="0" y="-66520"/>
            <a:ext cx="9144000" cy="6924520"/>
          </a:xfrm>
        </p:spPr>
      </p:pic>
      <p:pic>
        <p:nvPicPr>
          <p:cNvPr id="5" name="Содержимое 5" descr="solnccce.gif"/>
          <p:cNvPicPr>
            <a:picLocks noChangeAspect="1"/>
          </p:cNvPicPr>
          <p:nvPr/>
        </p:nvPicPr>
        <p:blipFill>
          <a:blip r:embed="rId3"/>
          <a:srcRect l="10484" t="4838" r="6048" b="6451"/>
          <a:stretch>
            <a:fillRect/>
          </a:stretch>
        </p:blipFill>
        <p:spPr>
          <a:xfrm>
            <a:off x="3588753" y="214290"/>
            <a:ext cx="5198089" cy="4143404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6" name="7-конечная звезда 5"/>
          <p:cNvSpPr/>
          <p:nvPr/>
        </p:nvSpPr>
        <p:spPr>
          <a:xfrm>
            <a:off x="214282" y="4429132"/>
            <a:ext cx="1071570" cy="985838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7-конечная звезда 6"/>
          <p:cNvSpPr/>
          <p:nvPr/>
        </p:nvSpPr>
        <p:spPr>
          <a:xfrm>
            <a:off x="1285852" y="4429132"/>
            <a:ext cx="1071570" cy="985838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7-конечная звезда 7"/>
          <p:cNvSpPr/>
          <p:nvPr/>
        </p:nvSpPr>
        <p:spPr>
          <a:xfrm>
            <a:off x="2357422" y="4429132"/>
            <a:ext cx="1071570" cy="985838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7-конечная звезда 8"/>
          <p:cNvSpPr/>
          <p:nvPr/>
        </p:nvSpPr>
        <p:spPr>
          <a:xfrm>
            <a:off x="3428992" y="4429132"/>
            <a:ext cx="1071570" cy="985838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7-конечная звезда 9"/>
          <p:cNvSpPr/>
          <p:nvPr/>
        </p:nvSpPr>
        <p:spPr>
          <a:xfrm>
            <a:off x="4500562" y="4429132"/>
            <a:ext cx="1071570" cy="985838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7-конечная звезда 10"/>
          <p:cNvSpPr/>
          <p:nvPr/>
        </p:nvSpPr>
        <p:spPr>
          <a:xfrm>
            <a:off x="5572132" y="4429132"/>
            <a:ext cx="1071570" cy="985838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7-конечная звезда 11"/>
          <p:cNvSpPr/>
          <p:nvPr/>
        </p:nvSpPr>
        <p:spPr>
          <a:xfrm>
            <a:off x="7715272" y="4429132"/>
            <a:ext cx="1071570" cy="985838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7-конечная звезда 12"/>
          <p:cNvSpPr/>
          <p:nvPr/>
        </p:nvSpPr>
        <p:spPr>
          <a:xfrm>
            <a:off x="6643702" y="4429132"/>
            <a:ext cx="1071570" cy="985838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 descr="http://img0.liveinternet.ru/images/attach/c/1/60/413/60413629_sw116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4714884"/>
            <a:ext cx="523875" cy="628651"/>
          </a:xfrm>
          <a:prstGeom prst="rect">
            <a:avLst/>
          </a:prstGeom>
          <a:noFill/>
        </p:spPr>
      </p:pic>
      <p:pic>
        <p:nvPicPr>
          <p:cNvPr id="17" name="Picture 2" descr="http://img0.liveinternet.ru/images/attach/c/1/60/413/60413629_sw116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4714884"/>
            <a:ext cx="523875" cy="628651"/>
          </a:xfrm>
          <a:prstGeom prst="rect">
            <a:avLst/>
          </a:prstGeom>
          <a:noFill/>
        </p:spPr>
      </p:pic>
      <p:pic>
        <p:nvPicPr>
          <p:cNvPr id="18" name="Picture 2" descr="http://img0.liveinternet.ru/images/attach/c/1/60/413/60413629_sw116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4714884"/>
            <a:ext cx="523875" cy="628651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142844" y="5357826"/>
            <a:ext cx="107157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357290" y="5357826"/>
            <a:ext cx="84670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28860" y="5286388"/>
            <a:ext cx="104659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71868" y="5288340"/>
            <a:ext cx="85632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643438" y="5357826"/>
            <a:ext cx="11329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ы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715008" y="5288340"/>
            <a:ext cx="112402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ш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858016" y="5288340"/>
            <a:ext cx="79380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929586" y="5288340"/>
            <a:ext cx="84670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7" name="Picture 2" descr="http://img0.liveinternet.ru/images/attach/c/1/60/413/60413629_sw116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4714884"/>
            <a:ext cx="523875" cy="628651"/>
          </a:xfrm>
          <a:prstGeom prst="rect">
            <a:avLst/>
          </a:prstGeom>
          <a:noFill/>
        </p:spPr>
      </p:pic>
      <p:pic>
        <p:nvPicPr>
          <p:cNvPr id="28" name="Picture 2" descr="http://img0.liveinternet.ru/images/attach/c/1/60/413/60413629_sw116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01024" y="4714884"/>
            <a:ext cx="523875" cy="62865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w_2599-1.jpg"/>
          <p:cNvPicPr>
            <a:picLocks noGrp="1" noChangeAspect="1"/>
          </p:cNvPicPr>
          <p:nvPr>
            <p:ph idx="1"/>
          </p:nvPr>
        </p:nvPicPr>
        <p:blipFill>
          <a:blip r:embed="rId2"/>
          <a:srcRect b="5927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099603-686ea75074d94579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-48"/>
            <a:ext cx="9144000" cy="6858048"/>
          </a:xfrm>
        </p:spPr>
      </p:pic>
      <p:pic>
        <p:nvPicPr>
          <p:cNvPr id="5" name="Содержимое 12" descr="77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143116"/>
            <a:ext cx="3829661" cy="452596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8" name="Рисунок 7" descr="69430265_1124997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4675964" y="2824971"/>
            <a:ext cx="2071702" cy="1708125"/>
          </a:xfrm>
          <a:prstGeom prst="rect">
            <a:avLst/>
          </a:prstGeom>
        </p:spPr>
      </p:pic>
      <p:pic>
        <p:nvPicPr>
          <p:cNvPr id="6" name="Содержимое 12" descr="77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2928934"/>
            <a:ext cx="3203699" cy="378619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0" name="5. Вете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57252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3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_62c85_28bc5ed1_XL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42" name="Picture 2" descr="C:\Users\Public\Pictures\Весна\97890951_3422645_85158533_260629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1093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8. вес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335289535_pink_spring_hd_widescreen_wallpapers_1680x105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2. Sergey_Rahmaninov - Sad_edema фрагмен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86776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0_63dfc_3ad8d50d_X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437" y="0"/>
            <a:ext cx="929434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101729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16095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 fontAlgn="t">
              <a:buFont typeface="Wingdings" pitchFamily="2" charset="2"/>
              <a:buChar char="v"/>
            </a:pP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800" b="1" dirty="0">
                <a:latin typeface="Bookman Old Style" pitchFamily="18" charset="0"/>
              </a:rPr>
              <a:t/>
            </a:r>
            <a:br>
              <a:rPr lang="ru-RU" sz="2800" b="1" dirty="0">
                <a:latin typeface="Bookman Old Style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Bookman Old Style" pitchFamily="18" charset="0"/>
              </a:rPr>
              <a:t>Цель</a:t>
            </a:r>
            <a:r>
              <a:rPr lang="ru-RU" sz="2800" b="1" dirty="0">
                <a:solidFill>
                  <a:srgbClr val="C00000"/>
                </a:solidFill>
                <a:latin typeface="Bookman Old Style" pitchFamily="18" charset="0"/>
              </a:rPr>
              <a:t>: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</a:t>
            </a:r>
            <a: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  <a:t>Формирование понятий </a:t>
            </a:r>
            <a:r>
              <a:rPr lang="ru-RU" sz="2000" b="1" dirty="0">
                <a:solidFill>
                  <a:srgbClr val="7030A0"/>
                </a:solidFill>
                <a:latin typeface="Bookman Old Style" pitchFamily="18" charset="0"/>
              </a:rPr>
              <a:t>о </a:t>
            </a:r>
            <a: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  <a:t>истинных духовных ценностях: любви, красоте</a:t>
            </a:r>
            <a:r>
              <a:rPr lang="ru-RU" sz="2000" b="1" dirty="0">
                <a:solidFill>
                  <a:srgbClr val="7030A0"/>
                </a:solidFill>
                <a:latin typeface="Bookman Old Style" pitchFamily="18" charset="0"/>
              </a:rPr>
              <a:t>, добре, </a:t>
            </a:r>
            <a: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  <a:t>истине.</a:t>
            </a:r>
            <a:b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</a:br>
            <a: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Задачи: </a:t>
            </a:r>
            <a:r>
              <a:rPr lang="ru-RU" sz="2000" b="1" dirty="0">
                <a:solidFill>
                  <a:srgbClr val="7030A0"/>
                </a:solidFill>
                <a:latin typeface="Bookman Old Style" pitchFamily="18" charset="0"/>
              </a:rPr>
              <a:t/>
            </a:r>
            <a:br>
              <a:rPr lang="ru-RU" sz="2000" b="1" dirty="0">
                <a:solidFill>
                  <a:srgbClr val="7030A0"/>
                </a:solidFill>
                <a:latin typeface="Bookman Old Style" pitchFamily="18" charset="0"/>
              </a:rPr>
            </a:br>
            <a: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  <a:t>1. Обобщить </a:t>
            </a:r>
            <a:r>
              <a:rPr lang="ru-RU" sz="2000" b="1" dirty="0">
                <a:solidFill>
                  <a:srgbClr val="7030A0"/>
                </a:solidFill>
                <a:latin typeface="Bookman Old Style" pitchFamily="18" charset="0"/>
              </a:rPr>
              <a:t>и систематизировать представления детей о весне, первоцветах, перелетных птицах, насекомых и типичных весенних  явлениях в природе. Расширение и актуализация словаря по </a:t>
            </a:r>
            <a: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  <a:t>данным темам.</a:t>
            </a:r>
            <a:b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</a:br>
            <a: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  <a:t> 2. Совершенствование </a:t>
            </a:r>
            <a:r>
              <a:rPr lang="ru-RU" sz="2000" b="1" dirty="0">
                <a:solidFill>
                  <a:srgbClr val="7030A0"/>
                </a:solidFill>
                <a:latin typeface="Bookman Old Style" pitchFamily="18" charset="0"/>
              </a:rPr>
              <a:t>грамматического строя речи, навыков звукового анализа и синтеза, общих речевых навыков.</a:t>
            </a:r>
            <a:br>
              <a:rPr lang="ru-RU" sz="2000" b="1" dirty="0">
                <a:solidFill>
                  <a:srgbClr val="7030A0"/>
                </a:solidFill>
                <a:latin typeface="Bookman Old Style" pitchFamily="18" charset="0"/>
              </a:rPr>
            </a:br>
            <a: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  <a:t>З. Развитие </a:t>
            </a:r>
            <a:r>
              <a:rPr lang="ru-RU" sz="2000" b="1" dirty="0">
                <a:solidFill>
                  <a:srgbClr val="7030A0"/>
                </a:solidFill>
                <a:latin typeface="Bookman Old Style" pitchFamily="18" charset="0"/>
              </a:rPr>
              <a:t>мелкой и общей моторики и всех видов восприятия.</a:t>
            </a:r>
            <a:br>
              <a:rPr lang="ru-RU" sz="2000" b="1" dirty="0">
                <a:solidFill>
                  <a:srgbClr val="7030A0"/>
                </a:solidFill>
                <a:latin typeface="Bookman Old Style" pitchFamily="18" charset="0"/>
              </a:rPr>
            </a:br>
            <a: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  <a:t>4. Развивать </a:t>
            </a:r>
            <a:r>
              <a:rPr lang="ru-RU" sz="2000" b="1" dirty="0">
                <a:solidFill>
                  <a:srgbClr val="7030A0"/>
                </a:solidFill>
                <a:latin typeface="Bookman Old Style" pitchFamily="18" charset="0"/>
              </a:rPr>
              <a:t>мышление, память, творческое </a:t>
            </a:r>
            <a: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  <a:t>воображение и эстетический вкус.</a:t>
            </a:r>
            <a:b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</a:br>
            <a: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  <a:t>5. Воспитывать любовь и бережное отношение к природе.</a:t>
            </a:r>
            <a:b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</a:br>
            <a:r>
              <a:rPr lang="ru-RU" sz="2000" b="1" dirty="0">
                <a:solidFill>
                  <a:srgbClr val="7030A0"/>
                </a:solidFill>
                <a:latin typeface="Bookman Old Style" pitchFamily="18" charset="0"/>
              </a:rPr>
              <a:t/>
            </a:r>
            <a:br>
              <a:rPr lang="ru-RU" sz="2000" b="1" dirty="0">
                <a:solidFill>
                  <a:srgbClr val="7030A0"/>
                </a:solidFill>
                <a:latin typeface="Bookman Old Style" pitchFamily="18" charset="0"/>
              </a:rPr>
            </a:br>
            <a:endParaRPr lang="ru-RU" sz="20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6" name="Рисунок 5" descr="rosen-024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74" y="5929330"/>
            <a:ext cx="3591132" cy="785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flowers4-201012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mg-fotki.yandex.ru/get/6100/43313366.6c/0_656ee_161309d3_XL">
            <a:hlinkClick r:id="rId2"/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 flipH="1">
            <a:off x="0" y="0"/>
            <a:ext cx="9286908" cy="68580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_3f70c_1385b614_X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438" y="-5579"/>
            <a:ext cx="9151438" cy="686357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3d971697b2d1f89a64a7ba56cd2ff9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_4275_67c40de1_X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51436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7a8faa7e086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3019"/>
            <a:ext cx="9144000" cy="688101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101729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1229" y="1600200"/>
            <a:ext cx="7241541" cy="4525963"/>
          </a:xfrm>
        </p:spPr>
      </p:pic>
      <p:pic>
        <p:nvPicPr>
          <p:cNvPr id="5" name="Содержимое 3" descr="B101729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4" name="Рисунок 13" descr="73d971697b2d1f89a64a7ba56cd2ff9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5600" y="0"/>
            <a:ext cx="2438400" cy="18288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 descr="3a627882813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29256" y="428604"/>
            <a:ext cx="1961376" cy="1571636"/>
          </a:xfrm>
          <a:prstGeom prst="rect">
            <a:avLst/>
          </a:prstGeom>
        </p:spPr>
      </p:pic>
      <p:pic>
        <p:nvPicPr>
          <p:cNvPr id="15" name="Рисунок 14" descr="73d971697b2d1f89a64a7ba56cd2ff9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4572008"/>
            <a:ext cx="2857488" cy="214311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 descr="3a627882813a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3570" y="4643422"/>
            <a:ext cx="2763757" cy="2214578"/>
          </a:xfrm>
          <a:prstGeom prst="rect">
            <a:avLst/>
          </a:prstGeom>
        </p:spPr>
      </p:pic>
      <p:pic>
        <p:nvPicPr>
          <p:cNvPr id="17" name="Рисунок 16" descr="73d971697b2d1f89a64a7ba56cd2ff9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79210" y="2643182"/>
            <a:ext cx="2064789" cy="200026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3a627882813a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5074" y="642918"/>
            <a:ext cx="2763757" cy="2214578"/>
          </a:xfrm>
          <a:prstGeom prst="rect">
            <a:avLst/>
          </a:prstGeom>
        </p:spPr>
      </p:pic>
      <p:pic>
        <p:nvPicPr>
          <p:cNvPr id="11" name="Рисунок 10" descr="3a627882813a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58016" y="2428868"/>
            <a:ext cx="2050529" cy="1643074"/>
          </a:xfrm>
          <a:prstGeom prst="rect">
            <a:avLst/>
          </a:prstGeom>
        </p:spPr>
      </p:pic>
      <p:pic>
        <p:nvPicPr>
          <p:cNvPr id="10" name="Рисунок 9" descr="3a627882813a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929454" y="4000504"/>
            <a:ext cx="2050529" cy="1643074"/>
          </a:xfrm>
          <a:prstGeom prst="rect">
            <a:avLst/>
          </a:prstGeom>
        </p:spPr>
      </p:pic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571472" y="1643050"/>
            <a:ext cx="757242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Весна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идёт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тепло несёт,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И вновь природа оживает.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Всё скоро снова зацветёт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вас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я с этим поздравляю!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Весна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шагает по стране,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С цветами, зеленью душистой,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Вновь говоря тебе и мне,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О том, что важно в нашей жизни.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Рисунок 17" descr="55722361_21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86116" y="4930187"/>
            <a:ext cx="2452688" cy="192781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9" name="Рисунок 18" descr="55722361_21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V="1">
            <a:off x="2643174" y="0"/>
            <a:ext cx="2272171" cy="1785926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2" name="Рисунок 11" descr="3a627882813a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29058" y="0"/>
            <a:ext cx="1857388" cy="14883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9" name="Рисунок 8" descr="4347c9a3cc2cd18ae948f9e5a9a0e1b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538" y="4357694"/>
            <a:ext cx="2905140" cy="1162056"/>
          </a:xfrm>
          <a:prstGeom prst="rect">
            <a:avLst/>
          </a:prstGeom>
        </p:spPr>
      </p:pic>
      <p:pic>
        <p:nvPicPr>
          <p:cNvPr id="11" name="Рисунок 10" descr="4347c9a3cc2cd18ae948f9e5a9a0e1b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6133176" y="1290353"/>
            <a:ext cx="4301178" cy="1720471"/>
          </a:xfrm>
          <a:prstGeom prst="rect">
            <a:avLst/>
          </a:prstGeom>
        </p:spPr>
      </p:pic>
      <p:pic>
        <p:nvPicPr>
          <p:cNvPr id="8" name="1. Антонио Вивальди фрагмен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286776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83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101729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16095" cy="6858000"/>
          </a:xfrm>
          <a:prstGeom prst="rect">
            <a:avLst/>
          </a:prstGeom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214282" y="1600200"/>
            <a:ext cx="4000528" cy="4525963"/>
          </a:xfrm>
        </p:spPr>
        <p:txBody>
          <a:bodyPr>
            <a:normAutofit fontScale="77500" lnSpcReduction="20000"/>
          </a:bodyPr>
          <a:lstStyle/>
          <a:p>
            <a:endParaRPr lang="ru-RU" sz="3300" b="1" dirty="0" smtClean="0">
              <a:solidFill>
                <a:srgbClr val="00B050"/>
              </a:solidFill>
              <a:latin typeface="Bookman Old Style" pitchFamily="18" charset="0"/>
            </a:endParaRPr>
          </a:p>
          <a:p>
            <a:pPr>
              <a:buNone/>
            </a:pPr>
            <a:r>
              <a:rPr lang="ru-RU" sz="3300" b="1" dirty="0" smtClean="0">
                <a:solidFill>
                  <a:srgbClr val="00B050"/>
                </a:solidFill>
                <a:latin typeface="Bookman Old Style" pitchFamily="18" charset="0"/>
              </a:rPr>
              <a:t>   Кто пришёл так тихо-тихо?</a:t>
            </a:r>
            <a:br>
              <a:rPr lang="ru-RU" sz="3300" b="1" dirty="0" smtClean="0">
                <a:solidFill>
                  <a:srgbClr val="00B050"/>
                </a:solidFill>
                <a:latin typeface="Bookman Old Style" pitchFamily="18" charset="0"/>
              </a:rPr>
            </a:br>
            <a:r>
              <a:rPr lang="ru-RU" sz="3300" b="1" dirty="0" smtClean="0">
                <a:solidFill>
                  <a:srgbClr val="00B050"/>
                </a:solidFill>
                <a:latin typeface="Bookman Old Style" pitchFamily="18" charset="0"/>
              </a:rPr>
              <a:t>Ну, конечно, не слониха,</a:t>
            </a:r>
            <a:br>
              <a:rPr lang="ru-RU" sz="3300" b="1" dirty="0" smtClean="0">
                <a:solidFill>
                  <a:srgbClr val="00B050"/>
                </a:solidFill>
                <a:latin typeface="Bookman Old Style" pitchFamily="18" charset="0"/>
              </a:rPr>
            </a:br>
            <a:r>
              <a:rPr lang="ru-RU" sz="3300" b="1" dirty="0" smtClean="0">
                <a:solidFill>
                  <a:srgbClr val="00B050"/>
                </a:solidFill>
                <a:latin typeface="Bookman Old Style" pitchFamily="18" charset="0"/>
              </a:rPr>
              <a:t>И, конечно бегемот</a:t>
            </a:r>
            <a:br>
              <a:rPr lang="ru-RU" sz="3300" b="1" dirty="0" smtClean="0">
                <a:solidFill>
                  <a:srgbClr val="00B050"/>
                </a:solidFill>
                <a:latin typeface="Bookman Old Style" pitchFamily="18" charset="0"/>
              </a:rPr>
            </a:br>
            <a:r>
              <a:rPr lang="ru-RU" sz="3300" b="1" dirty="0" smtClean="0">
                <a:solidFill>
                  <a:srgbClr val="00B050"/>
                </a:solidFill>
                <a:latin typeface="Bookman Old Style" pitchFamily="18" charset="0"/>
              </a:rPr>
              <a:t>Тихо так пройти не мог.</a:t>
            </a:r>
            <a:br>
              <a:rPr lang="ru-RU" sz="3300" b="1" dirty="0" smtClean="0">
                <a:solidFill>
                  <a:srgbClr val="00B050"/>
                </a:solidFill>
                <a:latin typeface="Bookman Old Style" pitchFamily="18" charset="0"/>
              </a:rPr>
            </a:br>
            <a:r>
              <a:rPr lang="ru-RU" sz="3300" b="1" dirty="0" smtClean="0">
                <a:solidFill>
                  <a:srgbClr val="00B050"/>
                </a:solidFill>
                <a:latin typeface="Bookman Old Style" pitchFamily="18" charset="0"/>
              </a:rPr>
              <a:t>И никто из вас не слышал,</a:t>
            </a:r>
            <a:br>
              <a:rPr lang="ru-RU" sz="3300" b="1" dirty="0" smtClean="0">
                <a:solidFill>
                  <a:srgbClr val="00B050"/>
                </a:solidFill>
                <a:latin typeface="Bookman Old Style" pitchFamily="18" charset="0"/>
              </a:rPr>
            </a:br>
            <a:r>
              <a:rPr lang="ru-RU" sz="3300" b="1" dirty="0" smtClean="0">
                <a:solidFill>
                  <a:srgbClr val="00B050"/>
                </a:solidFill>
                <a:latin typeface="Bookman Old Style" pitchFamily="18" charset="0"/>
              </a:rPr>
              <a:t>Как листок из почки вышел.</a:t>
            </a:r>
          </a:p>
          <a:p>
            <a:endParaRPr lang="ru-RU" b="1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3929058" y="1600200"/>
            <a:ext cx="5072098" cy="4525963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2400" b="1" dirty="0" smtClean="0">
              <a:solidFill>
                <a:srgbClr val="00B050"/>
              </a:solidFill>
              <a:latin typeface="Bookman Old Style" pitchFamily="18" charset="0"/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00B050"/>
                </a:solidFill>
                <a:latin typeface="Bookman Old Style" pitchFamily="18" charset="0"/>
              </a:rPr>
              <a:t>   И услышать не могли вы,</a:t>
            </a:r>
            <a:br>
              <a:rPr lang="ru-RU" sz="2400" b="1" dirty="0" smtClean="0">
                <a:solidFill>
                  <a:srgbClr val="00B050"/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rgbClr val="00B050"/>
                </a:solidFill>
                <a:latin typeface="Bookman Old Style" pitchFamily="18" charset="0"/>
              </a:rPr>
              <a:t>Как зеленые травинки,</a:t>
            </a:r>
            <a:br>
              <a:rPr lang="ru-RU" sz="2400" b="1" dirty="0" smtClean="0">
                <a:solidFill>
                  <a:srgbClr val="00B050"/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rgbClr val="00B050"/>
                </a:solidFill>
                <a:latin typeface="Bookman Old Style" pitchFamily="18" charset="0"/>
              </a:rPr>
              <a:t>Сняв зелёные ботинки,</a:t>
            </a:r>
            <a:br>
              <a:rPr lang="ru-RU" sz="2400" b="1" dirty="0" smtClean="0">
                <a:solidFill>
                  <a:srgbClr val="00B050"/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rgbClr val="00B050"/>
                </a:solidFill>
                <a:latin typeface="Bookman Old Style" pitchFamily="18" charset="0"/>
              </a:rPr>
              <a:t>Тихо вышли из земли.</a:t>
            </a:r>
            <a:br>
              <a:rPr lang="ru-RU" sz="2400" b="1" dirty="0" smtClean="0">
                <a:solidFill>
                  <a:srgbClr val="00B050"/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rgbClr val="00B050"/>
                </a:solidFill>
                <a:latin typeface="Bookman Old Style" pitchFamily="18" charset="0"/>
              </a:rPr>
              <a:t>И подснежник тихо вышел.</a:t>
            </a:r>
            <a:br>
              <a:rPr lang="ru-RU" sz="2400" b="1" dirty="0" smtClean="0">
                <a:solidFill>
                  <a:srgbClr val="00B050"/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rgbClr val="00B050"/>
                </a:solidFill>
                <a:latin typeface="Bookman Old Style" pitchFamily="18" charset="0"/>
              </a:rPr>
              <a:t>И повсюду тишина.</a:t>
            </a:r>
            <a:br>
              <a:rPr lang="ru-RU" sz="2400" b="1" dirty="0" smtClean="0">
                <a:solidFill>
                  <a:srgbClr val="00B050"/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rgbClr val="00B050"/>
                </a:solidFill>
                <a:latin typeface="Bookman Old Style" pitchFamily="18" charset="0"/>
              </a:rPr>
              <a:t>Это значит, это значит,</a:t>
            </a:r>
            <a:br>
              <a:rPr lang="ru-RU" sz="2400" b="1" dirty="0" smtClean="0">
                <a:solidFill>
                  <a:srgbClr val="00B050"/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rgbClr val="00B050"/>
                </a:solidFill>
                <a:latin typeface="Bookman Old Style" pitchFamily="18" charset="0"/>
              </a:rPr>
              <a:t>Тише всех пришла весна.</a:t>
            </a:r>
            <a:endParaRPr lang="ru-RU" sz="2400" b="1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pic>
        <p:nvPicPr>
          <p:cNvPr id="9" name="Рисунок 8" descr="84005669_1.png"/>
          <p:cNvPicPr>
            <a:picLocks noChangeAspect="1"/>
          </p:cNvPicPr>
          <p:nvPr/>
        </p:nvPicPr>
        <p:blipFill>
          <a:blip r:embed="rId4"/>
          <a:srcRect t="9958" b="22510"/>
          <a:stretch>
            <a:fillRect/>
          </a:stretch>
        </p:blipFill>
        <p:spPr>
          <a:xfrm>
            <a:off x="2071670" y="142852"/>
            <a:ext cx="4997413" cy="1928826"/>
          </a:xfrm>
          <a:prstGeom prst="rect">
            <a:avLst/>
          </a:prstGeom>
        </p:spPr>
      </p:pic>
      <p:pic>
        <p:nvPicPr>
          <p:cNvPr id="10" name="Рисунок 9" descr="9924784_cvetenie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488" y="5288752"/>
            <a:ext cx="5572164" cy="1388286"/>
          </a:xfrm>
          <a:prstGeom prst="rect">
            <a:avLst/>
          </a:prstGeom>
        </p:spPr>
      </p:pic>
      <p:pic>
        <p:nvPicPr>
          <p:cNvPr id="13" name="9.Edvard_Grig_-_Vesna фрагмен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143900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5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Содержимое 12" descr="124494540243455194_lebedgamak.gif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4" name="Содержимое 13" descr="f6cf1649c3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3428992" y="0"/>
            <a:ext cx="4357718" cy="6109519"/>
          </a:xfrm>
          <a:effectLst>
            <a:softEdge rad="635000"/>
          </a:effectLst>
        </p:spPr>
      </p:pic>
      <p:pic>
        <p:nvPicPr>
          <p:cNvPr id="20" name="Рисунок 19" descr="0_655aa_5f2ae1a7_XL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37127" y="4714884"/>
            <a:ext cx="4082135" cy="271462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2" name="Содержимое 17" descr="69607522_4b9baca1b33b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7429520" y="428604"/>
            <a:ext cx="1500166" cy="1602809"/>
          </a:xfrm>
          <a:prstGeom prst="rect">
            <a:avLst/>
          </a:prstGeom>
        </p:spPr>
      </p:pic>
      <p:pic>
        <p:nvPicPr>
          <p:cNvPr id="23" name="Рисунок 22" descr="0_655aa_5f2ae1a7_XL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4076248"/>
            <a:ext cx="2571736" cy="1710205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4" name="Рисунок 23" descr="54383422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6512" y="5214950"/>
            <a:ext cx="997890" cy="1316742"/>
          </a:xfrm>
          <a:prstGeom prst="rect">
            <a:avLst/>
          </a:prstGeom>
        </p:spPr>
      </p:pic>
      <p:pic>
        <p:nvPicPr>
          <p:cNvPr id="26" name="Рисунок 25" descr="ptah98a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6929454" y="3071810"/>
            <a:ext cx="2002611" cy="2071666"/>
          </a:xfrm>
          <a:prstGeom prst="rect">
            <a:avLst/>
          </a:prstGeom>
        </p:spPr>
      </p:pic>
      <p:pic>
        <p:nvPicPr>
          <p:cNvPr id="27" name="Рисунок 26" descr="1pchela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43702" y="5715016"/>
            <a:ext cx="755556" cy="828674"/>
          </a:xfrm>
          <a:prstGeom prst="rect">
            <a:avLst/>
          </a:prstGeom>
        </p:spPr>
      </p:pic>
      <p:pic>
        <p:nvPicPr>
          <p:cNvPr id="17" name="Рисунок 16" descr="3494a4f5e7e8593e97fdbe85f020fb0fb8cd51f4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00562" y="4714884"/>
            <a:ext cx="1143008" cy="1099046"/>
          </a:xfrm>
          <a:prstGeom prst="rect">
            <a:avLst/>
          </a:prstGeom>
        </p:spPr>
      </p:pic>
      <p:pic>
        <p:nvPicPr>
          <p:cNvPr id="18" name="Рисунок 17" descr="purfl.gi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00958" y="5143512"/>
            <a:ext cx="1214446" cy="1601268"/>
          </a:xfrm>
          <a:prstGeom prst="rect">
            <a:avLst/>
          </a:prstGeom>
        </p:spPr>
      </p:pic>
      <p:pic>
        <p:nvPicPr>
          <p:cNvPr id="21" name="Рисунок 20" descr="122.gif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14612" y="5429264"/>
            <a:ext cx="1571636" cy="1279238"/>
          </a:xfrm>
          <a:prstGeom prst="rect">
            <a:avLst/>
          </a:prstGeom>
        </p:spPr>
      </p:pic>
      <p:pic>
        <p:nvPicPr>
          <p:cNvPr id="32" name="Рисунок 31" descr="081817a0d7065b360d51bccb8c689782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286380" y="5643578"/>
            <a:ext cx="428628" cy="685805"/>
          </a:xfrm>
          <a:prstGeom prst="rect">
            <a:avLst/>
          </a:prstGeom>
        </p:spPr>
      </p:pic>
      <p:pic>
        <p:nvPicPr>
          <p:cNvPr id="33" name="Рисунок 32" descr="3494a4f5e7e8593e97fdbe85f020fb0fb8cd51f4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14744" y="4635202"/>
            <a:ext cx="928694" cy="892975"/>
          </a:xfrm>
          <a:prstGeom prst="rect">
            <a:avLst/>
          </a:prstGeom>
        </p:spPr>
      </p:pic>
      <p:pic>
        <p:nvPicPr>
          <p:cNvPr id="34" name="Рисунок 33" descr="3494a4f5e7e8593e97fdbe85f020fb0fb8cd51f4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71868" y="4714884"/>
            <a:ext cx="500066" cy="480833"/>
          </a:xfrm>
          <a:prstGeom prst="rect">
            <a:avLst/>
          </a:prstGeom>
        </p:spPr>
      </p:pic>
      <p:pic>
        <p:nvPicPr>
          <p:cNvPr id="19" name="3.F.SHopen-Vesennyaya_melodiya фрагмен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8358214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93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1275168176_1-we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3590"/>
            <a:ext cx="9144000" cy="6931590"/>
          </a:xfrm>
          <a:prstGeom prst="rect">
            <a:avLst/>
          </a:prstGeom>
        </p:spPr>
      </p:pic>
      <p:pic>
        <p:nvPicPr>
          <p:cNvPr id="9" name="Содержимое 4" descr="61935820_filipok1.jpg"/>
          <p:cNvPicPr>
            <a:picLocks noChangeAspect="1"/>
          </p:cNvPicPr>
          <p:nvPr/>
        </p:nvPicPr>
        <p:blipFill>
          <a:blip r:embed="rId4"/>
          <a:srcRect r="11539"/>
          <a:stretch>
            <a:fillRect/>
          </a:stretch>
        </p:blipFill>
        <p:spPr>
          <a:xfrm>
            <a:off x="4500562" y="1571612"/>
            <a:ext cx="4929222" cy="4903504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4" name="Рисунок 3" descr="b11e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10" y="5000636"/>
            <a:ext cx="649400" cy="657224"/>
          </a:xfrm>
          <a:prstGeom prst="rect">
            <a:avLst/>
          </a:prstGeom>
        </p:spPr>
      </p:pic>
      <p:pic>
        <p:nvPicPr>
          <p:cNvPr id="6" name="Рисунок 5" descr="b11e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32" y="5857892"/>
            <a:ext cx="790575" cy="800100"/>
          </a:xfrm>
          <a:prstGeom prst="rect">
            <a:avLst/>
          </a:prstGeom>
        </p:spPr>
      </p:pic>
      <p:pic>
        <p:nvPicPr>
          <p:cNvPr id="7" name="4. Дорожка 4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358214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1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904392_5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9197981" cy="6858000"/>
          </a:xfrm>
        </p:spPr>
      </p:pic>
      <p:pic>
        <p:nvPicPr>
          <p:cNvPr id="6" name="Содержимое 9" descr="90dfec9b25235f851d906a83ccc9ab43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10" y="1714488"/>
            <a:ext cx="2071697" cy="2071697"/>
          </a:xfrm>
          <a:prstGeom prst="rect">
            <a:avLst/>
          </a:prstGeom>
        </p:spPr>
      </p:pic>
      <p:pic>
        <p:nvPicPr>
          <p:cNvPr id="7" name="Содержимое 8" descr="2ec3c2e82265474d2531fe8290be5514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9256" y="0"/>
            <a:ext cx="2838650" cy="2571768"/>
          </a:xfrm>
          <a:prstGeom prst="rect">
            <a:avLst/>
          </a:prstGeom>
        </p:spPr>
      </p:pic>
      <p:pic>
        <p:nvPicPr>
          <p:cNvPr id="8" name="Содержимое 9" descr="90dfec9b25235f851d906a83ccc9ab43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8926" y="3071810"/>
            <a:ext cx="2071697" cy="2071697"/>
          </a:xfrm>
          <a:prstGeom prst="rect">
            <a:avLst/>
          </a:prstGeom>
        </p:spPr>
      </p:pic>
      <p:pic>
        <p:nvPicPr>
          <p:cNvPr id="9" name="Содержимое 8" descr="1356885620_8b8de01e1356b5cd49d1496f5607dd8e.gif"/>
          <p:cNvPicPr>
            <a:picLocks noGrp="1" noChangeAspect="1"/>
          </p:cNvPicPr>
          <p:nvPr>
            <p:ph sz="half" idx="2"/>
          </p:nvPr>
        </p:nvPicPr>
        <p:blipFill>
          <a:blip r:embed="rId6"/>
          <a:stretch>
            <a:fillRect/>
          </a:stretch>
        </p:blipFill>
        <p:spPr>
          <a:xfrm>
            <a:off x="5500694" y="3286124"/>
            <a:ext cx="2216528" cy="2334429"/>
          </a:xfrm>
          <a:prstGeom prst="rect">
            <a:avLst/>
          </a:prstGeom>
        </p:spPr>
      </p:pic>
      <p:pic>
        <p:nvPicPr>
          <p:cNvPr id="12" name="Рисунок 11" descr="873078-f72318a407907844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786058"/>
            <a:ext cx="5942365" cy="4262456"/>
          </a:xfrm>
          <a:prstGeom prst="rect">
            <a:avLst/>
          </a:prstGeom>
        </p:spPr>
      </p:pic>
      <p:pic>
        <p:nvPicPr>
          <p:cNvPr id="13" name="Содержимое 7" descr="2217069-5dd0f773c22db2e5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5720" y="4933256"/>
            <a:ext cx="2928958" cy="1924744"/>
          </a:xfrm>
          <a:prstGeom prst="rect">
            <a:avLst/>
          </a:prstGeom>
        </p:spPr>
      </p:pic>
      <p:pic>
        <p:nvPicPr>
          <p:cNvPr id="15" name="Содержимое 3" descr="2036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57554" y="4786322"/>
            <a:ext cx="2571748" cy="193309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4" name="5. Вете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842965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3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96089585_vesna_animaciya_s_beryozoy.gif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0" y="-17463"/>
            <a:ext cx="9144000" cy="6875463"/>
          </a:xfrm>
        </p:spPr>
      </p:pic>
      <p:pic>
        <p:nvPicPr>
          <p:cNvPr id="7" name="Рисунок 6" descr="4ff647f07b5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9256" y="785794"/>
            <a:ext cx="2643206" cy="1569026"/>
          </a:xfrm>
          <a:prstGeom prst="rect">
            <a:avLst/>
          </a:prstGeom>
        </p:spPr>
      </p:pic>
      <p:pic>
        <p:nvPicPr>
          <p:cNvPr id="12" name="Рисунок 11" descr="8541301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0496" y="4714884"/>
            <a:ext cx="2143116" cy="2143116"/>
          </a:xfrm>
          <a:prstGeom prst="rect">
            <a:avLst/>
          </a:prstGeom>
        </p:spPr>
      </p:pic>
      <p:pic>
        <p:nvPicPr>
          <p:cNvPr id="13" name="Рисунок 12" descr="1pchela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488" y="5500702"/>
            <a:ext cx="461823" cy="506516"/>
          </a:xfrm>
          <a:prstGeom prst="rect">
            <a:avLst/>
          </a:prstGeom>
        </p:spPr>
      </p:pic>
      <p:pic>
        <p:nvPicPr>
          <p:cNvPr id="16" name="Рисунок 15" descr="69607184_001000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86314" y="3714752"/>
            <a:ext cx="1071570" cy="738409"/>
          </a:xfrm>
          <a:prstGeom prst="rect">
            <a:avLst/>
          </a:prstGeom>
        </p:spPr>
      </p:pic>
      <p:pic>
        <p:nvPicPr>
          <p:cNvPr id="19" name="Рисунок 18" descr="78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571472" y="1538266"/>
            <a:ext cx="2143140" cy="1814525"/>
          </a:xfrm>
          <a:prstGeom prst="rect">
            <a:avLst/>
          </a:prstGeom>
        </p:spPr>
      </p:pic>
      <p:pic>
        <p:nvPicPr>
          <p:cNvPr id="20" name="Рисунок 19" descr="78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2214546" y="3214686"/>
            <a:ext cx="1428750" cy="1209675"/>
          </a:xfrm>
          <a:prstGeom prst="rect">
            <a:avLst/>
          </a:prstGeom>
        </p:spPr>
      </p:pic>
      <p:pic>
        <p:nvPicPr>
          <p:cNvPr id="21" name="Рисунок 20" descr="img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6072198" y="3571876"/>
            <a:ext cx="2571768" cy="3015176"/>
          </a:xfrm>
          <a:prstGeom prst="rect">
            <a:avLst/>
          </a:prstGeom>
        </p:spPr>
      </p:pic>
      <p:pic>
        <p:nvPicPr>
          <p:cNvPr id="11" name="6. penie_ptits_-_ZHavoronok_polevoy_фрагмен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0_5e79a_c4703567_L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205782" cy="6858000"/>
          </a:xfrm>
          <a:prstGeom prst="rect">
            <a:avLst/>
          </a:prstGeom>
        </p:spPr>
      </p:pic>
      <p:pic>
        <p:nvPicPr>
          <p:cNvPr id="5" name="Содержимое 4" descr="663d183da1047950725bbae349df9f58.gif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3286116" y="2571744"/>
            <a:ext cx="4714908" cy="4714908"/>
          </a:xfrm>
          <a:prstGeom prst="rect">
            <a:avLst/>
          </a:prstGeom>
        </p:spPr>
      </p:pic>
      <p:pic>
        <p:nvPicPr>
          <p:cNvPr id="6" name="6. penie_ptits_-_ZHavoronok_polevoy_фрагмен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0109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985</TotalTime>
  <Words>29</Words>
  <Application>Microsoft Office PowerPoint</Application>
  <PresentationFormat>Экран (4:3)</PresentationFormat>
  <Paragraphs>16</Paragraphs>
  <Slides>26</Slides>
  <Notes>0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                      Цель:   Формирование понятий о истинных духовных ценностях: любви, красоте, добре, истине.  Задачи:  1. Обобщить и систематизировать представления детей о весне, первоцветах, перелетных птицах, насекомых и типичных весенних  явлениях в природе. Расширение и актуализация словаря по данным темам.  2. Совершенствование грамматического строя речи, навыков звукового анализа и синтеза, общих речевых навыков. З. Развитие мелкой и общей моторики и всех видов восприятия. 4. Развивать мышление, память, творческое воображение и эстетический вкус. 5. Воспитывать любовь и бережное отношение к природе.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117</cp:revision>
  <dcterms:created xsi:type="dcterms:W3CDTF">2013-05-17T17:17:54Z</dcterms:created>
  <dcterms:modified xsi:type="dcterms:W3CDTF">2014-01-28T17:06:30Z</dcterms:modified>
</cp:coreProperties>
</file>