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8" r:id="rId1"/>
  </p:sldMasterIdLst>
  <p:notesMasterIdLst>
    <p:notesMasterId r:id="rId35"/>
  </p:notesMasterIdLst>
  <p:sldIdLst>
    <p:sldId id="256" r:id="rId2"/>
    <p:sldId id="258" r:id="rId3"/>
    <p:sldId id="259" r:id="rId4"/>
    <p:sldId id="261" r:id="rId5"/>
    <p:sldId id="267" r:id="rId6"/>
    <p:sldId id="305" r:id="rId7"/>
    <p:sldId id="263" r:id="rId8"/>
    <p:sldId id="265" r:id="rId9"/>
    <p:sldId id="274" r:id="rId10"/>
    <p:sldId id="276" r:id="rId11"/>
    <p:sldId id="277" r:id="rId12"/>
    <p:sldId id="322" r:id="rId13"/>
    <p:sldId id="323" r:id="rId14"/>
    <p:sldId id="324" r:id="rId15"/>
    <p:sldId id="325" r:id="rId16"/>
    <p:sldId id="326" r:id="rId17"/>
    <p:sldId id="327" r:id="rId18"/>
    <p:sldId id="287" r:id="rId19"/>
    <p:sldId id="328" r:id="rId20"/>
    <p:sldId id="329" r:id="rId21"/>
    <p:sldId id="278" r:id="rId22"/>
    <p:sldId id="279" r:id="rId23"/>
    <p:sldId id="264" r:id="rId24"/>
    <p:sldId id="266" r:id="rId25"/>
    <p:sldId id="320" r:id="rId26"/>
    <p:sldId id="281" r:id="rId27"/>
    <p:sldId id="283" r:id="rId28"/>
    <p:sldId id="295" r:id="rId29"/>
    <p:sldId id="297" r:id="rId30"/>
    <p:sldId id="292" r:id="rId31"/>
    <p:sldId id="310" r:id="rId32"/>
    <p:sldId id="296" r:id="rId33"/>
    <p:sldId id="321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00"/>
    <a:srgbClr val="0066FF"/>
    <a:srgbClr val="0033CC"/>
    <a:srgbClr val="808080"/>
    <a:srgbClr val="FFFFFF"/>
    <a:srgbClr val="660066"/>
    <a:srgbClr val="003300"/>
    <a:srgbClr val="0000CC"/>
    <a:srgbClr val="B34B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94660"/>
  </p:normalViewPr>
  <p:slideViewPr>
    <p:cSldViewPr>
      <p:cViewPr varScale="1">
        <p:scale>
          <a:sx n="85" d="100"/>
          <a:sy n="85" d="100"/>
        </p:scale>
        <p:origin x="-7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A4894E5-8B5B-4138-97EA-0FD9DF319078}" type="datetimeFigureOut">
              <a:rPr lang="ru-RU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BD96A8D-C177-41E2-8752-4A751097F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42966B-73F6-4DAB-BF25-C93396753A06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2CF4A4-061B-46FB-A523-AB18CD5557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45B80C-BBB9-4A48-8115-5A422EAFC267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AC712B-40E5-4960-A17C-0F06026724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B98A6-4258-48A9-8D19-7417879623B1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E8560C-343D-4F14-B0B7-CE6518FEDF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8FA81-1510-4EBC-8ABB-9D1B3B3A5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3CE865-2C18-4640-A6F0-A590E5A4AE6D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6D86CB-5483-4103-A45C-8EE96BD3EA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28267B-F1DD-447B-A60E-EA5C999E4718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00C40AA0-9F71-40AB-BA2E-A636229516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DFCA96-1E28-4B45-98BB-FDDBC3607F22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1C998-C465-47DF-9B12-80CC6E63D8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19EE6E-3B4F-459E-8B66-680777334BEF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394A96-CC64-4B49-8D76-045CEC5B0C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D0E182-4847-406F-B4C2-63B41869F094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375333-4761-4268-A76F-7C2081E022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43B0FE-B989-46D1-8AD4-8213602EF80E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40DD68-5C6A-4221-BB5F-049F809C60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9F33E-0DA1-4388-BB84-BC647040BD3E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CCDA1A-9502-44DD-8F76-36481620A6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ABE54-D42B-4ACC-8557-030978ACAD71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F132D-3F98-491B-B9BD-1182317D85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64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7F5C4BF4-75AF-4998-9C2E-44C76F791AEF}" type="datetime1">
              <a:rPr lang="ru-RU" smtClean="0"/>
              <a:pPr>
                <a:defRPr/>
              </a:pPr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http://www.deti-66.ru/ "</a:t>
            </a:r>
            <a:r>
              <a:rPr lang="ru-RU" smtClean="0"/>
              <a:t>Мастер презентаций"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B8779CC4-F618-469B-9393-9EC8C0C1D2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40;&#1083;&#1080;&#1085;&#1072;\&#1073;&#1091;&#1084;&#1072;&#1078;&#1085;&#1072;&#1103;%20&#1087;&#1086;&#1073;&#1077;&#1076;&#1072;\mocart_-_tureckii_marsh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rantnrave.files.wordpress.com/2010/02/origami-crane1lg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banana.by/uploads/posts/2011-08/1313735991_9ecba29b6fc1.jp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retro.samnet.ru/zapstolica/docs/1942_03_30-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://www.aif.ru/application/public/photo/1324/832b51055abee7323dfd3255d3652589_big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zedomax.com/blog/wp-content/uploads/2008/11/origami-swan-690x491.jpg" TargetMode="External"/><Relationship Id="rId3" Type="http://schemas.openxmlformats.org/officeDocument/2006/relationships/image" Target="../media/image27.png"/><Relationship Id="rId7" Type="http://schemas.openxmlformats.org/officeDocument/2006/relationships/image" Target="../media/image3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ttik.ru/wp-content/uploads/2010/04/korablik_iz_bumagi1.jpg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mpravda.ru/files/articles/28199/9q7y2hhf6qo1-400.jpg" TargetMode="External"/><Relationship Id="rId13" Type="http://schemas.openxmlformats.org/officeDocument/2006/relationships/hyperlink" Target="http://logopaedie-im-team.de/typo3temp/pics/18ff1a4c57.jpg" TargetMode="External"/><Relationship Id="rId3" Type="http://schemas.openxmlformats.org/officeDocument/2006/relationships/hyperlink" Target="http://2.bp.blogspot.com/-mNPSYgilDYU/T6gvz56QyWI/AAAAAAAAAFY/x1vImvsLiC0/s1600/Ulitskaya_49.jpg" TargetMode="External"/><Relationship Id="rId7" Type="http://schemas.openxmlformats.org/officeDocument/2006/relationships/hyperlink" Target="http://s41.radikal.ru/i094/0912/7e/a7dd86e1a582.jpg" TargetMode="External"/><Relationship Id="rId12" Type="http://schemas.openxmlformats.org/officeDocument/2006/relationships/hyperlink" Target="http://club.foto.ru/gallery/images/photo/2008/02/01/1034815.jpg" TargetMode="External"/><Relationship Id="rId17" Type="http://schemas.openxmlformats.org/officeDocument/2006/relationships/hyperlink" Target="http://4tokak.ru/uploads/taginator/Mar-2013/kak_delat_iz_bumagi_lebedya.jpg" TargetMode="External"/><Relationship Id="rId2" Type="http://schemas.openxmlformats.org/officeDocument/2006/relationships/hyperlink" Target="http://elkniga.ru/static/authors/1/61987.jpg" TargetMode="External"/><Relationship Id="rId16" Type="http://schemas.openxmlformats.org/officeDocument/2006/relationships/hyperlink" Target="http://i042.radikal.ru/1108/08/bcdfe1a8da1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resher.ru/manager_content/images/poslevoennyj-ctalingrad-glazami-zhurnalistov-life/46.jpg" TargetMode="External"/><Relationship Id="rId11" Type="http://schemas.openxmlformats.org/officeDocument/2006/relationships/hyperlink" Target="http://www.kotelnich.info/vov/spdet/03.jpg" TargetMode="External"/><Relationship Id="rId5" Type="http://schemas.openxmlformats.org/officeDocument/2006/relationships/hyperlink" Target="http://bump.ru/resources/000/000/000/000/053/53099_1024x768.jpg" TargetMode="External"/><Relationship Id="rId15" Type="http://schemas.openxmlformats.org/officeDocument/2006/relationships/hyperlink" Target="http://img0.liveinternet.ru/images/attach/c/0/47/268/47268177_Leningradskoy_simfonii_Dmitriya_SHostakovicha_.jpg" TargetMode="External"/><Relationship Id="rId10" Type="http://schemas.openxmlformats.org/officeDocument/2006/relationships/hyperlink" Target="http://school48.ucoz.org/History/01.jpg" TargetMode="External"/><Relationship Id="rId4" Type="http://schemas.openxmlformats.org/officeDocument/2006/relationships/hyperlink" Target="http://i001.radikal.ru/1101/7a/cee61cf575e5.jpg" TargetMode="External"/><Relationship Id="rId9" Type="http://schemas.openxmlformats.org/officeDocument/2006/relationships/hyperlink" Target="http://fototelegraf.ru/wp-content/uploads/2012/05/voennaya-khronika-khaldeya-30.jpg" TargetMode="External"/><Relationship Id="rId14" Type="http://schemas.openxmlformats.org/officeDocument/2006/relationships/hyperlink" Target="http://readmas.ru/wp-content/filesall/swan_1-400x504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7463" y="-12700"/>
            <a:ext cx="9144000" cy="6858000"/>
          </a:xfrm>
          <a:prstGeom prst="frame">
            <a:avLst>
              <a:gd name="adj1" fmla="val 1793"/>
            </a:avLst>
          </a:prstGeom>
          <a:solidFill>
            <a:srgbClr val="00329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075" name="Заголовок 2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  <a:effectLst/>
        </p:spPr>
        <p:txBody>
          <a:bodyPr>
            <a:noAutofit/>
          </a:bodyPr>
          <a:lstStyle/>
          <a:p>
            <a:r>
              <a:rPr lang="ru-RU" sz="3600" dirty="0" smtClean="0">
                <a:ln w="6350">
                  <a:solidFill>
                    <a:srgbClr val="000000"/>
                  </a:solidFill>
                </a:ln>
                <a:solidFill>
                  <a:srgbClr val="006600"/>
                </a:solidFill>
                <a:effectLst/>
              </a:rPr>
              <a:t>Искусство – великая сила.</a:t>
            </a:r>
            <a:br>
              <a:rPr lang="ru-RU" sz="3600" dirty="0" smtClean="0">
                <a:ln w="6350">
                  <a:solidFill>
                    <a:srgbClr val="000000"/>
                  </a:solidFill>
                </a:ln>
                <a:solidFill>
                  <a:srgbClr val="006600"/>
                </a:solidFill>
                <a:effectLst/>
              </a:rPr>
            </a:br>
            <a:r>
              <a:rPr lang="ru-RU" sz="3600" dirty="0" smtClean="0">
                <a:ln w="6350">
                  <a:solidFill>
                    <a:srgbClr val="000000"/>
                  </a:solidFill>
                </a:ln>
                <a:solidFill>
                  <a:srgbClr val="006600"/>
                </a:solidFill>
                <a:effectLst/>
              </a:rPr>
              <a:t>(По рассказу Л. Улицкой «Бумажная победа».)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28794" y="4786322"/>
            <a:ext cx="5522409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Паладьева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Алина Георгиевна</a:t>
            </a:r>
          </a:p>
          <a:p>
            <a:pPr algn="ctr"/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 algn="ctr"/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4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Моргаушская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effectLst/>
              </a:rPr>
              <a:t>Геня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594872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800000"/>
                </a:solidFill>
              </a:rPr>
              <a:t>С ужасом ждал прихода гостей</a:t>
            </a:r>
          </a:p>
          <a:p>
            <a:r>
              <a:rPr lang="ru-RU" sz="3200" b="1" i="1" dirty="0" smtClean="0">
                <a:solidFill>
                  <a:srgbClr val="800000"/>
                </a:solidFill>
              </a:rPr>
              <a:t>Хозяин праздника, с потными ладонями, устремил глаза в тарелку </a:t>
            </a:r>
          </a:p>
          <a:p>
            <a:r>
              <a:rPr lang="ru-RU" sz="3200" b="1" i="1" dirty="0" smtClean="0">
                <a:solidFill>
                  <a:srgbClr val="800000"/>
                </a:solidFill>
              </a:rPr>
              <a:t>Генино сердце едва не остановилось </a:t>
            </a:r>
          </a:p>
          <a:p>
            <a:r>
              <a:rPr lang="ru-RU" sz="3200" b="1" i="1" dirty="0" smtClean="0">
                <a:solidFill>
                  <a:srgbClr val="800000"/>
                </a:solidFill>
              </a:rPr>
              <a:t>Побледневшее лицо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800000"/>
                </a:solidFill>
              </a:rPr>
              <a:t>Музыка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28625" y="1357313"/>
            <a:ext cx="8229600" cy="452596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rgbClr val="800000"/>
                </a:solidFill>
              </a:rPr>
              <a:t>Сестрички </a:t>
            </a:r>
            <a:r>
              <a:rPr lang="ru-RU" dirty="0" err="1" smtClean="0">
                <a:solidFill>
                  <a:srgbClr val="800000"/>
                </a:solidFill>
              </a:rPr>
              <a:t>завороженно</a:t>
            </a:r>
            <a:r>
              <a:rPr lang="ru-RU" dirty="0" smtClean="0">
                <a:solidFill>
                  <a:srgbClr val="800000"/>
                </a:solidFill>
              </a:rPr>
              <a:t> смотрели на ее руки</a:t>
            </a:r>
          </a:p>
          <a:p>
            <a:pPr algn="just"/>
            <a:r>
              <a:rPr lang="ru-RU" dirty="0" smtClean="0">
                <a:solidFill>
                  <a:srgbClr val="800000"/>
                </a:solidFill>
              </a:rPr>
              <a:t>В полном молчании</a:t>
            </a:r>
          </a:p>
          <a:p>
            <a:pPr algn="just"/>
            <a:r>
              <a:rPr lang="ru-RU" dirty="0" smtClean="0">
                <a:solidFill>
                  <a:srgbClr val="800000"/>
                </a:solidFill>
              </a:rPr>
              <a:t>Валька почти восхищенно произнесла…</a:t>
            </a:r>
          </a:p>
          <a:p>
            <a:pPr algn="just"/>
            <a:r>
              <a:rPr lang="ru-RU" dirty="0" smtClean="0">
                <a:solidFill>
                  <a:srgbClr val="800000"/>
                </a:solidFill>
              </a:rPr>
              <a:t>Все сидели тихо, не проявляя признаков нетерпения</a:t>
            </a:r>
          </a:p>
          <a:p>
            <a:pPr algn="just"/>
            <a:r>
              <a:rPr lang="ru-RU" dirty="0" smtClean="0">
                <a:solidFill>
                  <a:srgbClr val="800000"/>
                </a:solidFill>
              </a:rPr>
              <a:t>Никто не смеется, а все слушают</a:t>
            </a:r>
          </a:p>
          <a:p>
            <a:pPr algn="just"/>
            <a:r>
              <a:rPr lang="ru-RU" dirty="0" smtClean="0">
                <a:solidFill>
                  <a:srgbClr val="800000"/>
                </a:solidFill>
              </a:rPr>
              <a:t>Ужасное </a:t>
            </a:r>
            <a:r>
              <a:rPr lang="ru-RU" u="sng" dirty="0" smtClean="0">
                <a:solidFill>
                  <a:srgbClr val="C00000"/>
                </a:solidFill>
              </a:rPr>
              <a:t>напряжение</a:t>
            </a:r>
            <a:r>
              <a:rPr lang="ru-RU" dirty="0" smtClean="0">
                <a:solidFill>
                  <a:srgbClr val="800000"/>
                </a:solidFill>
              </a:rPr>
              <a:t>, в котором все это время пребывал Геня, </a:t>
            </a:r>
            <a:r>
              <a:rPr lang="ru-RU" u="sng" dirty="0" smtClean="0">
                <a:solidFill>
                  <a:srgbClr val="C00000"/>
                </a:solidFill>
              </a:rPr>
              <a:t>оставило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800000"/>
                </a:solidFill>
              </a:rPr>
              <a:t>его</a:t>
            </a:r>
          </a:p>
          <a:p>
            <a:pPr algn="just"/>
            <a:r>
              <a:rPr lang="ru-RU" dirty="0" smtClean="0">
                <a:solidFill>
                  <a:srgbClr val="800000"/>
                </a:solidFill>
              </a:rPr>
              <a:t>мелькнуло что-то вроде </a:t>
            </a:r>
            <a:r>
              <a:rPr lang="ru-RU" u="sng" dirty="0" smtClean="0">
                <a:solidFill>
                  <a:srgbClr val="C00000"/>
                </a:solidFill>
              </a:rPr>
              <a:t>гордости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mocart_-_tureckii_mars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58188" y="500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7876923" cy="5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8179882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7" y="571480"/>
            <a:ext cx="4577936" cy="5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500042"/>
            <a:ext cx="4829063" cy="61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642910" y="857232"/>
            <a:ext cx="7883211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8100001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лина Па\Desktop\открытый урок\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714356"/>
            <a:ext cx="8095264" cy="5400000"/>
          </a:xfrm>
          <a:noFill/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741073" cy="5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28662" y="500042"/>
            <a:ext cx="7429551" cy="5357833"/>
          </a:xfrm>
          <a:noFill/>
        </p:spPr>
        <p:txBody>
          <a:bodyPr>
            <a:noAutofit/>
          </a:bodyPr>
          <a:lstStyle/>
          <a:p>
            <a:pPr algn="l" eaLnBrk="1" hangingPunct="1">
              <a:lnSpc>
                <a:spcPct val="80000"/>
              </a:lnSpc>
            </a:pPr>
            <a:r>
              <a:rPr lang="ru-RU" b="1" i="1" u="sng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Задачи:</a:t>
            </a:r>
            <a:r>
              <a:rPr lang="ru-RU" b="1" i="1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 </a:t>
            </a:r>
            <a:endParaRPr lang="en-US" b="1" i="1" dirty="0" smtClean="0">
              <a:ln>
                <a:solidFill>
                  <a:srgbClr val="003300"/>
                </a:solidFill>
              </a:ln>
              <a:solidFill>
                <a:srgbClr val="800000"/>
              </a:solidFill>
            </a:endParaRPr>
          </a:p>
          <a:p>
            <a:pPr algn="l" eaLnBrk="1" hangingPunct="1">
              <a:lnSpc>
                <a:spcPct val="80000"/>
              </a:lnSpc>
            </a:pPr>
            <a:endParaRPr lang="en-US" b="1" i="1" dirty="0" smtClean="0">
              <a:ln>
                <a:solidFill>
                  <a:srgbClr val="003300"/>
                </a:solidFill>
              </a:ln>
              <a:solidFill>
                <a:srgbClr val="800000"/>
              </a:solidFill>
            </a:endParaRPr>
          </a:p>
          <a:p>
            <a:pPr algn="l"/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1) познакомиться с писательницей Людмилой Улицкой и ее творчеством;</a:t>
            </a:r>
          </a:p>
          <a:p>
            <a:pPr algn="l"/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2) проанализировать рассказ;</a:t>
            </a:r>
          </a:p>
          <a:p>
            <a:pPr algn="l"/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3) подготовиться к сочинению-рассуждению.</a:t>
            </a:r>
          </a:p>
          <a:p>
            <a:pPr algn="l"/>
            <a:endParaRPr lang="ru-RU" b="1" dirty="0" smtClean="0">
              <a:ln>
                <a:solidFill>
                  <a:srgbClr val="003300"/>
                </a:solidFill>
              </a:ln>
              <a:solidFill>
                <a:srgbClr val="800000"/>
              </a:solidFill>
            </a:endParaRPr>
          </a:p>
          <a:p>
            <a:pPr algn="l"/>
            <a:r>
              <a:rPr lang="ru-RU" b="1" u="sng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Цель :</a:t>
            </a:r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 </a:t>
            </a:r>
            <a:r>
              <a:rPr lang="ru-RU" b="1" i="1" dirty="0" smtClean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</a:rPr>
              <a:t>выяснить, какой силой обладает искусство и как оно может помочь человеку справляться с трудностями, одерживать победы.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7624137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 advClick="0" advTm="300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1160463"/>
            <a:ext cx="4038600" cy="5697537"/>
          </a:xfr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</p:spPr>
        <p:txBody>
          <a:bodyPr/>
          <a:lstStyle/>
          <a:p>
            <a:pPr algn="ctr"/>
            <a:endParaRPr lang="ru-RU" smtClean="0">
              <a:solidFill>
                <a:srgbClr val="800000"/>
              </a:solidFill>
            </a:endParaRPr>
          </a:p>
          <a:p>
            <a:pPr algn="ctr"/>
            <a:r>
              <a:rPr lang="ru-RU" b="1" smtClean="0">
                <a:solidFill>
                  <a:srgbClr val="333333"/>
                </a:solidFill>
              </a:rPr>
              <a:t>Плохо одетые дети, бедная обстановка комнаты, бедный стол</a:t>
            </a:r>
          </a:p>
          <a:p>
            <a:pPr algn="ctr">
              <a:buFont typeface="Arial" charset="0"/>
              <a:buNone/>
            </a:pPr>
            <a:r>
              <a:rPr lang="ru-RU" smtClean="0">
                <a:solidFill>
                  <a:srgbClr val="333333"/>
                </a:solidFill>
              </a:rPr>
              <a:t> </a:t>
            </a:r>
          </a:p>
          <a:p>
            <a:endParaRPr lang="ru-RU" smtClean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0" y="1160463"/>
            <a:ext cx="4038600" cy="5697537"/>
          </a:xfrm>
          <a:gradFill rotWithShape="0">
            <a:gsLst>
              <a:gs pos="0">
                <a:srgbClr val="66FFFF"/>
              </a:gs>
              <a:gs pos="17999">
                <a:srgbClr val="CCCCFF"/>
              </a:gs>
              <a:gs pos="36000">
                <a:srgbClr val="99FF99"/>
              </a:gs>
              <a:gs pos="61000">
                <a:srgbClr val="FF6699"/>
              </a:gs>
              <a:gs pos="82001">
                <a:srgbClr val="33CC33"/>
              </a:gs>
              <a:gs pos="100000">
                <a:srgbClr val="FF9900"/>
              </a:gs>
            </a:gsLst>
            <a:lin ang="5400000"/>
          </a:gradFill>
        </p:spPr>
        <p:txBody>
          <a:bodyPr/>
          <a:lstStyle/>
          <a:p>
            <a:pPr algn="ctr"/>
            <a:endParaRPr lang="ru-RU" b="1" dirty="0" smtClean="0">
              <a:solidFill>
                <a:srgbClr val="8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Красивая, яркая, богатая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00125" y="4733925"/>
            <a:ext cx="70723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dirty="0"/>
          </a:p>
        </p:txBody>
      </p:sp>
      <p:sp>
        <p:nvSpPr>
          <p:cNvPr id="25605" name="TextBox 8"/>
          <p:cNvSpPr txBox="1">
            <a:spLocks noChangeArrowheads="1"/>
          </p:cNvSpPr>
          <p:nvPr/>
        </p:nvSpPr>
        <p:spPr bwMode="auto">
          <a:xfrm>
            <a:off x="1785918" y="571480"/>
            <a:ext cx="9777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endParaRPr lang="ru-RU" sz="28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6" name="TextBox 9"/>
          <p:cNvSpPr txBox="1">
            <a:spLocks noChangeArrowheads="1"/>
          </p:cNvSpPr>
          <p:nvPr/>
        </p:nvSpPr>
        <p:spPr bwMode="auto">
          <a:xfrm>
            <a:off x="6072198" y="571480"/>
            <a:ext cx="150336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Музыка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142976" y="1714488"/>
            <a:ext cx="69888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69888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7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3" grpId="1" build="p" animBg="1"/>
      <p:bldP spid="7" grpId="0" uiExpand="1" build="p" animBg="1"/>
      <p:bldP spid="7" grpId="1" build="p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solidFill>
                  <a:srgbClr val="800000"/>
                </a:solidFill>
              </a:rPr>
              <a:t>Орига́ми</a:t>
            </a:r>
            <a:r>
              <a:rPr lang="ru-RU" sz="3200" smtClean="0">
                <a:solidFill>
                  <a:srgbClr val="800000"/>
                </a:solidFill>
              </a:rPr>
              <a:t>— древнее искусство складывания фигурок из бумаги. </a:t>
            </a:r>
            <a:br>
              <a:rPr lang="ru-RU" sz="3200" smtClean="0">
                <a:solidFill>
                  <a:srgbClr val="800000"/>
                </a:solidFill>
              </a:rPr>
            </a:br>
            <a:endParaRPr lang="ru-RU" sz="3200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429125" y="1600200"/>
            <a:ext cx="4257675" cy="4525963"/>
          </a:xfrm>
        </p:spPr>
        <p:txBody>
          <a:bodyPr/>
          <a:lstStyle/>
          <a:p>
            <a:r>
              <a:rPr lang="ru-RU" dirty="0" smtClean="0"/>
              <a:t> </a:t>
            </a:r>
          </a:p>
        </p:txBody>
      </p:sp>
      <p:pic>
        <p:nvPicPr>
          <p:cNvPr id="26628" name="Picture 8" descr="Картинка 59 из 1351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1714500"/>
            <a:ext cx="4714875" cy="3794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3143240" y="5643578"/>
            <a:ext cx="34103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«Бумажные чудеса»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Rectangle 4"/>
          <p:cNvSpPr>
            <a:spLocks noGrp="1" noChangeArrowheads="1"/>
          </p:cNvSpPr>
          <p:nvPr>
            <p:ph idx="1"/>
          </p:nvPr>
        </p:nvSpPr>
        <p:spPr>
          <a:xfrm>
            <a:off x="1042988" y="571480"/>
            <a:ext cx="7273925" cy="5929353"/>
          </a:xfrm>
          <a:ln w="19050">
            <a:solidFill>
              <a:srgbClr val="800000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ru-RU" sz="2400" dirty="0" smtClean="0">
                <a:solidFill>
                  <a:srgbClr val="800000"/>
                </a:solidFill>
                <a:latin typeface="Times New Roman" pitchFamily="18" charset="0"/>
              </a:rPr>
              <a:t>     </a:t>
            </a:r>
          </a:p>
          <a:p>
            <a:pPr eaLnBrk="1" hangingPunct="1"/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</a:rPr>
              <a:t>Они тянули к нему руки                                                                              </a:t>
            </a:r>
          </a:p>
          <a:p>
            <a:pPr eaLnBrk="1" hangingPunct="1"/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</a:rPr>
              <a:t>            Все улыбались</a:t>
            </a:r>
          </a:p>
          <a:p>
            <a:pPr eaLnBrk="1" hangingPunct="1"/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</a:rPr>
              <a:t>                Все его благодарили</a:t>
            </a:r>
          </a:p>
          <a:p>
            <a:pPr eaLnBrk="1" hangingPunct="1"/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</a:rPr>
              <a:t>                    Такое чувство только во сне</a:t>
            </a:r>
          </a:p>
          <a:p>
            <a:pPr eaLnBrk="1" hangingPunct="1"/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</a:rPr>
              <a:t>                         Он не чувствовал страха</a:t>
            </a:r>
          </a:p>
          <a:p>
            <a:pPr eaLnBrk="1" hangingPunct="1"/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</a:rPr>
              <a:t>                              Их лица не злые</a:t>
            </a:r>
          </a:p>
          <a:p>
            <a:pPr eaLnBrk="1" hangingPunct="1"/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</a:rPr>
              <a:t>                                  Совершенно  не злые </a:t>
            </a:r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</a:rPr>
              <a:t>                                 </a:t>
            </a:r>
          </a:p>
          <a:p>
            <a:pPr marL="1081088" indent="-100013" eaLnBrk="1" hangingPunct="1">
              <a:buFontTx/>
              <a:buNone/>
              <a:tabLst>
                <a:tab pos="1081088" algn="l"/>
              </a:tabLst>
            </a:pPr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</a:rPr>
              <a:t>                                      </a:t>
            </a:r>
            <a:r>
              <a:rPr lang="ru-RU" sz="4000" b="1" dirty="0" smtClean="0">
                <a:solidFill>
                  <a:srgbClr val="800000"/>
                </a:solidFill>
                <a:latin typeface="Times New Roman" pitchFamily="18" charset="0"/>
              </a:rPr>
              <a:t>__________________</a:t>
            </a:r>
          </a:p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</a:rPr>
              <a:t>                </a:t>
            </a:r>
          </a:p>
          <a:p>
            <a:pPr algn="ctr" eaLnBrk="1" hangingPunct="1">
              <a:buNone/>
            </a:pPr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b="1" u="sng" dirty="0" smtClean="0">
                <a:solidFill>
                  <a:srgbClr val="800000"/>
                </a:solidFill>
                <a:latin typeface="Times New Roman" pitchFamily="18" charset="0"/>
              </a:rPr>
              <a:t>ОН БЫЛ СЧАСТЛИВ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5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796925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</a:rPr>
              <a:t>«Война»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285992"/>
            <a:ext cx="2584743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8688" y="3214688"/>
            <a:ext cx="765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</a:rPr>
              <a:t>Геня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43625" y="2714625"/>
            <a:ext cx="26622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Ловкий и бесстрашный</a:t>
            </a:r>
          </a:p>
          <a:p>
            <a:r>
              <a:rPr lang="ru-RU">
                <a:solidFill>
                  <a:srgbClr val="800000"/>
                </a:solidFill>
              </a:rPr>
              <a:t> Женька Айтыр</a:t>
            </a:r>
          </a:p>
          <a:p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57938" y="3857625"/>
            <a:ext cx="1816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800000"/>
                </a:solidFill>
              </a:rPr>
              <a:t>Все, кто у него</a:t>
            </a:r>
          </a:p>
          <a:p>
            <a:pPr algn="ctr"/>
            <a:r>
              <a:rPr lang="ru-RU">
                <a:solidFill>
                  <a:srgbClr val="800000"/>
                </a:solidFill>
              </a:rPr>
              <a:t> на побегушках</a:t>
            </a:r>
          </a:p>
        </p:txBody>
      </p:sp>
      <p:sp>
        <p:nvSpPr>
          <p:cNvPr id="12" name="Правая круглая скобка 11"/>
          <p:cNvSpPr/>
          <p:nvPr/>
        </p:nvSpPr>
        <p:spPr>
          <a:xfrm>
            <a:off x="2071688" y="2714625"/>
            <a:ext cx="285750" cy="1485900"/>
          </a:xfrm>
          <a:prstGeom prst="rightBracket">
            <a:avLst/>
          </a:prstGeom>
          <a:ln w="4127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57375" y="2643188"/>
            <a:ext cx="3571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800000"/>
                </a:solidFill>
              </a:rPr>
              <a:t>Б</a:t>
            </a:r>
          </a:p>
          <a:p>
            <a:r>
              <a:rPr lang="ru-RU" sz="2000">
                <a:solidFill>
                  <a:srgbClr val="800000"/>
                </a:solidFill>
              </a:rPr>
              <a:t>Р</a:t>
            </a:r>
          </a:p>
          <a:p>
            <a:r>
              <a:rPr lang="ru-RU" sz="2000">
                <a:solidFill>
                  <a:srgbClr val="800000"/>
                </a:solidFill>
              </a:rPr>
              <a:t>О</a:t>
            </a:r>
          </a:p>
          <a:p>
            <a:r>
              <a:rPr lang="ru-RU" sz="2000">
                <a:solidFill>
                  <a:srgbClr val="800000"/>
                </a:solidFill>
              </a:rPr>
              <a:t>Н</a:t>
            </a:r>
          </a:p>
          <a:p>
            <a:r>
              <a:rPr lang="ru-RU" sz="2000">
                <a:solidFill>
                  <a:srgbClr val="800000"/>
                </a:solidFill>
              </a:rPr>
              <a:t>Я</a:t>
            </a:r>
          </a:p>
          <a:p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785938" y="2357438"/>
            <a:ext cx="758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мама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14500" y="4214813"/>
            <a:ext cx="1101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бабушка</a:t>
            </a:r>
          </a:p>
        </p:txBody>
      </p:sp>
      <p:sp>
        <p:nvSpPr>
          <p:cNvPr id="17" name="Выгнутая вверх стрелка 16"/>
          <p:cNvSpPr/>
          <p:nvPr/>
        </p:nvSpPr>
        <p:spPr>
          <a:xfrm flipH="1">
            <a:off x="2714625" y="1500188"/>
            <a:ext cx="3500438" cy="85725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86188" y="1143000"/>
            <a:ext cx="1685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solidFill>
                  <a:srgbClr val="800000"/>
                </a:solidFill>
              </a:rPr>
              <a:t>комья земли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29000" y="1643063"/>
            <a:ext cx="2327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solidFill>
                  <a:srgbClr val="800000"/>
                </a:solidFill>
              </a:rPr>
              <a:t>— Генька хромой,</a:t>
            </a:r>
          </a:p>
          <a:p>
            <a:pPr algn="ctr"/>
            <a:r>
              <a:rPr lang="ru-RU" sz="2000">
                <a:solidFill>
                  <a:srgbClr val="800000"/>
                </a:solidFill>
              </a:rPr>
              <a:t> сопли рекой!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143375" y="4500563"/>
            <a:ext cx="920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ребята</a:t>
            </a:r>
          </a:p>
        </p:txBody>
      </p:sp>
      <p:sp>
        <p:nvSpPr>
          <p:cNvPr id="20" name="Овал 19"/>
          <p:cNvSpPr/>
          <p:nvPr/>
        </p:nvSpPr>
        <p:spPr>
          <a:xfrm>
            <a:off x="3143250" y="2214563"/>
            <a:ext cx="2857500" cy="28575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4321175" y="2606675"/>
            <a:ext cx="357188" cy="1588"/>
          </a:xfrm>
          <a:prstGeom prst="straightConnector1">
            <a:avLst/>
          </a:prstGeom>
          <a:ln w="190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286125" y="3429000"/>
            <a:ext cx="500063" cy="1588"/>
          </a:xfrm>
          <a:prstGeom prst="straightConnector1">
            <a:avLst/>
          </a:prstGeom>
          <a:ln w="190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5500688" y="3214688"/>
            <a:ext cx="357187" cy="142875"/>
          </a:xfrm>
          <a:prstGeom prst="straightConnector1">
            <a:avLst/>
          </a:prstGeom>
          <a:ln w="190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V="1">
            <a:off x="5250657" y="4107656"/>
            <a:ext cx="285750" cy="214313"/>
          </a:xfrm>
          <a:prstGeom prst="straightConnector1">
            <a:avLst/>
          </a:prstGeom>
          <a:ln w="190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4179094" y="4321969"/>
            <a:ext cx="428625" cy="71437"/>
          </a:xfrm>
          <a:prstGeom prst="straightConnector1">
            <a:avLst/>
          </a:prstGeom>
          <a:ln w="190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6929438" y="2928938"/>
            <a:ext cx="7762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Женя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rot="5400000">
            <a:off x="7144544" y="3642519"/>
            <a:ext cx="428625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500438" y="357188"/>
            <a:ext cx="2044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3300"/>
                </a:solidFill>
              </a:rPr>
              <a:t>Победа!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214678" y="2714620"/>
            <a:ext cx="2351926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Страх</a:t>
            </a:r>
          </a:p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Обиды</a:t>
            </a:r>
          </a:p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Унижение</a:t>
            </a:r>
          </a:p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Неприязнь </a:t>
            </a:r>
          </a:p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Вражда</a:t>
            </a:r>
          </a:p>
        </p:txBody>
      </p:sp>
      <p:sp>
        <p:nvSpPr>
          <p:cNvPr id="32" name="Стрелка вправо 31"/>
          <p:cNvSpPr/>
          <p:nvPr/>
        </p:nvSpPr>
        <p:spPr>
          <a:xfrm>
            <a:off x="2500313" y="2357438"/>
            <a:ext cx="1000125" cy="500062"/>
          </a:xfrm>
          <a:prstGeom prst="rightArrow">
            <a:avLst>
              <a:gd name="adj1" fmla="val 50000"/>
              <a:gd name="adj2" fmla="val 44286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C00000"/>
                </a:solidFill>
              </a:rPr>
              <a:t>Музыка</a:t>
            </a:r>
          </a:p>
        </p:txBody>
      </p:sp>
      <p:sp>
        <p:nvSpPr>
          <p:cNvPr id="34" name="Стрелка вверх 33"/>
          <p:cNvSpPr/>
          <p:nvPr/>
        </p:nvSpPr>
        <p:spPr>
          <a:xfrm rot="2575557">
            <a:off x="2071688" y="2286000"/>
            <a:ext cx="484187" cy="1238250"/>
          </a:xfrm>
          <a:prstGeom prst="upArrow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schemeClr val="tx1"/>
                </a:solidFill>
              </a:rPr>
              <a:t>оригами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500438" y="357188"/>
            <a:ext cx="2044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3300"/>
                </a:solidFill>
              </a:rPr>
              <a:t>Победа!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rot="5400000">
            <a:off x="7144563" y="3642519"/>
            <a:ext cx="428625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3000" tmFilter="0,0; .5, 0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3000" tmFilter="0,0; .5, 0; 1, 1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2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327 -0.2206 " pathEditMode="relative" ptsTypes="AA">
                                      <p:cBhvr>
                                        <p:cTn id="64" dur="2000" fill="hold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17327 -0.2206 " pathEditMode="relative" ptsTypes="AA">
                                      <p:cBhvr>
                                        <p:cTn id="67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500"/>
                            </p:stCondLst>
                            <p:childTnLst>
                              <p:par>
                                <p:cTn id="8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3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0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0.00347 L -0.16997 0.00695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 0.01041 L -0.17291 0.00555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2546 L 0.33698 0.0402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8" presetID="54" presetClass="exit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5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4 -0.0169 L -0.27344 -0.0169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7" grpId="0"/>
      <p:bldP spid="8" grpId="0"/>
      <p:bldP spid="9" grpId="0"/>
      <p:bldP spid="12" grpId="0" animBg="1"/>
      <p:bldP spid="13" grpId="0"/>
      <p:bldP spid="14" grpId="0"/>
      <p:bldP spid="15" grpId="0"/>
      <p:bldP spid="17" grpId="0" animBg="1"/>
      <p:bldP spid="16" grpId="0"/>
      <p:bldP spid="20" grpId="0" animBg="1"/>
      <p:bldP spid="36" grpId="0"/>
      <p:bldP spid="36" grpId="1"/>
      <p:bldP spid="29" grpId="0"/>
      <p:bldP spid="32" grpId="0" build="allAtOnce" animBg="1"/>
      <p:bldP spid="32" grpId="1" build="allAtOnce" animBg="1"/>
      <p:bldP spid="34" grpId="0" build="allAtOnce" animBg="1"/>
      <p:bldP spid="34" grpId="1" build="allAtOnce" animBg="1"/>
      <p:bldP spid="34" grpId="2" build="allAtOnce" animBg="1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4840287" cy="2779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3733" name="Picture 5" descr="Картинка 35 из 68215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3286125"/>
            <a:ext cx="5076825" cy="3362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42910" y="4643446"/>
            <a:ext cx="247907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3175">
                  <a:solidFill>
                    <a:srgbClr val="000000"/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Весна!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68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800000"/>
                </a:solidFill>
              </a:rPr>
              <a:t>Секретное оружие Ленинграда - Седьмая симфония Д. Шостаковича  «Ленинградская»</a:t>
            </a:r>
            <a:endParaRPr lang="ru-RU" sz="3000" dirty="0" smtClean="0">
              <a:solidFill>
                <a:srgbClr val="800000"/>
              </a:solidFill>
            </a:endParaRPr>
          </a:p>
        </p:txBody>
      </p:sp>
      <p:pic>
        <p:nvPicPr>
          <p:cNvPr id="31748" name="Picture 2" descr="Картинка 27 из 2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4462112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4" descr="Картинка 28 из 22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1357298"/>
            <a:ext cx="4281248" cy="31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3643314"/>
            <a:ext cx="4590001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800000"/>
                </a:solidFill>
                <a:effectLst/>
              </a:rPr>
              <a:t>Концерт</a:t>
            </a:r>
            <a:r>
              <a:rPr lang="ru-RU" sz="3000" dirty="0" smtClean="0">
                <a:solidFill>
                  <a:srgbClr val="800000"/>
                </a:solidFill>
                <a:effectLst/>
              </a:rPr>
              <a:t>-</a:t>
            </a:r>
            <a:r>
              <a:rPr lang="ru-RU" sz="3000" b="1" dirty="0" smtClean="0">
                <a:solidFill>
                  <a:srgbClr val="800000"/>
                </a:solidFill>
                <a:effectLst/>
              </a:rPr>
              <a:t>реквием</a:t>
            </a:r>
            <a:r>
              <a:rPr lang="ru-RU" sz="3000" dirty="0" smtClean="0">
                <a:solidFill>
                  <a:srgbClr val="800000"/>
                </a:solidFill>
                <a:effectLst/>
              </a:rPr>
              <a:t> симфонической музыки  в </a:t>
            </a:r>
            <a:r>
              <a:rPr lang="ru-RU" sz="3000" b="1" dirty="0" smtClean="0">
                <a:solidFill>
                  <a:srgbClr val="800000"/>
                </a:solidFill>
                <a:effectLst/>
              </a:rPr>
              <a:t>Цхинвале</a:t>
            </a:r>
            <a:r>
              <a:rPr lang="ru-RU" sz="3000" dirty="0" smtClean="0">
                <a:solidFill>
                  <a:srgbClr val="800000"/>
                </a:solidFill>
                <a:effectLst/>
              </a:rPr>
              <a:t> - 21.08.2008</a:t>
            </a:r>
            <a:r>
              <a:rPr lang="ru-RU" sz="3000" dirty="0" smtClean="0">
                <a:effectLst/>
              </a:rPr>
              <a:t> </a:t>
            </a:r>
            <a:endParaRPr lang="ru-RU" sz="3000" dirty="0" smtClean="0">
              <a:solidFill>
                <a:srgbClr val="800000"/>
              </a:solidFill>
              <a:effectLst/>
            </a:endParaRPr>
          </a:p>
        </p:txBody>
      </p:sp>
      <p:pic>
        <p:nvPicPr>
          <p:cNvPr id="53250" name="Picture 2" descr="C:\Users\Алина Па\Desktop\открытый урок\18020428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1214422"/>
            <a:ext cx="4468800" cy="25200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252" name="Picture 4" descr="C:\Users\Алина Па\Desktop\открытый урок\6A7D21DAD6A0E4F36C4FA4ABFA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214422"/>
            <a:ext cx="3774433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C:\Users\Алина Па\Desktop\открытый урок\AD768029-6487-4F43-BFA3-E3F3ADF86D3E_mw800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3214688"/>
            <a:ext cx="4667250" cy="350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85728"/>
            <a:ext cx="4114800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663300"/>
                </a:solidFill>
                <a:effectLst/>
              </a:rPr>
              <a:t>Композиция сочинения – рассуждения.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75" y="1357313"/>
            <a:ext cx="3643313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b="1" smtClean="0">
                <a:solidFill>
                  <a:srgbClr val="663300"/>
                </a:solidFill>
              </a:rPr>
              <a:t>I</a:t>
            </a:r>
            <a:r>
              <a:rPr lang="ru-RU" sz="2400" b="1" smtClean="0">
                <a:solidFill>
                  <a:srgbClr val="663300"/>
                </a:solidFill>
              </a:rPr>
              <a:t>. </a:t>
            </a:r>
            <a:r>
              <a:rPr lang="ru-RU" altLang="ja-JP" sz="2400" b="1" smtClean="0">
                <a:solidFill>
                  <a:srgbClr val="80000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</a:t>
            </a:r>
            <a:r>
              <a:rPr lang="ru-RU" altLang="ja-JP" sz="2400" b="1" smtClean="0">
                <a:solidFill>
                  <a:srgbClr val="66330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Тезис</a:t>
            </a:r>
          </a:p>
          <a:p>
            <a:pPr>
              <a:buFont typeface="Arial" charset="0"/>
              <a:buNone/>
            </a:pPr>
            <a:endParaRPr lang="ru-RU" altLang="ja-JP" sz="800" b="1" smtClean="0">
              <a:solidFill>
                <a:srgbClr val="663300"/>
              </a:solidFill>
              <a:ea typeface="MS Mincho" pitchFamily="49" charset="-128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sz="2400" b="1" smtClean="0">
                <a:solidFill>
                  <a:srgbClr val="663300"/>
                </a:solidFill>
              </a:rPr>
              <a:t>II</a:t>
            </a:r>
            <a:r>
              <a:rPr lang="ru-RU" sz="2400" b="1" smtClean="0">
                <a:solidFill>
                  <a:srgbClr val="663300"/>
                </a:solidFill>
              </a:rPr>
              <a:t>.   Доказательство </a:t>
            </a:r>
            <a:endParaRPr lang="en-US" sz="2400" b="1" smtClean="0">
              <a:solidFill>
                <a:srgbClr val="663300"/>
              </a:solidFill>
            </a:endParaRPr>
          </a:p>
          <a:p>
            <a:pPr>
              <a:buFont typeface="Arial" charset="0"/>
              <a:buNone/>
            </a:pPr>
            <a:r>
              <a:rPr lang="ru-RU" altLang="ja-JP" sz="2400" b="1" smtClean="0">
                <a:solidFill>
                  <a:srgbClr val="663300"/>
                </a:solidFill>
                <a:latin typeface="Times New Roman" pitchFamily="18" charset="0"/>
                <a:ea typeface="MS Mincho" pitchFamily="49" charset="-128"/>
              </a:rPr>
              <a:t>       1) во-первых, …</a:t>
            </a:r>
          </a:p>
          <a:p>
            <a:pPr>
              <a:buFont typeface="Arial" charset="0"/>
              <a:buNone/>
            </a:pPr>
            <a:r>
              <a:rPr lang="ru-RU" altLang="ja-JP" sz="2400" b="1" smtClean="0">
                <a:solidFill>
                  <a:srgbClr val="663300"/>
                </a:solidFill>
                <a:latin typeface="Times New Roman" pitchFamily="18" charset="0"/>
                <a:ea typeface="MS Mincho" pitchFamily="49" charset="-128"/>
              </a:rPr>
              <a:t>       </a:t>
            </a:r>
            <a:endParaRPr lang="ru-RU" altLang="ja-JP" sz="1800" b="1" smtClean="0">
              <a:solidFill>
                <a:srgbClr val="663300"/>
              </a:solidFill>
              <a:latin typeface="Times New Roman" pitchFamily="18" charset="0"/>
              <a:ea typeface="MS Mincho" pitchFamily="49" charset="-128"/>
            </a:endParaRPr>
          </a:p>
          <a:p>
            <a:pPr>
              <a:buFont typeface="Arial" charset="0"/>
              <a:buNone/>
            </a:pPr>
            <a:r>
              <a:rPr lang="ru-RU" altLang="ja-JP" sz="2400" b="1" smtClean="0">
                <a:solidFill>
                  <a:srgbClr val="663300"/>
                </a:solidFill>
                <a:latin typeface="Times New Roman" pitchFamily="18" charset="0"/>
                <a:ea typeface="MS Mincho" pitchFamily="49" charset="-128"/>
              </a:rPr>
              <a:t>       2) во-вторых, …</a:t>
            </a:r>
            <a:endParaRPr lang="ru-RU" altLang="ja-JP" sz="2400" b="1" smtClean="0">
              <a:solidFill>
                <a:srgbClr val="663300"/>
              </a:solidFill>
              <a:ea typeface="MS Mincho" pitchFamily="49" charset="-128"/>
            </a:endParaRPr>
          </a:p>
          <a:p>
            <a:pPr>
              <a:buFont typeface="Arial" charset="0"/>
              <a:buNone/>
            </a:pPr>
            <a:endParaRPr lang="ru-RU" sz="2000" b="1" smtClean="0">
              <a:solidFill>
                <a:srgbClr val="663300"/>
              </a:solidFill>
            </a:endParaRPr>
          </a:p>
          <a:p>
            <a:pPr>
              <a:buFont typeface="Arial" charset="0"/>
              <a:buNone/>
            </a:pPr>
            <a:r>
              <a:rPr lang="en-US" sz="2400" b="1" smtClean="0">
                <a:solidFill>
                  <a:srgbClr val="663300"/>
                </a:solidFill>
              </a:rPr>
              <a:t>III</a:t>
            </a:r>
            <a:r>
              <a:rPr lang="ru-RU" sz="2400" b="1" smtClean="0">
                <a:solidFill>
                  <a:srgbClr val="663300"/>
                </a:solidFill>
              </a:rPr>
              <a:t>.  </a:t>
            </a:r>
            <a:r>
              <a:rPr lang="ru-RU" altLang="ja-JP" sz="2400" b="1" smtClean="0">
                <a:solidFill>
                  <a:srgbClr val="663300"/>
                </a:solidFill>
                <a:latin typeface="Times New Roman" pitchFamily="18" charset="0"/>
                <a:ea typeface="MS Mincho" pitchFamily="49" charset="-128"/>
              </a:rPr>
              <a:t>Вывод (Поэтому, именно поэтому, итак…)</a:t>
            </a:r>
            <a:endParaRPr lang="ru-RU" altLang="ja-JP" sz="2400" b="1" smtClean="0">
              <a:solidFill>
                <a:srgbClr val="663300"/>
              </a:solidFill>
              <a:ea typeface="MS Mincho" pitchFamily="49" charset="-128"/>
            </a:endParaRPr>
          </a:p>
          <a:p>
            <a:pPr>
              <a:buFont typeface="Arial" charset="0"/>
              <a:buNone/>
            </a:pPr>
            <a:endParaRPr lang="ru-RU" sz="2400" b="1" smtClean="0">
              <a:solidFill>
                <a:srgbClr val="8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3" y="1071563"/>
            <a:ext cx="4357687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sz="2000" b="1" dirty="0">
              <a:solidFill>
                <a:srgbClr val="800000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rgbClr val="800000"/>
                </a:solidFill>
              </a:rPr>
              <a:t>Искусство – это великая сила?</a:t>
            </a:r>
          </a:p>
          <a:p>
            <a:pPr>
              <a:defRPr/>
            </a:pPr>
            <a:r>
              <a:rPr lang="ru-RU" sz="2000" b="1" dirty="0">
                <a:solidFill>
                  <a:srgbClr val="800000"/>
                </a:solidFill>
              </a:rPr>
              <a:t> </a:t>
            </a:r>
          </a:p>
          <a:p>
            <a:pPr>
              <a:defRPr/>
            </a:pPr>
            <a:endParaRPr lang="ru-RU" sz="2000" b="1" dirty="0">
              <a:solidFill>
                <a:srgbClr val="800000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rgbClr val="800000"/>
                </a:solidFill>
              </a:rPr>
              <a:t>1. </a:t>
            </a:r>
            <a:r>
              <a:rPr lang="ru-RU" sz="2050" b="1" dirty="0">
                <a:solidFill>
                  <a:srgbClr val="800000"/>
                </a:solidFill>
              </a:rPr>
              <a:t>Оно способно растопить лед и укрепить силу духа. </a:t>
            </a:r>
          </a:p>
          <a:p>
            <a:pPr>
              <a:defRPr/>
            </a:pPr>
            <a:r>
              <a:rPr lang="ru-RU" sz="2000" b="1" dirty="0">
                <a:solidFill>
                  <a:srgbClr val="800000"/>
                </a:solidFill>
              </a:rPr>
              <a:t> </a:t>
            </a:r>
          </a:p>
          <a:p>
            <a:pPr>
              <a:defRPr/>
            </a:pPr>
            <a:r>
              <a:rPr lang="ru-RU" sz="2000" b="1" dirty="0">
                <a:solidFill>
                  <a:srgbClr val="800000"/>
                </a:solidFill>
              </a:rPr>
              <a:t>2. </a:t>
            </a:r>
            <a:r>
              <a:rPr lang="ru-RU" sz="2050" b="1" dirty="0">
                <a:solidFill>
                  <a:srgbClr val="800000"/>
                </a:solidFill>
              </a:rPr>
              <a:t>Оно объединяет людей, делает их счастливыми.</a:t>
            </a:r>
          </a:p>
          <a:p>
            <a:pPr>
              <a:defRPr/>
            </a:pPr>
            <a:endParaRPr lang="ru-RU" sz="2000" b="1" dirty="0">
              <a:solidFill>
                <a:srgbClr val="800000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rgbClr val="800000"/>
                </a:solidFill>
              </a:rPr>
              <a:t>Действительно, искусство – это великая сила. </a:t>
            </a:r>
          </a:p>
          <a:p>
            <a:pPr>
              <a:defRPr/>
            </a:pPr>
            <a:endParaRPr lang="ru-RU" sz="2400" dirty="0"/>
          </a:p>
        </p:txBody>
      </p:sp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1285875" y="428625"/>
            <a:ext cx="1235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800000"/>
                </a:solidFill>
              </a:rPr>
              <a:t>Вывод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282" y="785794"/>
            <a:ext cx="4043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800000"/>
                </a:solidFill>
              </a:rPr>
              <a:t>Сочинение-рассуждение.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1357313"/>
            <a:ext cx="4138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</a:rPr>
              <a:t>Искусство – это великая сила.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3" y="578643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357166"/>
            <a:ext cx="69513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solidFill>
                    <a:srgbClr val="000000"/>
                  </a:solidFill>
                </a:ln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571744"/>
            <a:ext cx="8090485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50800"/>
                <a:solidFill>
                  <a:schemeClr val="bg2">
                    <a:lumMod val="50000"/>
                  </a:schemeClr>
                </a:solidFill>
              </a:rPr>
              <a:t>Написать </a:t>
            </a:r>
            <a:r>
              <a:rPr lang="ru-RU" sz="3600" b="1" dirty="0" smtClean="0">
                <a:ln w="50800"/>
                <a:solidFill>
                  <a:schemeClr val="bg2">
                    <a:lumMod val="50000"/>
                  </a:schemeClr>
                </a:solidFill>
              </a:rPr>
              <a:t>сочинение-рассуждение</a:t>
            </a:r>
          </a:p>
          <a:p>
            <a:pPr algn="ctr">
              <a:defRPr/>
            </a:pPr>
            <a:r>
              <a:rPr lang="ru-RU" sz="3600" b="1" dirty="0" smtClean="0">
                <a:ln w="50800"/>
                <a:solidFill>
                  <a:schemeClr val="bg2">
                    <a:lumMod val="50000"/>
                  </a:schemeClr>
                </a:solidFill>
              </a:rPr>
              <a:t>на тему </a:t>
            </a:r>
            <a:endParaRPr lang="ru-RU" sz="3600" b="1" dirty="0">
              <a:ln w="50800"/>
              <a:solidFill>
                <a:schemeClr val="bg2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3600" b="1" dirty="0">
                <a:ln w="50800"/>
                <a:solidFill>
                  <a:schemeClr val="bg2">
                    <a:lumMod val="50000"/>
                  </a:schemeClr>
                </a:solidFill>
              </a:rPr>
              <a:t>«Искусство – великая сила»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rossija_ljudmila_ulickaja_8523_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48" y="1357298"/>
            <a:ext cx="3989033" cy="3600000"/>
          </a:xfrm>
          <a:noFill/>
          <a:ln w="38100">
            <a:solidFill>
              <a:srgbClr val="8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929190" y="1785926"/>
            <a:ext cx="36433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Людмила Евгеньевна Улицкая</a:t>
            </a: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23 февраля 1943 года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744890"/>
            <a:ext cx="2143110" cy="1685574"/>
          </a:xfrm>
          <a:noFill/>
          <a:effectLst>
            <a:softEdge rad="63500"/>
          </a:effectLst>
        </p:spPr>
      </p:pic>
      <p:pic>
        <p:nvPicPr>
          <p:cNvPr id="3789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636"/>
            <a:ext cx="1785940" cy="14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7892" name="Picture 2" descr="http://im0-tub-ru.yandex.net/i?id=6661866-61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214950"/>
            <a:ext cx="1639405" cy="12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7893" name="Picture 4" descr="http://im7-tub-ru.yandex.net/i?id=431084910-27-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3143248"/>
            <a:ext cx="210487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7894" name="Picture 6" descr="Картинка 5 из 1144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357166"/>
            <a:ext cx="2978059" cy="2216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7895" name="Picture 4" descr="Картинка 19 из 6073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5984" y="2470143"/>
            <a:ext cx="3658965" cy="2601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500298" y="1142984"/>
            <a:ext cx="318548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solidFill>
                    <a:srgbClr val="0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Оригами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57166"/>
            <a:ext cx="5487987" cy="61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2153904xo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66" y="428604"/>
            <a:ext cx="5940999" cy="4680000"/>
          </a:xfrm>
          <a:noFill/>
          <a:ln w="38100"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500166" y="5286388"/>
            <a:ext cx="605428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solidFill>
                    <a:srgbClr val="003300"/>
                  </a:solidFill>
                </a:ln>
                <a:solidFill>
                  <a:srgbClr val="009900"/>
                </a:solidFill>
              </a:rPr>
              <a:t>Спасибо за урок!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0000"/>
                </a:solidFill>
              </a:rPr>
              <a:t>Интернет-рессурсы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http://elkniga.ru/static/authors/1/61987.jpg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http://2.bp.blogspot.com/-mNPSYgilDYU/T6gvz56QyWI/AAAAAAAAAFY/x1vImvsLiC0/s1600/Ulitskaya_49.jpg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http://i001.radikal.ru/1101/7a/cee61cf575e5.jpg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http://bump.ru/resources/000/000/000/000/053/53099_1024x768.jpg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http://www.fresher.ru/manager_content/images/poslevoennyj-ctalingrad-glazami-zhurnalistov-life/46.jpg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http://s41.radikal.ru/i094/0912/7e/a7dd86e1a582.jpg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http://www.ampravda.ru/files/articles/28199/9q7y2hhf6qo1-400.jpg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http://fototelegraf.ru/wp-content/uploads/2012/05/voennaya-khronika-khaldeya-30.jpg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http://school48.ucoz.org/History/01.jpg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http://www.kotelnich.info/vov/spdet/03.jpg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http://club.foto.ru/gallery/images/photo/2008/02/01/1034815.jpg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http://logopaedie-im-team.de/typo3temp/pics/18ff1a4c57.jpg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http://readmas.ru/wp-content/filesall/swan_1-400x504.jpg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http://img0.liveinternet.ru/images/attach/c/0/47/268/47268177_Leningradskoy_simfonii_Dmitriya_SHostakovicha_.jpg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http://i042.radikal.ru/1108/08/bcdfe1a8da13.jpg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hlinkClick r:id="rId17"/>
              </a:rPr>
              <a:t>http://4tokak.ru/uploads/taginator/Mar-2013/kak_delat_iz_bumagi_lebedya.jpg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title"/>
          </p:nvPr>
        </p:nvSpPr>
        <p:spPr>
          <a:xfrm>
            <a:off x="1214438" y="214313"/>
            <a:ext cx="6851650" cy="1143000"/>
          </a:xfrm>
        </p:spPr>
        <p:txBody>
          <a:bodyPr/>
          <a:lstStyle/>
          <a:p>
            <a:pPr marL="609600" indent="-609600"/>
            <a:r>
              <a:rPr lang="ru-RU" sz="4000" dirty="0" smtClean="0">
                <a:solidFill>
                  <a:srgbClr val="800000"/>
                </a:solidFill>
                <a:effectLst/>
                <a:latin typeface="Times New Roman" pitchFamily="18" charset="0"/>
              </a:rPr>
              <a:t>«Детство сорок девять»</a:t>
            </a:r>
          </a:p>
        </p:txBody>
      </p:sp>
      <p:pic>
        <p:nvPicPr>
          <p:cNvPr id="6148" name="Picture 15" descr="107547-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786" y="1571612"/>
            <a:ext cx="2879725" cy="4103687"/>
          </a:xfrm>
          <a:noFill/>
        </p:spPr>
      </p:pic>
      <p:sp>
        <p:nvSpPr>
          <p:cNvPr id="6147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2" y="1571612"/>
            <a:ext cx="4038600" cy="4740277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endParaRPr lang="ru-RU" sz="2000" b="1" dirty="0" smtClean="0">
              <a:solidFill>
                <a:srgbClr val="800000"/>
              </a:solidFill>
              <a:latin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</a:rPr>
              <a:t>Книга Людмилы Улицкой «Детство сорок девять» – про детство.</a:t>
            </a:r>
          </a:p>
          <a:p>
            <a:pPr marL="609600" indent="-609600" eaLnBrk="1" hangingPunct="1">
              <a:buFontTx/>
              <a:buAutoNum type="arabicPeriod"/>
            </a:pPr>
            <a:endParaRPr lang="en-US" sz="2000" b="1" dirty="0" smtClean="0">
              <a:solidFill>
                <a:srgbClr val="800000"/>
              </a:solidFill>
              <a:latin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</a:rPr>
              <a:t>Про детство самой писательницы, которой в 1949 году было 6 лет. </a:t>
            </a:r>
          </a:p>
          <a:p>
            <a:pPr marL="609600" indent="-609600" eaLnBrk="1" hangingPunct="1">
              <a:buFontTx/>
              <a:buAutoNum type="arabicPeriod"/>
            </a:pPr>
            <a:endParaRPr lang="en-US" sz="2000" b="1" dirty="0" smtClean="0">
              <a:solidFill>
                <a:srgbClr val="800000"/>
              </a:solidFill>
              <a:latin typeface="Times New Roman" pitchFamily="18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</a:rPr>
              <a:t>Рассказы о послевоенном детстве.</a:t>
            </a:r>
            <a:endParaRPr lang="en-US" sz="2000" b="1" dirty="0" smtClean="0">
              <a:solidFill>
                <a:srgbClr val="800000"/>
              </a:solidFill>
              <a:latin typeface="Times New Roman" pitchFamily="18" charset="0"/>
            </a:endParaRPr>
          </a:p>
          <a:p>
            <a:pPr marL="609600" indent="-609600" eaLnBrk="1" hangingPunct="1"/>
            <a:endParaRPr lang="ru-RU" sz="2000" dirty="0" smtClean="0">
              <a:solidFill>
                <a:srgbClr val="660033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00000"/>
                </a:solidFill>
                <a:effectLst/>
              </a:rPr>
              <a:t>Бумажная победа</a:t>
            </a:r>
          </a:p>
        </p:txBody>
      </p:sp>
      <p:sp>
        <p:nvSpPr>
          <p:cNvPr id="7172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8358246" cy="5000660"/>
          </a:xfrm>
          <a:noFill/>
          <a:ln>
            <a:solidFill>
              <a:srgbClr val="003300"/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87313" indent="365125">
              <a:lnSpc>
                <a:spcPct val="120000"/>
              </a:lnSpc>
              <a:buNone/>
              <a:defRPr/>
            </a:pPr>
            <a:r>
              <a:rPr lang="ru-RU" sz="2200" b="1" dirty="0" smtClean="0">
                <a:solidFill>
                  <a:srgbClr val="800000"/>
                </a:solidFill>
              </a:rPr>
              <a:t>ПОБЕ́ДА</a:t>
            </a:r>
          </a:p>
          <a:p>
            <a:pPr marL="87313" indent="365125">
              <a:lnSpc>
                <a:spcPct val="120000"/>
              </a:lnSpc>
              <a:buNone/>
              <a:defRPr/>
            </a:pPr>
            <a:r>
              <a:rPr lang="ru-RU" sz="2200" b="1" dirty="0" smtClean="0">
                <a:solidFill>
                  <a:srgbClr val="800000"/>
                </a:solidFill>
              </a:rPr>
              <a:t>1. Успех в битве, войне при полном поражении противника. </a:t>
            </a:r>
            <a:r>
              <a:rPr lang="ru-RU" sz="2200" b="1" i="1" dirty="0" smtClean="0">
                <a:solidFill>
                  <a:srgbClr val="800000"/>
                </a:solidFill>
              </a:rPr>
              <a:t>Одержать победу. Вернуться с победой. День Победы</a:t>
            </a:r>
            <a:r>
              <a:rPr lang="ru-RU" sz="2200" b="1" dirty="0" smtClean="0">
                <a:solidFill>
                  <a:srgbClr val="800000"/>
                </a:solidFill>
              </a:rPr>
              <a:t> (9 мая праздник победы в Великой Отечественной войне).</a:t>
            </a:r>
          </a:p>
          <a:p>
            <a:pPr marL="87313" indent="365125">
              <a:lnSpc>
                <a:spcPct val="120000"/>
              </a:lnSpc>
              <a:buNone/>
              <a:defRPr/>
            </a:pPr>
            <a:r>
              <a:rPr lang="ru-RU" sz="2200" b="1" dirty="0" smtClean="0">
                <a:solidFill>
                  <a:srgbClr val="800000"/>
                </a:solidFill>
              </a:rPr>
              <a:t>2. Успех в борьбе за что-н., осуществление, достижение чего-н. в результате преодоления чего-н.</a:t>
            </a:r>
          </a:p>
          <a:p>
            <a:pPr marL="87313" indent="365125">
              <a:lnSpc>
                <a:spcPct val="120000"/>
              </a:lnSpc>
              <a:buNone/>
              <a:defRPr/>
            </a:pPr>
            <a:endParaRPr lang="ru-RU" sz="2200" b="1" dirty="0" smtClean="0">
              <a:solidFill>
                <a:srgbClr val="800000"/>
              </a:solidFill>
            </a:endParaRPr>
          </a:p>
          <a:p>
            <a:pPr marL="87313" indent="365125">
              <a:lnSpc>
                <a:spcPct val="120000"/>
              </a:lnSpc>
              <a:buNone/>
              <a:defRPr/>
            </a:pPr>
            <a:r>
              <a:rPr lang="ru-RU" sz="2200" b="1" dirty="0" smtClean="0">
                <a:solidFill>
                  <a:srgbClr val="800000"/>
                </a:solidFill>
              </a:rPr>
              <a:t>БУМАЖНЫЙ </a:t>
            </a:r>
          </a:p>
          <a:p>
            <a:pPr marL="87313" indent="365125">
              <a:lnSpc>
                <a:spcPct val="120000"/>
              </a:lnSpc>
              <a:buNone/>
              <a:defRPr/>
            </a:pPr>
            <a:r>
              <a:rPr lang="ru-RU" sz="2200" b="1" dirty="0" smtClean="0">
                <a:solidFill>
                  <a:srgbClr val="800000"/>
                </a:solidFill>
              </a:rPr>
              <a:t>1. Сделанный из бумаги.</a:t>
            </a:r>
          </a:p>
          <a:p>
            <a:pPr marL="87313" indent="365125">
              <a:lnSpc>
                <a:spcPct val="120000"/>
              </a:lnSpc>
              <a:buNone/>
              <a:defRPr/>
            </a:pPr>
            <a:r>
              <a:rPr lang="ru-RU" sz="2200" b="1" dirty="0" smtClean="0">
                <a:solidFill>
                  <a:srgbClr val="800000"/>
                </a:solidFill>
              </a:rPr>
              <a:t>2. Канцелярский, бюрократический.</a:t>
            </a:r>
          </a:p>
          <a:p>
            <a:pPr marL="87313" indent="365125">
              <a:lnSpc>
                <a:spcPct val="120000"/>
              </a:lnSpc>
              <a:buNone/>
              <a:defRPr/>
            </a:pPr>
            <a:r>
              <a:rPr lang="ru-RU" sz="2200" b="1" i="1" dirty="0" smtClean="0">
                <a:solidFill>
                  <a:srgbClr val="800000"/>
                </a:solidFill>
              </a:rPr>
              <a:t>3. Перен</a:t>
            </a:r>
            <a:r>
              <a:rPr lang="ru-RU" sz="2200" b="1" dirty="0" smtClean="0">
                <a:solidFill>
                  <a:srgbClr val="800000"/>
                </a:solidFill>
              </a:rPr>
              <a:t>. существующий только на бумаге, не осуществляемый на деле</a:t>
            </a:r>
            <a:r>
              <a:rPr lang="ru-RU" sz="2200" b="1" i="1" dirty="0" smtClean="0">
                <a:solidFill>
                  <a:srgbClr val="800000"/>
                </a:solidFill>
              </a:rPr>
              <a:t> (бумажные доказательства).</a:t>
            </a:r>
            <a:endParaRPr lang="ru-RU" sz="2200" b="1" dirty="0" smtClean="0">
              <a:solidFill>
                <a:srgbClr val="800000"/>
              </a:solidFill>
            </a:endParaRPr>
          </a:p>
          <a:p>
            <a:pPr>
              <a:lnSpc>
                <a:spcPct val="120000"/>
              </a:lnSpc>
              <a:defRPr/>
            </a:pPr>
            <a:endParaRPr lang="ru-RU" sz="2000" dirty="0" smtClean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500042"/>
            <a:ext cx="8258175" cy="5715000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buFont typeface="Arial" charset="0"/>
              <a:buNone/>
            </a:pPr>
            <a:r>
              <a:rPr lang="ru-RU" sz="2400" dirty="0" smtClean="0"/>
              <a:t>      </a:t>
            </a:r>
            <a:r>
              <a:rPr lang="ru-RU" sz="2400" b="1" dirty="0" smtClean="0">
                <a:solidFill>
                  <a:srgbClr val="800000"/>
                </a:solidFill>
              </a:rPr>
              <a:t>…Его фамилия писалась так нелепо, что с тех пор, как он научился читать, он ощущал ее как унижение.</a:t>
            </a:r>
          </a:p>
          <a:p>
            <a:pPr>
              <a:lnSpc>
                <a:spcPts val="35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         Помимо этого, у него от рождения было неладно с ногами, и он ходил странной, прыгающей походкой.</a:t>
            </a:r>
          </a:p>
          <a:p>
            <a:pPr>
              <a:lnSpc>
                <a:spcPts val="35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         Помимо этого, у него был всегда заложен нос, и он дышал ртом. Губы сохли, и их приходилось часто облизывать.</a:t>
            </a:r>
          </a:p>
          <a:p>
            <a:pPr>
              <a:lnSpc>
                <a:spcPts val="35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800000"/>
                </a:solidFill>
              </a:rPr>
              <a:t>          Помимо этого, у него не было отца. Отцов не было у половины ребят. Но в отличие от других Геня не мог сказать, что его отец погиб на войне: у него отца не было вообще. Все это, вместе взятое, делало </a:t>
            </a:r>
            <a:r>
              <a:rPr lang="ru-RU" sz="2400" b="1" dirty="0" err="1" smtClean="0">
                <a:solidFill>
                  <a:srgbClr val="800000"/>
                </a:solidFill>
              </a:rPr>
              <a:t>Геню</a:t>
            </a:r>
            <a:r>
              <a:rPr lang="ru-RU" sz="2400" b="1" dirty="0" smtClean="0">
                <a:solidFill>
                  <a:srgbClr val="800000"/>
                </a:solidFill>
              </a:rPr>
              <a:t> очень несчастным человеком.</a:t>
            </a:r>
          </a:p>
          <a:p>
            <a:pPr>
              <a:lnSpc>
                <a:spcPts val="3500"/>
              </a:lnSpc>
            </a:pPr>
            <a:endParaRPr lang="ru-RU" sz="2400" b="1" dirty="0" smtClean="0">
              <a:solidFill>
                <a:srgbClr val="8000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71472" y="500042"/>
            <a:ext cx="82581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ts val="35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dirty="0">
                <a:latin typeface="+mn-lt"/>
              </a:rPr>
              <a:t>      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…Его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фамилия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 писалась так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нелепо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, что с тех пор, как он научился читать, он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ощущал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 ее как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унижение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.</a:t>
            </a:r>
          </a:p>
          <a:p>
            <a:pPr marL="342900" indent="-342900" eaLnBrk="0" hangingPunct="0">
              <a:lnSpc>
                <a:spcPts val="35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b="1" i="1" dirty="0">
                <a:solidFill>
                  <a:srgbClr val="800000"/>
                </a:solidFill>
                <a:latin typeface="+mn-lt"/>
              </a:rPr>
              <a:t>         Помимо этого, у него от 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рождения было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неладно с ногами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, и он ходил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странной, прыгающей походкой.</a:t>
            </a:r>
            <a:endParaRPr lang="ru-RU" sz="2400" b="1" dirty="0">
              <a:solidFill>
                <a:srgbClr val="800000"/>
              </a:solidFill>
              <a:latin typeface="+mn-lt"/>
            </a:endParaRPr>
          </a:p>
          <a:p>
            <a:pPr marL="342900" indent="-342900" eaLnBrk="0" hangingPunct="0">
              <a:lnSpc>
                <a:spcPts val="35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b="1" i="1" dirty="0">
                <a:solidFill>
                  <a:srgbClr val="800000"/>
                </a:solidFill>
                <a:latin typeface="+mn-lt"/>
              </a:rPr>
              <a:t>         Помимо этого, у него 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был всегда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заложен нос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, и он дышал ртом. Губы сохли, и их приходилось часто облизывать.</a:t>
            </a:r>
          </a:p>
          <a:p>
            <a:pPr marL="342900" indent="-342900" eaLnBrk="0" hangingPunct="0">
              <a:lnSpc>
                <a:spcPts val="35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b="1" i="1" dirty="0">
                <a:solidFill>
                  <a:srgbClr val="800000"/>
                </a:solidFill>
                <a:latin typeface="+mn-lt"/>
              </a:rPr>
              <a:t>          Помимо этого, у него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 </a:t>
            </a:r>
            <a:r>
              <a:rPr lang="ru-RU" sz="2400" b="1" u="sng" dirty="0">
                <a:solidFill>
                  <a:srgbClr val="800000"/>
                </a:solidFill>
                <a:latin typeface="+mn-lt"/>
              </a:rPr>
              <a:t>не было отца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. Отцов не было у половины ребят. Но в отличие от других Геня не мог сказать, что его отец погиб на войне: у него отца не было вообще. Все это, вместе взятое, делало </a:t>
            </a:r>
            <a:r>
              <a:rPr lang="ru-RU" sz="2400" b="1" dirty="0" err="1">
                <a:solidFill>
                  <a:srgbClr val="800000"/>
                </a:solidFill>
                <a:latin typeface="+mn-lt"/>
              </a:rPr>
              <a:t>Геню</a:t>
            </a:r>
            <a:r>
              <a:rPr lang="ru-RU" sz="2400" b="1" dirty="0">
                <a:solidFill>
                  <a:srgbClr val="800000"/>
                </a:solidFill>
                <a:latin typeface="+mn-lt"/>
              </a:rPr>
              <a:t> очень несчастным человеком.</a:t>
            </a:r>
          </a:p>
          <a:p>
            <a:pPr marL="342900" indent="-342900" eaLnBrk="0" hangingPunct="0">
              <a:lnSpc>
                <a:spcPts val="35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ru-RU" sz="2400" b="1" dirty="0">
              <a:solidFill>
                <a:srgbClr val="800000"/>
              </a:solidFill>
              <a:latin typeface="+mn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2000250" y="571500"/>
            <a:ext cx="4608513" cy="914400"/>
          </a:xfrm>
          <a:prstGeom prst="ellips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600" b="1" dirty="0">
                <a:solidFill>
                  <a:srgbClr val="800000"/>
                </a:solidFill>
                <a:latin typeface="Times New Roman" pitchFamily="18" charset="0"/>
              </a:rPr>
              <a:t>Геня Пираплетчиков</a:t>
            </a: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1000100" y="1785926"/>
            <a:ext cx="1944688" cy="914400"/>
          </a:xfrm>
          <a:prstGeom prst="ellips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фамилия</a:t>
            </a:r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1643042" y="2857496"/>
            <a:ext cx="2714643" cy="1071570"/>
          </a:xfrm>
          <a:prstGeom prst="ellips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аложенный </a:t>
            </a:r>
            <a:r>
              <a:rPr 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нос</a:t>
            </a:r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3357554" y="3929066"/>
            <a:ext cx="2500330" cy="1071570"/>
          </a:xfrm>
          <a:prstGeom prst="ellips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безотцовщина</a:t>
            </a: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4643438" y="2857496"/>
            <a:ext cx="2500330" cy="1000132"/>
          </a:xfrm>
          <a:prstGeom prst="ellips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болезненность</a:t>
            </a:r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5929322" y="1857364"/>
            <a:ext cx="2066925" cy="914400"/>
          </a:xfrm>
          <a:prstGeom prst="ellips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походка</a:t>
            </a:r>
          </a:p>
        </p:txBody>
      </p:sp>
      <p:sp>
        <p:nvSpPr>
          <p:cNvPr id="10248" name="Line 10"/>
          <p:cNvSpPr>
            <a:spLocks noChangeShapeType="1"/>
          </p:cNvSpPr>
          <p:nvPr/>
        </p:nvSpPr>
        <p:spPr bwMode="auto">
          <a:xfrm flipV="1">
            <a:off x="1116013" y="5084763"/>
            <a:ext cx="7056437" cy="73025"/>
          </a:xfrm>
          <a:prstGeom prst="line">
            <a:avLst/>
          </a:prstGeom>
          <a:noFill/>
          <a:ln w="190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2500298" y="5429264"/>
            <a:ext cx="3887787" cy="935038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несчастный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7969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«Война»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285992"/>
            <a:ext cx="2584743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928662" y="3000372"/>
            <a:ext cx="8376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Геня</a:t>
            </a: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5929322" y="3643314"/>
            <a:ext cx="274761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Ловкий и бесстрашный</a:t>
            </a:r>
          </a:p>
          <a:p>
            <a:pPr algn="ctr"/>
            <a:r>
              <a:rPr lang="ru-RU" sz="20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Женька </a:t>
            </a:r>
            <a:r>
              <a:rPr lang="ru-RU" sz="2000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Айтыр</a:t>
            </a:r>
            <a:endParaRPr lang="ru-RU" sz="20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6429388" y="4714884"/>
            <a:ext cx="18653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Все, кто у него</a:t>
            </a:r>
          </a:p>
          <a:p>
            <a:pPr algn="ctr"/>
            <a:r>
              <a:rPr lang="ru-RU" sz="2000" u="sng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побегушках</a:t>
            </a:r>
            <a:endParaRPr lang="ru-RU" sz="2000" u="sng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авая круглая скобка 11"/>
          <p:cNvSpPr/>
          <p:nvPr/>
        </p:nvSpPr>
        <p:spPr>
          <a:xfrm>
            <a:off x="2000232" y="2643182"/>
            <a:ext cx="285750" cy="1485900"/>
          </a:xfrm>
          <a:prstGeom prst="rightBracket">
            <a:avLst/>
          </a:prstGeom>
          <a:ln w="381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7" name="TextBox 12"/>
          <p:cNvSpPr txBox="1">
            <a:spLocks noChangeArrowheads="1"/>
          </p:cNvSpPr>
          <p:nvPr/>
        </p:nvSpPr>
        <p:spPr bwMode="auto">
          <a:xfrm>
            <a:off x="1928794" y="2643182"/>
            <a:ext cx="3635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endParaRPr lang="ru-RU" dirty="0"/>
          </a:p>
        </p:txBody>
      </p:sp>
      <p:sp>
        <p:nvSpPr>
          <p:cNvPr id="17418" name="TextBox 13"/>
          <p:cNvSpPr txBox="1">
            <a:spLocks noChangeArrowheads="1"/>
          </p:cNvSpPr>
          <p:nvPr/>
        </p:nvSpPr>
        <p:spPr bwMode="auto">
          <a:xfrm>
            <a:off x="1785918" y="2285992"/>
            <a:ext cx="8440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мама</a:t>
            </a:r>
          </a:p>
        </p:txBody>
      </p:sp>
      <p:sp>
        <p:nvSpPr>
          <p:cNvPr id="17419" name="TextBox 14"/>
          <p:cNvSpPr txBox="1">
            <a:spLocks noChangeArrowheads="1"/>
          </p:cNvSpPr>
          <p:nvPr/>
        </p:nvSpPr>
        <p:spPr bwMode="auto">
          <a:xfrm>
            <a:off x="1643042" y="4143380"/>
            <a:ext cx="1295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бабушка</a:t>
            </a:r>
          </a:p>
        </p:txBody>
      </p:sp>
      <p:sp>
        <p:nvSpPr>
          <p:cNvPr id="17" name="Выгнутая вверх стрелка 16"/>
          <p:cNvSpPr/>
          <p:nvPr/>
        </p:nvSpPr>
        <p:spPr>
          <a:xfrm flipH="1">
            <a:off x="2714625" y="1500188"/>
            <a:ext cx="3500438" cy="85725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421" name="TextBox 17"/>
          <p:cNvSpPr txBox="1">
            <a:spLocks noChangeArrowheads="1"/>
          </p:cNvSpPr>
          <p:nvPr/>
        </p:nvSpPr>
        <p:spPr bwMode="auto">
          <a:xfrm>
            <a:off x="3714744" y="1071546"/>
            <a:ext cx="1793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комья земли</a:t>
            </a:r>
          </a:p>
        </p:txBody>
      </p:sp>
      <p:sp>
        <p:nvSpPr>
          <p:cNvPr id="17422" name="TextBox 18"/>
          <p:cNvSpPr txBox="1">
            <a:spLocks noChangeArrowheads="1"/>
          </p:cNvSpPr>
          <p:nvPr/>
        </p:nvSpPr>
        <p:spPr bwMode="auto">
          <a:xfrm>
            <a:off x="3214678" y="1643050"/>
            <a:ext cx="237885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Генька</a:t>
            </a:r>
            <a:r>
              <a:rPr lang="ru-RU" sz="24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хромой,</a:t>
            </a:r>
          </a:p>
          <a:p>
            <a:pPr algn="ctr"/>
            <a:r>
              <a:rPr lang="ru-RU" sz="2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сопли рекой</a:t>
            </a:r>
            <a:r>
              <a:rPr lang="ru-RU" sz="24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24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2714620"/>
            <a:ext cx="2515432" cy="255454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>
                  <a:noFill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Страх</a:t>
            </a:r>
          </a:p>
          <a:p>
            <a:pPr algn="ctr">
              <a:defRPr/>
            </a:pPr>
            <a:r>
              <a:rPr lang="ru-RU" sz="3200" b="1" dirty="0">
                <a:ln w="11430">
                  <a:noFill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Обиды</a:t>
            </a:r>
          </a:p>
          <a:p>
            <a:pPr algn="ctr">
              <a:defRPr/>
            </a:pPr>
            <a:r>
              <a:rPr lang="ru-RU" sz="3200" b="1" dirty="0">
                <a:ln w="11430">
                  <a:noFill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Унижение</a:t>
            </a:r>
          </a:p>
          <a:p>
            <a:pPr algn="ctr">
              <a:defRPr/>
            </a:pPr>
            <a:r>
              <a:rPr lang="ru-RU" sz="3200" b="1" dirty="0">
                <a:ln w="11430">
                  <a:noFill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Неприязнь </a:t>
            </a:r>
          </a:p>
          <a:p>
            <a:pPr algn="ctr">
              <a:defRPr/>
            </a:pPr>
            <a:r>
              <a:rPr lang="ru-RU" sz="3200" b="1" dirty="0">
                <a:ln w="11430">
                  <a:noFill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Вражда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500166" y="5715016"/>
            <a:ext cx="67312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Словом пронзишь то, что иглой не проткнёшь.</a:t>
            </a:r>
          </a:p>
          <a:p>
            <a:pPr algn="ctr"/>
            <a:r>
              <a:rPr lang="ru-RU" sz="2400" b="1" dirty="0">
                <a:ln>
                  <a:solidFill>
                    <a:srgbClr val="003300"/>
                  </a:solidFill>
                </a:ln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Слово не стрела, а хуже стрелы.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072198" y="2786058"/>
            <a:ext cx="25651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Непримиримые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враги»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7144563" y="4571213"/>
            <a:ext cx="428625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1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3" grpId="0"/>
      <p:bldP spid="12" grpId="0" animBg="1"/>
      <p:bldP spid="17417" grpId="0"/>
      <p:bldP spid="17418" grpId="0"/>
      <p:bldP spid="17419" grpId="0"/>
      <p:bldP spid="17" grpId="0" animBg="1"/>
      <p:bldP spid="17421" grpId="0"/>
      <p:bldP spid="174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800000"/>
                </a:solidFill>
                <a:effectLst/>
              </a:rPr>
              <a:t>Сила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928934"/>
            <a:ext cx="8229600" cy="2357437"/>
          </a:xfr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FontTx/>
              <a:buChar char="-"/>
            </a:pPr>
            <a:r>
              <a:rPr lang="ru-RU" sz="3000" b="1" dirty="0" smtClean="0">
                <a:solidFill>
                  <a:srgbClr val="800000"/>
                </a:solidFill>
              </a:rPr>
              <a:t>сила физическая</a:t>
            </a:r>
          </a:p>
          <a:p>
            <a:pPr algn="ctr">
              <a:buFontTx/>
              <a:buChar char="-"/>
            </a:pPr>
            <a:r>
              <a:rPr lang="ru-RU" sz="3000" b="1" dirty="0" smtClean="0">
                <a:solidFill>
                  <a:srgbClr val="800000"/>
                </a:solidFill>
              </a:rPr>
              <a:t>сила воли </a:t>
            </a:r>
          </a:p>
          <a:p>
            <a:pPr algn="ctr">
              <a:buFontTx/>
              <a:buChar char="-"/>
            </a:pPr>
            <a:r>
              <a:rPr lang="ru-RU" sz="3000" b="1" dirty="0" smtClean="0">
                <a:solidFill>
                  <a:srgbClr val="800000"/>
                </a:solidFill>
              </a:rPr>
              <a:t>сила духа</a:t>
            </a:r>
          </a:p>
          <a:p>
            <a:endParaRPr lang="ru-RU" dirty="0" smtClean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28662" y="3429000"/>
            <a:ext cx="9321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u="sng" dirty="0">
                <a:solidFill>
                  <a:srgbClr val="800000"/>
                </a:solidFill>
                <a:latin typeface="+mn-lt"/>
              </a:rPr>
              <a:t>Геня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071670" y="3714752"/>
            <a:ext cx="1143008" cy="158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 rot="1108542">
            <a:off x="2109448" y="3790469"/>
            <a:ext cx="993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- - - - - 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000364" y="4143380"/>
            <a:ext cx="214312" cy="7143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358082" y="3429000"/>
            <a:ext cx="13892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800000"/>
                </a:solidFill>
                <a:latin typeface="+mn-lt"/>
              </a:rPr>
              <a:t>Женька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rot="10800000">
            <a:off x="6286512" y="3214686"/>
            <a:ext cx="928687" cy="428625"/>
          </a:xfrm>
          <a:prstGeom prst="straightConnector1">
            <a:avLst/>
          </a:prstGeom>
          <a:ln w="539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>
            <a:off x="6215074" y="3786190"/>
            <a:ext cx="928688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6">
      <a:dk1>
        <a:srgbClr val="00CC66"/>
      </a:dk1>
      <a:lt1>
        <a:srgbClr val="922122"/>
      </a:lt1>
      <a:dk2>
        <a:srgbClr val="009900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7030A0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2812</TotalTime>
  <Words>844</Words>
  <Application>Microsoft Office PowerPoint</Application>
  <PresentationFormat>Экран (4:3)</PresentationFormat>
  <Paragraphs>185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Апекс</vt:lpstr>
      <vt:lpstr>Искусство – великая сила. (По рассказу Л. Улицкой «Бумажная победа».)</vt:lpstr>
      <vt:lpstr>Слайд 2</vt:lpstr>
      <vt:lpstr>Слайд 3</vt:lpstr>
      <vt:lpstr>«Детство сорок девять»</vt:lpstr>
      <vt:lpstr>Бумажная победа</vt:lpstr>
      <vt:lpstr>Слайд 6</vt:lpstr>
      <vt:lpstr>Слайд 7</vt:lpstr>
      <vt:lpstr>«Война»</vt:lpstr>
      <vt:lpstr>Сила</vt:lpstr>
      <vt:lpstr>Геня</vt:lpstr>
      <vt:lpstr>Музыка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Орига́ми— древнее искусство складывания фигурок из бумаги.  </vt:lpstr>
      <vt:lpstr>Слайд 23</vt:lpstr>
      <vt:lpstr>«Война»</vt:lpstr>
      <vt:lpstr>Слайд 25</vt:lpstr>
      <vt:lpstr>Секретное оружие Ленинграда - Седьмая симфония Д. Шостаковича  «Ленинградская»</vt:lpstr>
      <vt:lpstr>Концерт-реквием симфонической музыки  в Цхинвале - 21.08.2008 </vt:lpstr>
      <vt:lpstr>Композиция сочинения – рассуждения.</vt:lpstr>
      <vt:lpstr>Слайд 29</vt:lpstr>
      <vt:lpstr>Слайд 30</vt:lpstr>
      <vt:lpstr>Слайд 31</vt:lpstr>
      <vt:lpstr>Слайд 32</vt:lpstr>
      <vt:lpstr>Интернет-рессурсы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Алина Па</cp:lastModifiedBy>
  <cp:revision>259</cp:revision>
  <dcterms:created xsi:type="dcterms:W3CDTF">2011-04-18T05:52:56Z</dcterms:created>
  <dcterms:modified xsi:type="dcterms:W3CDTF">2013-12-19T13:21:49Z</dcterms:modified>
</cp:coreProperties>
</file>