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9" r:id="rId2"/>
    <p:sldId id="264" r:id="rId3"/>
    <p:sldId id="263" r:id="rId4"/>
    <p:sldId id="256" r:id="rId5"/>
    <p:sldId id="262" r:id="rId6"/>
    <p:sldId id="260" r:id="rId7"/>
    <p:sldId id="257" r:id="rId8"/>
    <p:sldId id="258" r:id="rId9"/>
    <p:sldId id="261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81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16" autoAdjust="0"/>
    <p:restoredTop sz="94660"/>
  </p:normalViewPr>
  <p:slideViewPr>
    <p:cSldViewPr>
      <p:cViewPr varScale="1">
        <p:scale>
          <a:sx n="69" d="100"/>
          <a:sy n="69" d="100"/>
        </p:scale>
        <p:origin x="-3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USER\Documents\&#1080;&#1088;&#1072;\&#1040;&#1093;&#1084;&#1072;&#1090;&#1086;&#1074;&#1072;\&#1087;&#1086;&#1089;&#1083;&#1077;&#1076;&#1085;&#1103;&#1103;%20&#1088;&#1086;&#1079;&#1072;.mp3" TargetMode="Externa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6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USER\Documents\&#1080;&#1088;&#1072;\&#1040;&#1093;&#1084;&#1072;&#1090;&#1086;&#1074;&#1072;\&#1044;.&#1041;&#1086;&#1088;&#1090;&#1085;&#1103;&#1085;&#1089;&#1082;&#1080;&#1081;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USER\Documents\&#1080;&#1088;&#1072;\&#1040;&#1093;&#1084;&#1072;&#1090;&#1086;&#1074;&#1072;\&#1040;.%20&#1042;&#1077;&#1088;&#1090;&#1080;&#1085;&#1089;&#1082;&#1080;&#1081;%20&#1057;&#1077;&#1088;&#1086;&#1075;&#1083;&#1072;&#1079;&#1099;&#1081;%20&#1082;&#1086;&#1088;&#1086;&#1083;&#1100;.mp3" TargetMode="Externa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USER\Documents\&#1080;&#1088;&#1072;\&#1040;&#1093;&#1084;&#1072;&#1090;&#1086;&#1074;&#1072;\&#1048;.&#1057;&#1090;&#1088;&#1072;&#1074;&#1080;&#1085;&#1089;&#1082;&#1080;&#1081;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USER\Documents\&#1080;&#1088;&#1072;\&#1040;&#1093;&#1084;&#1072;&#1090;&#1086;&#1074;&#1072;\&#1052;&#1086;&#1094;&#1072;&#1088;&#1090;%20&#1056;&#1077;&#1082;&#1074;&#1080;&#1077;&#1084;.mp3" TargetMode="Externa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USER\Documents\&#1080;&#1088;&#1072;\&#1040;&#1093;&#1084;&#1072;&#1090;&#1086;&#1074;&#1072;\&#1057;.&#1055;&#1088;&#1086;&#1082;&#1086;&#1092;&#1100;&#1077;&#1074;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81E6">
            <a:alpha val="7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357298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 smtClean="0">
                <a:solidFill>
                  <a:schemeClr val="bg1"/>
                </a:solidFill>
                <a:latin typeface="Monotype Corsiva" pitchFamily="66" charset="0"/>
              </a:rPr>
              <a:t>Своеобразие лирики А. А. Ахматовой</a:t>
            </a:r>
          </a:p>
          <a:p>
            <a:endParaRPr lang="ru-RU" sz="5000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r>
              <a:rPr lang="ru-RU" sz="4400" dirty="0" smtClean="0">
                <a:solidFill>
                  <a:schemeClr val="bg1"/>
                </a:solidFill>
                <a:latin typeface="Monotype Corsiva" pitchFamily="66" charset="0"/>
              </a:rPr>
              <a:t> (Посвящено 120-летию со дня рождения)</a:t>
            </a:r>
            <a:endParaRPr lang="ru-RU" sz="44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справка 1">
            <a:hlinkClick r:id="" action="ppaction://noaction" highlightClick="1"/>
          </p:cNvPr>
          <p:cNvSpPr/>
          <p:nvPr/>
        </p:nvSpPr>
        <p:spPr>
          <a:xfrm>
            <a:off x="0" y="0"/>
            <a:ext cx="2071670" cy="1643050"/>
          </a:xfrm>
          <a:prstGeom prst="actionButtonHelp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214414" y="1857364"/>
            <a:ext cx="75724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Monotype Corsiva" pitchFamily="66" charset="0"/>
              </a:rPr>
              <a:t>Назовите основные мотивы поэзии А. А. Ахматовой и покажите, как меняется образ лирической героини в её поэзии.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ын Лев.jpg"/>
          <p:cNvPicPr>
            <a:picLocks noChangeAspect="1"/>
          </p:cNvPicPr>
          <p:nvPr/>
        </p:nvPicPr>
        <p:blipFill>
          <a:blip r:embed="rId3"/>
          <a:srcRect l="41748"/>
          <a:stretch>
            <a:fillRect/>
          </a:stretch>
        </p:blipFill>
        <p:spPr>
          <a:xfrm>
            <a:off x="2285984" y="642918"/>
            <a:ext cx="4513406" cy="56831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последняя роз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4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2976" y="1785926"/>
            <a:ext cx="75724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Monotype Corsiva" pitchFamily="66" charset="0"/>
              </a:rPr>
              <a:t>Назовите основные мотивы поэзии А. А. Ахматовой и покажите, как меняется образ лирической героини в её поэзии. </a:t>
            </a:r>
            <a:endParaRPr lang="ru-RU" sz="5400" dirty="0">
              <a:latin typeface="Monotype Corsiva" pitchFamily="66" charset="0"/>
            </a:endParaRPr>
          </a:p>
        </p:txBody>
      </p:sp>
      <p:sp>
        <p:nvSpPr>
          <p:cNvPr id="5" name="Управляющая кнопка: справка 4">
            <a:hlinkClick r:id="" action="ppaction://noaction" highlightClick="1"/>
          </p:cNvPr>
          <p:cNvSpPr/>
          <p:nvPr/>
        </p:nvSpPr>
        <p:spPr>
          <a:xfrm>
            <a:off x="0" y="0"/>
            <a:ext cx="2071670" cy="1643050"/>
          </a:xfrm>
          <a:prstGeom prst="actionButtonHelp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0"/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00108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Monotype Corsiva" pitchFamily="66" charset="0"/>
                <a:hlinkClick r:id="rId3" action="ppaction://hlinksldjump"/>
              </a:rPr>
              <a:t>I </a:t>
            </a:r>
            <a:r>
              <a:rPr lang="ru-RU" sz="4400" b="1" dirty="0" smtClean="0">
                <a:latin typeface="Monotype Corsiva" pitchFamily="66" charset="0"/>
                <a:hlinkClick r:id="rId3" action="ppaction://hlinksldjump"/>
              </a:rPr>
              <a:t>группа</a:t>
            </a:r>
            <a:r>
              <a:rPr lang="en-US" sz="4400" b="1" dirty="0" smtClean="0">
                <a:latin typeface="Monotype Corsiva" pitchFamily="66" charset="0"/>
                <a:hlinkClick r:id="rId3" action="ppaction://hlinksldjump"/>
              </a:rPr>
              <a:t>  </a:t>
            </a:r>
            <a:r>
              <a:rPr lang="ru-RU" sz="4400" b="1" dirty="0" smtClean="0">
                <a:latin typeface="Monotype Corsiva" pitchFamily="66" charset="0"/>
                <a:hlinkClick r:id="rId3" action="ppaction://hlinksldjump"/>
              </a:rPr>
              <a:t>Акмеизм. Ахматова в акмеизме  </a:t>
            </a:r>
            <a:endParaRPr lang="ru-RU" sz="4400" b="1" dirty="0">
              <a:latin typeface="Monotype Corsiva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500438"/>
            <a:ext cx="657226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Monotype Corsiva" pitchFamily="66" charset="0"/>
                <a:hlinkClick r:id="rId4" action="ppaction://hlinksldjump"/>
              </a:rPr>
              <a:t>III</a:t>
            </a:r>
            <a:r>
              <a:rPr lang="ru-RU" sz="4400" b="1" dirty="0" smtClean="0">
                <a:latin typeface="Monotype Corsiva" pitchFamily="66" charset="0"/>
                <a:hlinkClick r:id="rId4" action="ppaction://hlinksldjump"/>
              </a:rPr>
              <a:t>группа  Лирика любви.</a:t>
            </a:r>
            <a:endParaRPr lang="ru-RU" sz="4400" b="1" dirty="0" smtClean="0">
              <a:latin typeface="Monotype Corsiva" pitchFamily="66" charset="0"/>
            </a:endParaRPr>
          </a:p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214554"/>
            <a:ext cx="59293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Monotype Corsiva" pitchFamily="66" charset="0"/>
                <a:hlinkClick r:id="rId5" action="ppaction://hlinksldjump"/>
              </a:rPr>
              <a:t>II </a:t>
            </a:r>
            <a:r>
              <a:rPr lang="ru-RU" sz="4400" b="1" dirty="0" smtClean="0">
                <a:latin typeface="Monotype Corsiva" pitchFamily="66" charset="0"/>
                <a:hlinkClick r:id="rId5" action="ppaction://hlinksldjump"/>
              </a:rPr>
              <a:t>группа  Царское село </a:t>
            </a:r>
            <a:endParaRPr lang="ru-RU" sz="4400" b="1" dirty="0"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714884"/>
            <a:ext cx="83582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Monotype Corsiva" pitchFamily="66" charset="0"/>
                <a:hlinkClick r:id="rId6" action="ppaction://hlinksldjump"/>
              </a:rPr>
              <a:t>IV </a:t>
            </a:r>
            <a:r>
              <a:rPr lang="ru-RU" sz="4400" b="1" dirty="0" smtClean="0">
                <a:latin typeface="Monotype Corsiva" pitchFamily="66" charset="0"/>
                <a:hlinkClick r:id="rId6" action="ppaction://hlinksldjump"/>
              </a:rPr>
              <a:t>группа Ахматова в период Великой Отечественной войны</a:t>
            </a:r>
            <a:endParaRPr lang="ru-RU" sz="44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4546" y="285728"/>
            <a:ext cx="4572032" cy="54952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Д.Бортнянски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5715016"/>
            <a:ext cx="9144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Monotype Corsiva" pitchFamily="66" charset="0"/>
              </a:rPr>
              <a:t>Портрет Анны Ахматовой. Худ. Н. Альтман, </a:t>
            </a:r>
            <a:br>
              <a:rPr lang="ru-RU" sz="4000" dirty="0" smtClean="0">
                <a:latin typeface="Monotype Corsiva" pitchFamily="66" charset="0"/>
              </a:rPr>
            </a:br>
            <a:r>
              <a:rPr lang="ru-RU" sz="3600" dirty="0" smtClean="0">
                <a:latin typeface="Monotype Corsiva" pitchFamily="66" charset="0"/>
              </a:rPr>
              <a:t>                                        1915 г.</a:t>
            </a:r>
            <a:endParaRPr lang="ru-RU" sz="36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708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5626894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>
                <a:latin typeface="Monotype Corsiva" pitchFamily="66" charset="0"/>
              </a:rPr>
              <a:t> Анна Ахматова. Худ. О. </a:t>
            </a:r>
            <a:r>
              <a:rPr lang="ru-RU" sz="3800" dirty="0" err="1" smtClean="0">
                <a:latin typeface="Monotype Corsiva" pitchFamily="66" charset="0"/>
              </a:rPr>
              <a:t>Делла-Вос-Кардовская</a:t>
            </a:r>
            <a:r>
              <a:rPr lang="ru-RU" sz="3800" dirty="0" smtClean="0">
                <a:latin typeface="Monotype Corsiva" pitchFamily="66" charset="0"/>
              </a:rPr>
              <a:t>, </a:t>
            </a:r>
            <a:r>
              <a:rPr lang="ru-RU" sz="3600" dirty="0" smtClean="0">
                <a:latin typeface="Monotype Corsiva" pitchFamily="66" charset="0"/>
              </a:rPr>
              <a:t/>
            </a:r>
            <a:br>
              <a:rPr lang="ru-RU" sz="3600" dirty="0" smtClean="0">
                <a:latin typeface="Monotype Corsiva" pitchFamily="66" charset="0"/>
              </a:rPr>
            </a:br>
            <a:r>
              <a:rPr lang="ru-RU" sz="3600" dirty="0" smtClean="0">
                <a:latin typeface="Monotype Corsiva" pitchFamily="66" charset="0"/>
              </a:rPr>
              <a:t>                                       1914 г</a:t>
            </a:r>
            <a:endParaRPr lang="ru-RU" sz="3600" dirty="0">
              <a:latin typeface="Monotype Corsiva" pitchFamily="66" charset="0"/>
            </a:endParaRPr>
          </a:p>
        </p:txBody>
      </p:sp>
      <p:pic>
        <p:nvPicPr>
          <p:cNvPr id="5" name="А. Вертинский Сероглазый король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  <p:pic>
        <p:nvPicPr>
          <p:cNvPr id="6" name="Рисунок 5" descr="20802727_Olga_Kardovskaya_Portret_Ahmatovoy_1914_szh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0232" y="285728"/>
            <a:ext cx="4972050" cy="52387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09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anna_akhmatova_1924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4612" y="500042"/>
            <a:ext cx="3643338" cy="521910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И.Стравински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111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916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 b="1429"/>
          <a:stretch>
            <a:fillRect/>
          </a:stretch>
        </p:blipFill>
        <p:spPr>
          <a:xfrm>
            <a:off x="1000100" y="428604"/>
            <a:ext cx="7315065" cy="514353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 flipH="1">
            <a:off x="1071538" y="5534561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Monotype Corsiva" pitchFamily="66" charset="0"/>
              </a:rPr>
              <a:t>Николай Гумилев и Анна Ахматова вместе с сыном Львом. 1915 г.</a:t>
            </a:r>
            <a:endParaRPr lang="ru-RU" sz="40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рггольц.jpg"/>
          <p:cNvPicPr>
            <a:picLocks noChangeAspect="1"/>
          </p:cNvPicPr>
          <p:nvPr/>
        </p:nvPicPr>
        <p:blipFill>
          <a:blip r:embed="rId3"/>
          <a:srcRect t="1538" b="3077"/>
          <a:stretch>
            <a:fillRect/>
          </a:stretch>
        </p:blipFill>
        <p:spPr>
          <a:xfrm>
            <a:off x="1071538" y="571480"/>
            <a:ext cx="7025121" cy="478634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642910" y="5411450"/>
            <a:ext cx="79296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Monotype Corsiva" pitchFamily="66" charset="0"/>
              </a:rPr>
              <a:t>Анна Ахматова и Ольга </a:t>
            </a:r>
            <a:r>
              <a:rPr lang="ru-RU" sz="4400" dirty="0" err="1" smtClean="0">
                <a:latin typeface="Monotype Corsiva" pitchFamily="66" charset="0"/>
              </a:rPr>
              <a:t>Берггольц</a:t>
            </a:r>
            <a:r>
              <a:rPr lang="ru-RU" sz="4400" dirty="0" smtClean="0">
                <a:latin typeface="Monotype Corsiva" pitchFamily="66" charset="0"/>
              </a:rPr>
              <a:t>.            </a:t>
            </a:r>
          </a:p>
          <a:p>
            <a:r>
              <a:rPr lang="ru-RU" sz="4400" dirty="0" smtClean="0">
                <a:latin typeface="Monotype Corsiva" pitchFamily="66" charset="0"/>
              </a:rPr>
              <a:t>                      </a:t>
            </a:r>
            <a:r>
              <a:rPr lang="ru-RU" sz="3600" dirty="0" smtClean="0">
                <a:latin typeface="Monotype Corsiva" pitchFamily="66" charset="0"/>
              </a:rPr>
              <a:t>1946 год.</a:t>
            </a:r>
            <a:endParaRPr lang="ru-RU" sz="3600" dirty="0">
              <a:latin typeface="Monotype Corsiva" pitchFamily="66" charset="0"/>
            </a:endParaRPr>
          </a:p>
        </p:txBody>
      </p:sp>
      <p:pic>
        <p:nvPicPr>
          <p:cNvPr id="5" name="Моцарт Реквием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06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0000"/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Юрий Анненков Портрет Ахматовой 1921 г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0232" y="0"/>
            <a:ext cx="4821090" cy="6858000"/>
          </a:xfrm>
          <a:prstGeom prst="rect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</p:pic>
      <p:pic>
        <p:nvPicPr>
          <p:cNvPr id="3" name="С.Прокофьев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07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270</TotalTime>
  <Words>125</Words>
  <PresentationFormat>Экран (4:3)</PresentationFormat>
  <Paragraphs>15</Paragraphs>
  <Slides>11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32</cp:revision>
  <dcterms:modified xsi:type="dcterms:W3CDTF">2011-09-05T19:00:33Z</dcterms:modified>
</cp:coreProperties>
</file>