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77"/>
  </p:notesMasterIdLst>
  <p:sldIdLst>
    <p:sldId id="256" r:id="rId2"/>
    <p:sldId id="332" r:id="rId3"/>
    <p:sldId id="324" r:id="rId4"/>
    <p:sldId id="325" r:id="rId5"/>
    <p:sldId id="333" r:id="rId6"/>
    <p:sldId id="344" r:id="rId7"/>
    <p:sldId id="341" r:id="rId8"/>
    <p:sldId id="310" r:id="rId9"/>
    <p:sldId id="316" r:id="rId10"/>
    <p:sldId id="275" r:id="rId11"/>
    <p:sldId id="285" r:id="rId12"/>
    <p:sldId id="293" r:id="rId13"/>
    <p:sldId id="279" r:id="rId14"/>
    <p:sldId id="298" r:id="rId15"/>
    <p:sldId id="299" r:id="rId16"/>
    <p:sldId id="309" r:id="rId17"/>
    <p:sldId id="300" r:id="rId18"/>
    <p:sldId id="301" r:id="rId19"/>
    <p:sldId id="317" r:id="rId20"/>
    <p:sldId id="327" r:id="rId21"/>
    <p:sldId id="318" r:id="rId22"/>
    <p:sldId id="303" r:id="rId23"/>
    <p:sldId id="311" r:id="rId24"/>
    <p:sldId id="326" r:id="rId25"/>
    <p:sldId id="319" r:id="rId26"/>
    <p:sldId id="322" r:id="rId27"/>
    <p:sldId id="323" r:id="rId28"/>
    <p:sldId id="320" r:id="rId29"/>
    <p:sldId id="313" r:id="rId30"/>
    <p:sldId id="328" r:id="rId31"/>
    <p:sldId id="307" r:id="rId32"/>
    <p:sldId id="314" r:id="rId33"/>
    <p:sldId id="315" r:id="rId34"/>
    <p:sldId id="329" r:id="rId35"/>
    <p:sldId id="280" r:id="rId36"/>
    <p:sldId id="343" r:id="rId37"/>
    <p:sldId id="342" r:id="rId38"/>
    <p:sldId id="330" r:id="rId39"/>
    <p:sldId id="331" r:id="rId40"/>
    <p:sldId id="281" r:id="rId41"/>
    <p:sldId id="288" r:id="rId42"/>
    <p:sldId id="264" r:id="rId43"/>
    <p:sldId id="321" r:id="rId44"/>
    <p:sldId id="287" r:id="rId45"/>
    <p:sldId id="263" r:id="rId46"/>
    <p:sldId id="266" r:id="rId47"/>
    <p:sldId id="267" r:id="rId48"/>
    <p:sldId id="268" r:id="rId49"/>
    <p:sldId id="290" r:id="rId50"/>
    <p:sldId id="289" r:id="rId51"/>
    <p:sldId id="265" r:id="rId52"/>
    <p:sldId id="347" r:id="rId53"/>
    <p:sldId id="348" r:id="rId54"/>
    <p:sldId id="349" r:id="rId55"/>
    <p:sldId id="334" r:id="rId56"/>
    <p:sldId id="269" r:id="rId57"/>
    <p:sldId id="258" r:id="rId58"/>
    <p:sldId id="294" r:id="rId59"/>
    <p:sldId id="259" r:id="rId60"/>
    <p:sldId id="302" r:id="rId61"/>
    <p:sldId id="291" r:id="rId62"/>
    <p:sldId id="292" r:id="rId63"/>
    <p:sldId id="260" r:id="rId64"/>
    <p:sldId id="261" r:id="rId65"/>
    <p:sldId id="335" r:id="rId66"/>
    <p:sldId id="338" r:id="rId67"/>
    <p:sldId id="339" r:id="rId68"/>
    <p:sldId id="337" r:id="rId69"/>
    <p:sldId id="340" r:id="rId70"/>
    <p:sldId id="346" r:id="rId71"/>
    <p:sldId id="345" r:id="rId72"/>
    <p:sldId id="336" r:id="rId73"/>
    <p:sldId id="296" r:id="rId74"/>
    <p:sldId id="262" r:id="rId75"/>
    <p:sldId id="295" r:id="rId7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0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FCB4ABB-4301-4C37-B09D-BB794B1C601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174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1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74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42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3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3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43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3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70EC650-6BDE-4C17-9CA1-7F7EA93D863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43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E4CFB-C44A-408B-B914-B8DDBEB2F4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7A811-A268-4C4E-8C42-771D2E6215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99360-39D0-4B3D-8EBC-8D6A57A205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3E558-DE16-4983-A5A4-9C2F013EEC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076D8-5B2C-4E82-9B78-EC3CBD02FB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6DACF-D93C-4507-B468-C12707BCC3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17E13-078D-4FDB-B9C5-CE44F974CE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34F65-C78E-4428-9F0C-5A73D340A8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FDF5F-F90B-494B-AF05-FE606A93CE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70CF6-357C-43E8-A796-DA62F97C6C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8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639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39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639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39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39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0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641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7E38D089-2738-4527-852D-FD6D017AA50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&#1087;&#1077;&#1089;&#1085;&#1080;%20&#1085;&#1072;&#1088;&#1086;&#1076;&#1086;&#1074;%20&#1089;&#1077;&#1074;&#1077;&#1088;&#1072;%20sound002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cuments\01%20&#1056;&#1072;&#1073;&#1086;&#1095;&#1080;&#1081;%20&#1082;&#1086;&#1084;&#1087;%202012\01%20&#1059;&#1052;&#1050;%202013-2014\09%20&#1059;&#1052;&#1050;%20&#1061;&#1091;&#1076;.&#1082;&#1091;&#1083;&#1100;&#1090;.&#1059;&#1088;&#1072;&#1083;&#1072;\&#1048;&#1053;&#1060;&#1054;&#1056;&#1052;&#1040;&#1062;&#1048;&#1071;%20&#1061;&#1050;&#1059;\&#1041;&#1072;&#1096;&#1082;&#1080;&#1088;&#1089;&#1082;&#1072;&#1103;%20&#1085;&#1072;&#1088;&#1086;&#1076;&#1085;&#1072;&#1103;%20&#1084;&#1091;&#1079;&#1099;&#1082;&#1072;.%20&#1050;&#1091;&#1088;&#1072;&#1081;%20-%20&#1041;&#1072;&#1103;&#1089;%20(mp3ostrov.com)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Kuray_-_Azat_Ayitkolov-Buranbay_bashkirskaya_narodnaya_pesnya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&#1083;&#1100;&#1085;&#1099;&#1077;%20&#1092;&#1088;&#1072;&#1075;&#1084;&#1077;&#1085;&#1090;&#1099;\Tatarskaya_plyasovaya_-_Bayan_narodnye_melodii._(xMusic.me)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&#1050;&#1086;&#1084;&#1080;%20&#1055;&#1077;&#1089;&#1085;&#1080;%20-.mp3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&#1091;&#1076;&#1084;&#1091;&#1088;&#1090;&#1089;&#1082;&#1072;&#1103;%20djnightr.promodj.ru.mp3" TargetMode="Externa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&#1061;&#1086;&#1088;%20&#1056;&#1091;&#1089;&#1089;&#1082;&#1080;&#1093;%20&#1055;&#1077;&#1089;&#1077;&#1085;%20-%20&#1045;&#1088;&#1084;&#1072;&#1082;%20&#1058;&#1080;&#1084;&#1086;&#1092;&#1077;&#1077;&#1074;&#1080;&#1095;%20(audiopoisk.com).mp3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2.png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8;&#1091;&#1089;&#1089;&#1082;&#1072;&#1103;%20&#1085;&#1072;&#1088;&#1086;&#1076;&#1085;&#1072;&#1103;%20&#1084;&#1091;&#1079;&#1099;&#1082;&#1072;%20&#1089;&#1090;&#1080;&#1083;&#1080;&#1079;&#1086;&#1074;&#1072;&#1085;&#1085;&#1072;&#1103;\&#1075;&#1072;&#1088;&#1084;&#1086;&#1096;&#1082;&#1072;%20&#1080;%20&#1073;&#1072;&#1083;&#1072;&#1083;&#1072;&#1081;&#1082;&#1072;%20&#1089;&#1088;&#1077;&#1076;&#1085;&#1103;&#1103;.wav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56.png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05%20PESNI_NARODOV_SEVERA-GULA_GULA.mp3" TargetMode="External"/><Relationship Id="rId6" Type="http://schemas.openxmlformats.org/officeDocument/2006/relationships/image" Target="../media/image64.png"/><Relationship Id="rId5" Type="http://schemas.openxmlformats.org/officeDocument/2006/relationships/image" Target="../media/image2.png"/><Relationship Id="rId4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65.jpeg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Bashkirskaya__narodnaya__pesnya-aranzhirovka__shikarnaya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69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&#1085;&#1072;&#1074;&#1088;&#1091;&#1079;%20pril2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Relationship Id="rId9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3.jpe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36_rus_Mordovskaya_narodnaya_pesnya-Babushka_koldunya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7.jpeg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01%20Folk-instrumental-Mariyskie_narodnie_tancevalnie_melodiimp3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02%20Neizvesten-Udmurtskaya_narodnaya_pesnya.mp3" TargetMode="External"/><Relationship Id="rId6" Type="http://schemas.openxmlformats.org/officeDocument/2006/relationships/image" Target="../media/image83.png"/><Relationship Id="rId5" Type="http://schemas.openxmlformats.org/officeDocument/2006/relationships/image" Target="../media/image2.png"/><Relationship Id="rId4" Type="http://schemas.openxmlformats.org/officeDocument/2006/relationships/image" Target="../media/image82.png"/><Relationship Id="rId9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chuvashskaya_narodnaya_pesnya-Vrman_vitr.mp3" TargetMode="External"/><Relationship Id="rId6" Type="http://schemas.openxmlformats.org/officeDocument/2006/relationships/image" Target="../media/image88.png"/><Relationship Id="rId5" Type="http://schemas.openxmlformats.org/officeDocument/2006/relationships/image" Target="../media/image2.png"/><Relationship Id="rId4" Type="http://schemas.openxmlformats.org/officeDocument/2006/relationships/image" Target="../media/image8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Ukrainskij_tanec-Gopak(vmusice.net).mp3" TargetMode="External"/><Relationship Id="rId6" Type="http://schemas.openxmlformats.org/officeDocument/2006/relationships/image" Target="../media/image91.png"/><Relationship Id="rId5" Type="http://schemas.openxmlformats.org/officeDocument/2006/relationships/image" Target="../media/image2.png"/><Relationship Id="rId4" Type="http://schemas.openxmlformats.org/officeDocument/2006/relationships/image" Target="../media/image9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Videos\01%20&#1084;&#1086;&#1080;%20&#1092;&#1080;&#1083;&#1100;&#1084;&#1099;\&#1052;&#1086;&#1081;%20&#1092;&#1080;&#1083;&#1100;&#1084;.%20&#1041;&#1072;&#1078;&#1086;&#1074;&#1089;&#1082;&#1080;&#1081;%20&#1092;&#1077;&#1089;&#1090;&#1080;&#1074;&#1072;&#1083;&#1100;%202012-2013.wmv" TargetMode="Externa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Videos\01%20&#1084;&#1086;&#1080;%20&#1092;&#1080;&#1083;&#1100;&#1084;&#1099;\&#1052;&#1086;&#1081;%20&#1092;&#1080;&#1083;&#1100;&#1084;.&#1052;&#1054;&#1049;%20&#1059;&#1056;&#1040;&#1051;.wmv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6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Music\&#1084;&#1091;&#1079;&#1099;&#1082;&#1072;%20&#1080;%20&#1087;&#1077;&#1089;&#1085;&#1080;%20&#1085;&#1072;&#1088;&#1086;&#1076;&#1086;&#1074;%20&#1091;&#1088;&#1072;&#1083;&#1072;\Kuray-Sibay_bashkirskaya_narodnaya_pesnya.mp3" TargetMode="Externa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41;&#1072;&#1096;&#1082;&#1080;&#1088;&#1099;" TargetMode="External"/><Relationship Id="rId3" Type="http://schemas.openxmlformats.org/officeDocument/2006/relationships/hyperlink" Target="http://www.voskres.ru/podvizhniki/hantymansi.htm" TargetMode="External"/><Relationship Id="rId7" Type="http://schemas.openxmlformats.org/officeDocument/2006/relationships/hyperlink" Target="http://chelindustry.ru/info.php?ids=3&amp;rr=5&amp;tt=19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ru.wikipedia.org/wiki/&#1045;&#1088;&#1084;&#1072;&#1082;_&#1058;&#1080;&#1084;&#1086;&#1092;&#1077;&#1077;&#1074;&#1080;&#1095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is.1september.ru/article.php?ID=200601306" TargetMode="External"/><Relationship Id="rId11" Type="http://schemas.openxmlformats.org/officeDocument/2006/relationships/image" Target="../media/image124.gif"/><Relationship Id="rId5" Type="http://schemas.openxmlformats.org/officeDocument/2006/relationships/hyperlink" Target="http://chelyabinsk.bezformata.ru/listnews/marijtci/415950/" TargetMode="External"/><Relationship Id="rId10" Type="http://schemas.openxmlformats.org/officeDocument/2006/relationships/hyperlink" Target="http://last.by/music" TargetMode="External"/><Relationship Id="rId4" Type="http://schemas.openxmlformats.org/officeDocument/2006/relationships/hyperlink" Target="http://culture.tatar.ru/tradicii/tradicii.htm/pub/19" TargetMode="External"/><Relationship Id="rId9" Type="http://schemas.openxmlformats.org/officeDocument/2006/relationships/hyperlink" Target="http://klenovskoe.ru/index.php?page=post&amp;id=171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3400"/>
            <a:ext cx="8229600" cy="1736725"/>
          </a:xfrm>
        </p:spPr>
        <p:txBody>
          <a:bodyPr/>
          <a:lstStyle/>
          <a:p>
            <a:r>
              <a:rPr lang="ru-RU"/>
              <a:t>Народы, населяющие Урал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429000"/>
            <a:ext cx="5334000" cy="1752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ru-RU" sz="2400" dirty="0"/>
              <a:t>Разработка: преп. Бобровского филиала «УКСАП» - Дёгтевой Т.А.         П.Бобровский                             </a:t>
            </a:r>
            <a:r>
              <a:rPr lang="ru-RU" sz="2400" dirty="0" smtClean="0"/>
              <a:t>2013г</a:t>
            </a:r>
            <a:r>
              <a:rPr lang="ru-RU" sz="2400" dirty="0" smtClean="0"/>
              <a:t>.</a:t>
            </a:r>
          </a:p>
          <a:p>
            <a:pPr algn="l">
              <a:lnSpc>
                <a:spcPct val="90000"/>
              </a:lnSpc>
            </a:pPr>
            <a:endParaRPr lang="ru-RU" sz="2400" dirty="0" smtClean="0"/>
          </a:p>
          <a:p>
            <a:pPr algn="l">
              <a:lnSpc>
                <a:spcPct val="90000"/>
              </a:lnSpc>
            </a:pPr>
            <a:r>
              <a:rPr lang="ru-RU" sz="2400" dirty="0" smtClean="0"/>
              <a:t>103-800-626</a:t>
            </a:r>
            <a:endParaRPr lang="ru-RU" sz="2400" dirty="0"/>
          </a:p>
        </p:txBody>
      </p:sp>
      <p:pic>
        <p:nvPicPr>
          <p:cNvPr id="4100" name="Picture 4" descr="100_78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429000"/>
            <a:ext cx="149225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Рису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600"/>
            <a:ext cx="70104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Коренные народы Урала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447800"/>
            <a:ext cx="4883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Ханты, манси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6000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Ханты (остяки). Манси (вогулы)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95400"/>
            <a:ext cx="7086600" cy="455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371600"/>
            <a:ext cx="7639695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Идолы, которым поклонялись предки коренных жителей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716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3" name="Picture 5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6" name="Picture 4" descr="Рису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295400"/>
            <a:ext cx="3352800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4343400"/>
            <a:ext cx="3530883" cy="2271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4495800"/>
            <a:ext cx="3290945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1371600"/>
            <a:ext cx="3429000" cy="2281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песни народов севера sound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 flipV="1">
            <a:off x="457200" y="6096000"/>
            <a:ext cx="533399" cy="533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317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Торговля коренных жителей с европейцами</a:t>
            </a:r>
          </a:p>
        </p:txBody>
      </p:sp>
      <p:pic>
        <p:nvPicPr>
          <p:cNvPr id="3" name="Picture 3" descr="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37160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0" y="1219200"/>
            <a:ext cx="5334000" cy="4876800"/>
          </a:xfrm>
        </p:spPr>
        <p:txBody>
          <a:bodyPr/>
          <a:lstStyle/>
          <a:p>
            <a:r>
              <a:rPr lang="ru-RU" dirty="0" err="1" smtClean="0"/>
              <a:t>Башки́ры</a:t>
            </a:r>
            <a:r>
              <a:rPr lang="ru-RU" dirty="0" smtClean="0"/>
              <a:t> (</a:t>
            </a:r>
            <a:r>
              <a:rPr lang="ru-RU" dirty="0" err="1" smtClean="0"/>
              <a:t>башк</a:t>
            </a:r>
            <a:r>
              <a:rPr lang="ru-RU" dirty="0" smtClean="0"/>
              <a:t>. </a:t>
            </a:r>
            <a:r>
              <a:rPr lang="ru-RU" dirty="0" err="1" smtClean="0"/>
              <a:t>башҡорттар</a:t>
            </a:r>
            <a:r>
              <a:rPr lang="ru-RU" dirty="0" smtClean="0"/>
              <a:t>) — </a:t>
            </a:r>
            <a:r>
              <a:rPr lang="ru-RU" dirty="0" err="1" smtClean="0"/>
              <a:t>тюркоязычный</a:t>
            </a:r>
            <a:r>
              <a:rPr lang="ru-RU" dirty="0" smtClean="0"/>
              <a:t> народ, проживающий на территории Республики Башкортостан и одноимённой исторической области. Автохтонный (коренной) народ Южного Урала и </a:t>
            </a:r>
            <a:r>
              <a:rPr lang="ru-RU" dirty="0" err="1" smtClean="0"/>
              <a:t>Приуралья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523" y="1219200"/>
            <a:ext cx="3894077" cy="481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61722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Башкиры. </a:t>
            </a:r>
          </a:p>
          <a:p>
            <a:r>
              <a:rPr lang="ru-RU" dirty="0" smtClean="0"/>
              <a:t>Фотография М. </a:t>
            </a:r>
            <a:r>
              <a:rPr lang="ru-RU" dirty="0" err="1" smtClean="0"/>
              <a:t>Букаря</a:t>
            </a:r>
            <a:r>
              <a:rPr lang="ru-RU" dirty="0" smtClean="0"/>
              <a:t>, 1872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24200" y="1143000"/>
            <a:ext cx="6019800" cy="5715000"/>
          </a:xfrm>
        </p:spPr>
        <p:txBody>
          <a:bodyPr/>
          <a:lstStyle/>
          <a:p>
            <a:r>
              <a:rPr lang="ru-RU" sz="2600" dirty="0" smtClean="0"/>
              <a:t>Советский филолог и историк античности С. Я. Лурье считал, что «предшественники современных башкир» упоминаются в V веке до н. э. в «Истории» Геродота под именем </a:t>
            </a:r>
            <a:r>
              <a:rPr lang="ru-RU" sz="2600" dirty="0" err="1" smtClean="0"/>
              <a:t>аргиппеев</a:t>
            </a:r>
            <a:r>
              <a:rPr lang="ru-RU" sz="2600" dirty="0" smtClean="0"/>
              <a:t>.</a:t>
            </a:r>
          </a:p>
          <a:p>
            <a:r>
              <a:rPr lang="ru-RU" sz="2600" dirty="0" smtClean="0"/>
              <a:t>О менталитете </a:t>
            </a:r>
            <a:r>
              <a:rPr lang="ru-RU" sz="2600" dirty="0" err="1" smtClean="0"/>
              <a:t>аргиппеев</a:t>
            </a:r>
            <a:r>
              <a:rPr lang="ru-RU" sz="2600" dirty="0" smtClean="0"/>
              <a:t> Геродот написал: «…Они улаживают распри соседей, и если у них найдет убежище какой-нибудь изгнанник, то его никто не смеет обидеть».</a:t>
            </a:r>
            <a:endParaRPr lang="ru-RU" sz="2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2726359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886200"/>
            <a:ext cx="2058247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62400" y="1600200"/>
            <a:ext cx="4724400" cy="4495800"/>
          </a:xfrm>
        </p:spPr>
        <p:txBody>
          <a:bodyPr/>
          <a:lstStyle/>
          <a:p>
            <a:r>
              <a:rPr lang="ru-RU" dirty="0" smtClean="0"/>
              <a:t>Первое упоминание о башкирах относится к X веку. Они занимались охотой, кочевым скотоводством, рыболовством и бортничеством (сбором меда).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66800"/>
            <a:ext cx="28448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971800"/>
            <a:ext cx="2514600" cy="1819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648200"/>
            <a:ext cx="2447925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Башкирская народная музыка. Курай - Баяс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981200" y="4267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20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0" y="1600200"/>
            <a:ext cx="3657600" cy="4495800"/>
          </a:xfrm>
        </p:spPr>
        <p:txBody>
          <a:bodyPr/>
          <a:lstStyle/>
          <a:p>
            <a:r>
              <a:rPr lang="ru-RU" dirty="0" smtClean="0"/>
              <a:t>В XIII—XIV веках вся территория расселения башкир находилась в составе Золотой Орды.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1295400"/>
            <a:ext cx="3047999" cy="202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147060"/>
            <a:ext cx="4724400" cy="3525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0" y="1524000"/>
            <a:ext cx="6705600" cy="4495800"/>
          </a:xfrm>
        </p:spPr>
        <p:txBody>
          <a:bodyPr/>
          <a:lstStyle/>
          <a:p>
            <a:r>
              <a:rPr lang="ru-RU" sz="2800" dirty="0" smtClean="0"/>
              <a:t>Первыми (зимой 1554 года) московское подданство приняли западные и северо-западные башкиры, подвластные ранее казанскому хану. </a:t>
            </a:r>
          </a:p>
          <a:p>
            <a:r>
              <a:rPr lang="ru-RU" sz="2800" dirty="0" smtClean="0"/>
              <a:t>Вслед за ними (в 1554—1557 годах) связи с Иваном Грозным установили башкиры центральной, южной и юго-восточной Башкирии, которые сосуществовали тогда на одной территории с Ногайской Ордой. 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80872"/>
            <a:ext cx="2590800" cy="3693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724400"/>
            <a:ext cx="225425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71800" y="1524000"/>
            <a:ext cx="5791200" cy="4495800"/>
          </a:xfrm>
        </p:spPr>
        <p:txBody>
          <a:bodyPr/>
          <a:lstStyle/>
          <a:p>
            <a:r>
              <a:rPr lang="ru-RU" dirty="0" smtClean="0"/>
              <a:t>В XV веке Башкирия вошла в состав России, и начался активный приток русского населения в этот район. Сегодня Башкирия – важный экономический, торговый и промышленный регион Урала.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24400"/>
            <a:ext cx="225425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80872"/>
            <a:ext cx="2590800" cy="3693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ПОВТОРЕНИЕ!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4909" y="3962400"/>
            <a:ext cx="238125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Башкиры 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3258" y="1219200"/>
            <a:ext cx="4937342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147060"/>
            <a:ext cx="4724400" cy="3525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685800"/>
            <a:ext cx="2217677" cy="2744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Kuray_-_Azat_Ayitkolov-Buranbay_bashkirskaya_narodnaya_pes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57200" y="6248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Татары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0" y="1447800"/>
            <a:ext cx="5486400" cy="5410200"/>
          </a:xfrm>
        </p:spPr>
        <p:txBody>
          <a:bodyPr/>
          <a:lstStyle/>
          <a:p>
            <a:r>
              <a:rPr lang="ru-RU" dirty="0" err="1" smtClean="0"/>
              <a:t>Тата́ры</a:t>
            </a:r>
            <a:r>
              <a:rPr lang="ru-RU" dirty="0" smtClean="0"/>
              <a:t> (самоназвание — тат. татар, </a:t>
            </a:r>
            <a:r>
              <a:rPr lang="ru-RU" dirty="0" err="1" smtClean="0"/>
              <a:t>tatar</a:t>
            </a:r>
            <a:r>
              <a:rPr lang="ru-RU" dirty="0" smtClean="0"/>
              <a:t>, мн. ч. </a:t>
            </a:r>
            <a:r>
              <a:rPr lang="ru-RU" dirty="0" err="1" smtClean="0"/>
              <a:t>татарлар</a:t>
            </a:r>
            <a:r>
              <a:rPr lang="ru-RU" dirty="0" smtClean="0"/>
              <a:t>, </a:t>
            </a:r>
            <a:r>
              <a:rPr lang="ru-RU" dirty="0" err="1" smtClean="0"/>
              <a:t>tatarlar</a:t>
            </a:r>
            <a:r>
              <a:rPr lang="ru-RU" dirty="0" smtClean="0"/>
              <a:t>) — </a:t>
            </a:r>
            <a:r>
              <a:rPr lang="ru-RU" dirty="0" err="1" smtClean="0"/>
              <a:t>тюркоязычный</a:t>
            </a:r>
            <a:r>
              <a:rPr lang="ru-RU" dirty="0" smtClean="0"/>
              <a:t> народ, живущий в центральных областях европейской части России, в Поволжье, </a:t>
            </a:r>
            <a:r>
              <a:rPr lang="ru-RU" dirty="0" err="1" smtClean="0"/>
              <a:t>Приуралье</a:t>
            </a:r>
            <a:r>
              <a:rPr lang="ru-RU" dirty="0" smtClean="0"/>
              <a:t>, в Сибири, Казахстане, Средней Азии, СУАР и на Дальнем Востоке.</a:t>
            </a:r>
            <a:endParaRPr lang="ru-RU" dirty="0"/>
          </a:p>
        </p:txBody>
      </p:sp>
      <p:pic>
        <p:nvPicPr>
          <p:cNvPr id="20482" name="Picture 2" descr="ю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3276600" cy="5096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Татары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6600" y="1600200"/>
            <a:ext cx="5867400" cy="4495800"/>
          </a:xfrm>
        </p:spPr>
        <p:txBody>
          <a:bodyPr/>
          <a:lstStyle/>
          <a:p>
            <a:r>
              <a:rPr lang="ru-RU" dirty="0" smtClean="0"/>
              <a:t>После похода Батыя (1236 г.) Южный и Средний Урал вошли в состав улуса </a:t>
            </a:r>
            <a:r>
              <a:rPr lang="ru-RU" dirty="0" err="1" smtClean="0"/>
              <a:t>Джучи</a:t>
            </a:r>
            <a:r>
              <a:rPr lang="ru-RU" dirty="0" smtClean="0"/>
              <a:t> (Золотой Орды), северная граница которого в пределах Среднего Урала проходила опять же по линии заселения Урала тюрками (Пермь-Тобольск).</a:t>
            </a:r>
          </a:p>
          <a:p>
            <a:endParaRPr lang="ru-RU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52600"/>
            <a:ext cx="3071622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28600" y="61722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Татарка в национальном костюме. XVIII 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Татары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2800" y="1219200"/>
            <a:ext cx="5791200" cy="5638800"/>
          </a:xfrm>
        </p:spPr>
        <p:txBody>
          <a:bodyPr/>
          <a:lstStyle/>
          <a:p>
            <a:r>
              <a:rPr lang="ru-RU" sz="2400" dirty="0" smtClean="0"/>
              <a:t>После распада Золотой Орды (XV век) образовались следующие татарские государства:</a:t>
            </a:r>
          </a:p>
          <a:p>
            <a:r>
              <a:rPr lang="ru-RU" sz="2400" dirty="0" smtClean="0"/>
              <a:t> Астраханское,</a:t>
            </a:r>
          </a:p>
          <a:p>
            <a:r>
              <a:rPr lang="ru-RU" sz="2400" dirty="0" smtClean="0"/>
              <a:t> Казанское,</a:t>
            </a:r>
          </a:p>
          <a:p>
            <a:r>
              <a:rPr lang="ru-RU" sz="2400" dirty="0" smtClean="0"/>
              <a:t> Крымское,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Касимовское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Сибирское ханства </a:t>
            </a:r>
          </a:p>
          <a:p>
            <a:r>
              <a:rPr lang="ru-RU" sz="2400" dirty="0" smtClean="0"/>
              <a:t>и Ногайская Орда.</a:t>
            </a:r>
          </a:p>
          <a:p>
            <a:r>
              <a:rPr lang="ru-RU" sz="2400" dirty="0" smtClean="0"/>
              <a:t>Южный и Средний Урал отошли к последней. Северная граница совпадала с границей Золотой Орды, то есть доходила до Перми.</a:t>
            </a:r>
          </a:p>
          <a:p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464" y="1600200"/>
            <a:ext cx="3300984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Татары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90600"/>
            <a:ext cx="3429000" cy="4511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юр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990600"/>
            <a:ext cx="3478153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бабуш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4419600"/>
            <a:ext cx="3276600" cy="2186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Tatarskaya_plyasovaya_-_Bayan_narodnye_melodii.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09600" y="5486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5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62400" y="1143000"/>
            <a:ext cx="5181600" cy="5410200"/>
          </a:xfrm>
        </p:spPr>
        <p:txBody>
          <a:bodyPr/>
          <a:lstStyle/>
          <a:p>
            <a:r>
              <a:rPr lang="ru-RU" dirty="0" smtClean="0"/>
              <a:t>Коми – народ финно-угорской ветви.</a:t>
            </a:r>
          </a:p>
          <a:p>
            <a:r>
              <a:rPr lang="ru-RU" dirty="0" smtClean="0"/>
              <a:t>Известно, что народ коми живет на северных землях с 1 тысячелетия до нашей эры. </a:t>
            </a:r>
          </a:p>
          <a:p>
            <a:r>
              <a:rPr lang="ru-RU" dirty="0" smtClean="0"/>
              <a:t>Коми нередко называют зырянами, слово зыряне в переводе с коми языка означает живущий на границе.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286" y="1447799"/>
            <a:ext cx="3824514" cy="501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0" y="1600200"/>
            <a:ext cx="5029200" cy="4495800"/>
          </a:xfrm>
        </p:spPr>
        <p:txBody>
          <a:bodyPr/>
          <a:lstStyle/>
          <a:p>
            <a:r>
              <a:rPr lang="ru-RU" dirty="0" smtClean="0"/>
              <a:t>Коми проживающие в таежной области и изначально занимались охотой на наиболее распространенных животных этого района – песца, белку, горностая, и рыбной ловлей.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3276600" cy="4346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939" y="1295400"/>
            <a:ext cx="7177753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Коми-пермяки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1600200"/>
            <a:ext cx="5562600" cy="4495800"/>
          </a:xfrm>
        </p:spPr>
        <p:txBody>
          <a:bodyPr/>
          <a:lstStyle/>
          <a:p>
            <a:r>
              <a:rPr lang="ru-RU" dirty="0" smtClean="0"/>
              <a:t>Коми-пермяки появились на территории Пермского края еще в конце первого тысячелетия и с XII века активно торговали с новгородцами. </a:t>
            </a:r>
          </a:p>
          <a:p>
            <a:r>
              <a:rPr lang="ru-RU" dirty="0" smtClean="0"/>
              <a:t>Как и коми, они относятся к финно-угорской группе народностей.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422316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62400"/>
            <a:ext cx="3398031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Коми-пермяки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0" y="1600200"/>
            <a:ext cx="6096000" cy="4495800"/>
          </a:xfrm>
        </p:spPr>
        <p:txBody>
          <a:bodyPr/>
          <a:lstStyle/>
          <a:p>
            <a:r>
              <a:rPr lang="ru-RU" sz="2800" dirty="0" smtClean="0"/>
              <a:t>В XV веке пермское княжество присоединилось к Москве и с тех пор местные жители не разделяли себя с Россией.</a:t>
            </a:r>
          </a:p>
          <a:p>
            <a:r>
              <a:rPr lang="ru-RU" sz="2800" dirty="0" smtClean="0"/>
              <a:t>Язычники коми-пермяки приняли христианство, но языческие корни искусства сохранились в таком явлении как пермская культовая деревянная резная скульптура.</a:t>
            </a:r>
          </a:p>
          <a:p>
            <a:endParaRPr lang="ru-RU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35200"/>
            <a:ext cx="2765958" cy="416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ru-RU" dirty="0" smtClean="0"/>
              <a:t>Повторение </a:t>
            </a:r>
            <a:br>
              <a:rPr lang="ru-RU" dirty="0" smtClean="0"/>
            </a:br>
            <a:r>
              <a:rPr lang="ru-RU" dirty="0" smtClean="0"/>
              <a:t>предыдущей темы: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ОТВЕТЬТЕ НА ВОПРОСЫ:</a:t>
            </a:r>
            <a:endParaRPr lang="ru-RU" sz="4000" dirty="0" smtClean="0"/>
          </a:p>
          <a:p>
            <a:pPr marL="514350" indent="-514350">
              <a:buNone/>
            </a:pPr>
            <a:r>
              <a:rPr lang="ru-RU" dirty="0" smtClean="0"/>
              <a:t>1.От какого тюркского слова произошло название древнего уральского поселения «</a:t>
            </a:r>
            <a:r>
              <a:rPr lang="ru-RU" dirty="0" err="1" smtClean="0"/>
              <a:t>Аркаим</a:t>
            </a:r>
            <a:r>
              <a:rPr lang="ru-RU" dirty="0" smtClean="0"/>
              <a:t>»?</a:t>
            </a:r>
          </a:p>
          <a:p>
            <a:pPr marL="514350" indent="-514350">
              <a:buNone/>
            </a:pPr>
            <a:r>
              <a:rPr lang="ru-RU" dirty="0" smtClean="0"/>
              <a:t>2.С каким славянским богом связано название </a:t>
            </a:r>
            <a:r>
              <a:rPr lang="ru-RU" dirty="0" err="1" smtClean="0"/>
              <a:t>Аркаима</a:t>
            </a:r>
            <a:r>
              <a:rPr lang="ru-RU" dirty="0" smtClean="0"/>
              <a:t>?</a:t>
            </a:r>
          </a:p>
          <a:p>
            <a:pPr marL="514350" indent="-514350">
              <a:buNone/>
            </a:pPr>
            <a:r>
              <a:rPr lang="ru-RU" dirty="0" smtClean="0"/>
              <a:t>3.Когда был основан </a:t>
            </a:r>
            <a:r>
              <a:rPr lang="ru-RU" dirty="0" err="1" smtClean="0"/>
              <a:t>Аркаим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dirty="0" smtClean="0"/>
              <a:t>Коми 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066800"/>
            <a:ext cx="7772400" cy="5403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238625"/>
            <a:ext cx="1995714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9508" y="4343983"/>
            <a:ext cx="3534492" cy="2514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Коми Песни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133600" y="6400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u-RU" dirty="0" smtClean="0"/>
              <a:t>Удмурты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5181600"/>
            <a:ext cx="8686800" cy="1676400"/>
          </a:xfrm>
        </p:spPr>
        <p:txBody>
          <a:bodyPr/>
          <a:lstStyle/>
          <a:p>
            <a:r>
              <a:rPr lang="ru-RU" sz="2800" dirty="0" smtClean="0"/>
              <a:t>Обитатели </a:t>
            </a:r>
            <a:r>
              <a:rPr lang="ru-RU" sz="2800" dirty="0" err="1" smtClean="0"/>
              <a:t>Прикамья</a:t>
            </a:r>
            <a:r>
              <a:rPr lang="ru-RU" sz="2800" dirty="0" smtClean="0"/>
              <a:t> – удмурты (вотяки) – были известны грекам еще с V века до н.э. Довольно рано удмурты разделились на южных и северных. </a:t>
            </a:r>
            <a:endParaRPr lang="ru-RU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14400"/>
            <a:ext cx="5791200" cy="4293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Удмурты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800" y="1371600"/>
            <a:ext cx="4191000" cy="4953000"/>
          </a:xfrm>
        </p:spPr>
        <p:txBody>
          <a:bodyPr/>
          <a:lstStyle/>
          <a:p>
            <a:r>
              <a:rPr lang="ru-RU" dirty="0" smtClean="0"/>
              <a:t>На северных удмуртов значительное воздействие оказал русский Север, у южных удмуртов ощущается влияние тюркского степного мира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3733800" cy="5192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2000"/>
          </a:xfrm>
        </p:spPr>
        <p:txBody>
          <a:bodyPr/>
          <a:lstStyle/>
          <a:p>
            <a:r>
              <a:rPr lang="ru-RU" dirty="0" smtClean="0"/>
              <a:t>Удмурты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91200" y="838200"/>
            <a:ext cx="3200400" cy="5257800"/>
          </a:xfrm>
        </p:spPr>
        <p:txBody>
          <a:bodyPr/>
          <a:lstStyle/>
          <a:p>
            <a:r>
              <a:rPr lang="ru-RU" dirty="0" smtClean="0"/>
              <a:t>Современная территория Удмуртской Республики занимает западную часть Среднего Урала.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447800"/>
            <a:ext cx="2514600" cy="420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90600"/>
            <a:ext cx="291465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1000" y="5380672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Костюм крестьянки северной Удмуртии. Начало XX века. Зуевский р-н, д. Березник, Кировская область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Удмурты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990600"/>
            <a:ext cx="7391400" cy="5479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удмуртская djnightr.promodj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Казачий острог</a:t>
            </a:r>
          </a:p>
        </p:txBody>
      </p:sp>
      <p:pic>
        <p:nvPicPr>
          <p:cNvPr id="4" name="Picture 1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200" y="228600"/>
            <a:ext cx="4038600" cy="1143000"/>
          </a:xfrm>
        </p:spPr>
        <p:txBody>
          <a:bodyPr/>
          <a:lstStyle/>
          <a:p>
            <a:r>
              <a:rPr lang="ru-RU" dirty="0" smtClean="0"/>
              <a:t>ЕРМАК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0" y="1600200"/>
            <a:ext cx="3886200" cy="4495800"/>
          </a:xfrm>
        </p:spPr>
        <p:txBody>
          <a:bodyPr/>
          <a:lstStyle/>
          <a:p>
            <a:r>
              <a:rPr lang="ru-RU" dirty="0" smtClean="0">
                <a:solidFill>
                  <a:srgbClr val="3333CC"/>
                </a:solidFill>
              </a:rPr>
              <a:t>Ермак Тимофеевич - русский землепроходец,</a:t>
            </a:r>
            <a:br>
              <a:rPr lang="ru-RU" dirty="0" smtClean="0">
                <a:solidFill>
                  <a:srgbClr val="3333CC"/>
                </a:solidFill>
              </a:rPr>
            </a:br>
            <a:r>
              <a:rPr lang="ru-RU" dirty="0" smtClean="0">
                <a:solidFill>
                  <a:srgbClr val="3333CC"/>
                </a:solidFill>
              </a:rPr>
              <a:t>покоритель Урала и Западной Сибири, казачий атаман.</a:t>
            </a:r>
            <a:endParaRPr lang="ru-RU" dirty="0"/>
          </a:p>
        </p:txBody>
      </p:sp>
      <p:pic>
        <p:nvPicPr>
          <p:cNvPr id="4" name="Picture 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8" y="381000"/>
            <a:ext cx="4005262" cy="5262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4343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Ермак Тимофеевич, покоритель Сибири. Лубок XIX века.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6915548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9800" y="1600200"/>
            <a:ext cx="3124200" cy="4419600"/>
          </a:xfrm>
        </p:spPr>
        <p:txBody>
          <a:bodyPr/>
          <a:lstStyle/>
          <a:p>
            <a:r>
              <a:rPr lang="ru-RU" dirty="0"/>
              <a:t>К. Лебедев. «Освоение русскими новых земель». Бумага, акварель. 1904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8073"/>
            <a:ext cx="6019801" cy="6739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4" name="Picture 6" descr="liniia-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Первые уральские города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1600200"/>
            <a:ext cx="4876800" cy="4495800"/>
          </a:xfrm>
        </p:spPr>
        <p:txBody>
          <a:bodyPr/>
          <a:lstStyle/>
          <a:p>
            <a:r>
              <a:rPr lang="ru-RU" dirty="0"/>
              <a:t>На рубеже XVI и XVII веков на территории Сибирского ханства поселенцами из России были основаны города Тюмень, Тобольск, Берёзов, Сургут, </a:t>
            </a:r>
            <a:r>
              <a:rPr lang="ru-RU" dirty="0" smtClean="0"/>
              <a:t>Тура</a:t>
            </a:r>
            <a:r>
              <a:rPr lang="ru-RU" dirty="0"/>
              <a:t>, </a:t>
            </a:r>
            <a:r>
              <a:rPr lang="ru-RU" dirty="0" err="1"/>
              <a:t>Обдорск</a:t>
            </a:r>
            <a:r>
              <a:rPr lang="ru-RU" dirty="0"/>
              <a:t> (Салехард).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295400"/>
            <a:ext cx="3373438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33400" y="5334000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Никольская сторожевая башня</a:t>
            </a:r>
          </a:p>
          <a:p>
            <a:r>
              <a:rPr lang="ru-RU"/>
              <a:t> Обдорского острога</a:t>
            </a:r>
          </a:p>
        </p:txBody>
      </p:sp>
      <p:pic>
        <p:nvPicPr>
          <p:cNvPr id="44038" name="Picture 6" descr="liniia-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Аркаим – древний город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1" y="1524000"/>
            <a:ext cx="5562600" cy="53340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1.Название </a:t>
            </a:r>
            <a:r>
              <a:rPr lang="ru-RU" sz="2800" dirty="0"/>
              <a:t>произошло, возможно, от названия сопки и урочища от тюркского «арка» — «хребет», «спина», «основа».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2.Аркаим </a:t>
            </a:r>
            <a:r>
              <a:rPr lang="ru-RU" sz="2800" dirty="0"/>
              <a:t>по-славянски значит город Медведя-Велеса (</a:t>
            </a:r>
            <a:r>
              <a:rPr lang="ru-RU" sz="2800" dirty="0" err="1"/>
              <a:t>Арк</a:t>
            </a:r>
            <a:r>
              <a:rPr lang="ru-RU" sz="2800" dirty="0"/>
              <a:t> - медведь). Велес – славянский бог богатства, власти, знаний, внук Единого Бога Славян – </a:t>
            </a:r>
            <a:r>
              <a:rPr lang="ru-RU" sz="2800" dirty="0" smtClean="0"/>
              <a:t>Рода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3.Аркаим, основанное в XVII - XVIII в. до н. э. - 3600-3900 лет тому назад.</a:t>
            </a:r>
          </a:p>
        </p:txBody>
      </p:sp>
      <p:pic>
        <p:nvPicPr>
          <p:cNvPr id="160772" name="Picture 4" descr="Arkaim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3082925" cy="46307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9781333">
            <a:off x="212113" y="1874398"/>
            <a:ext cx="33735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Проверь 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себя!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Василий Иванович Суриков, «Покорение Сибири Ермаком».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58963"/>
            <a:ext cx="8874081" cy="423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5" name="Picture 5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7" name="Хор Русских Песен - Ермак Тимофеевич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810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4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Национальные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костюмы народов Урала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0673" y="2438400"/>
            <a:ext cx="2995327" cy="4495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 descr="liniia-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62600"/>
            <a:ext cx="91440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Русский национальный костюм</a:t>
            </a:r>
          </a:p>
        </p:txBody>
      </p:sp>
      <p:pic>
        <p:nvPicPr>
          <p:cNvPr id="19459" name="Picture 3" descr="russ-women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2281238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russkie-1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676400"/>
            <a:ext cx="26924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676400"/>
            <a:ext cx="275272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143000"/>
          </a:xfrm>
        </p:spPr>
        <p:txBody>
          <a:bodyPr/>
          <a:lstStyle/>
          <a:p>
            <a:r>
              <a:rPr lang="ru-RU" dirty="0" smtClean="0"/>
              <a:t>Русский национальный костюм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371600"/>
            <a:ext cx="546735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2514600"/>
            <a:ext cx="3838575" cy="3994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28600" y="3886200"/>
            <a:ext cx="1828800" cy="2744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гармошка и балалайка средня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9530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315200" cy="1143000"/>
          </a:xfrm>
        </p:spPr>
        <p:txBody>
          <a:bodyPr/>
          <a:lstStyle/>
          <a:p>
            <a:pPr algn="l"/>
            <a:r>
              <a:rPr lang="ru-RU" sz="4000"/>
              <a:t>Национальный костюм ханты</a:t>
            </a: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90600"/>
            <a:ext cx="4724400" cy="352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819400"/>
            <a:ext cx="5410200" cy="329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457200" y="5334000"/>
            <a:ext cx="5105400" cy="5334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/>
              <a:t>Остяки. Гравюра. Конец XIX в.</a:t>
            </a:r>
          </a:p>
        </p:txBody>
      </p:sp>
      <p:pic>
        <p:nvPicPr>
          <p:cNvPr id="47111" name="Picture 7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9" name="05 PESNI_NARODOV_SEVERA-GULA_GUL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28600" y="6400800"/>
            <a:ext cx="244475" cy="244475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15200" y="45720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4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71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010400" cy="1143000"/>
          </a:xfrm>
        </p:spPr>
        <p:txBody>
          <a:bodyPr/>
          <a:lstStyle/>
          <a:p>
            <a:r>
              <a:rPr lang="ru-RU"/>
              <a:t>Башкирский национальный костюм </a:t>
            </a:r>
          </a:p>
        </p:txBody>
      </p:sp>
      <p:pic>
        <p:nvPicPr>
          <p:cNvPr id="18435" name="Picture 3" descr="bashkir-m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0"/>
            <a:ext cx="2455863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bashkir-women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6312" y="2286000"/>
            <a:ext cx="1868488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1600200"/>
            <a:ext cx="5181600" cy="4262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liniia-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6" name="Bashkirskaya__narodnaya__pesnya-aranzhirovka__shikarn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533400" y="5410200"/>
            <a:ext cx="244475" cy="244475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295400" y="4113084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7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705600" cy="1143000"/>
          </a:xfrm>
        </p:spPr>
        <p:txBody>
          <a:bodyPr/>
          <a:lstStyle/>
          <a:p>
            <a:r>
              <a:rPr lang="ru-RU"/>
              <a:t>Татарский национальный костюм</a:t>
            </a:r>
          </a:p>
        </p:txBody>
      </p:sp>
      <p:pic>
        <p:nvPicPr>
          <p:cNvPr id="21507" name="Picture 3" descr="7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168592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7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1981200"/>
            <a:ext cx="143827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1981200"/>
            <a:ext cx="2535238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2057400"/>
            <a:ext cx="256222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7" descr="liniia-9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0" name="навруз pril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81000" y="6400800"/>
            <a:ext cx="244475" cy="244475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257800" y="381000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7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28600"/>
            <a:ext cx="7239000" cy="1143000"/>
          </a:xfrm>
        </p:spPr>
        <p:txBody>
          <a:bodyPr/>
          <a:lstStyle/>
          <a:p>
            <a:r>
              <a:rPr lang="ru-RU" dirty="0"/>
              <a:t>Мордовский национальный костюм</a:t>
            </a:r>
          </a:p>
        </p:txBody>
      </p:sp>
      <p:pic>
        <p:nvPicPr>
          <p:cNvPr id="22531" name="Picture 3" descr="мордовск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743200"/>
            <a:ext cx="20320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моровск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2743200"/>
            <a:ext cx="2185988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1524000"/>
            <a:ext cx="4505325" cy="450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liniia-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2" name="36_rus_Mordovskaya_narodnaya_pesnya-Babushka_koldu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57200" y="6172200"/>
            <a:ext cx="244475" cy="244475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010400" cy="1143000"/>
          </a:xfrm>
        </p:spPr>
        <p:txBody>
          <a:bodyPr/>
          <a:lstStyle/>
          <a:p>
            <a:r>
              <a:rPr lang="ru-RU"/>
              <a:t>Марийский национальный костюм</a:t>
            </a:r>
          </a:p>
        </p:txBody>
      </p:sp>
      <p:pic>
        <p:nvPicPr>
          <p:cNvPr id="23555" name="Picture 3" descr="6марийск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2598738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марийс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676400"/>
            <a:ext cx="2743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676400"/>
            <a:ext cx="2776538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liniia-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0" name="01 Folk-instrumental-Mariyskie_narodnie_tancevalnie_melodiimp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09600" y="5105400"/>
            <a:ext cx="244475" cy="244475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33600" y="3732084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629400" cy="1143000"/>
          </a:xfrm>
        </p:spPr>
        <p:txBody>
          <a:bodyPr/>
          <a:lstStyle/>
          <a:p>
            <a:r>
              <a:rPr lang="ru-RU" sz="4000"/>
              <a:t>Удмуртский национальный костюм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00200"/>
            <a:ext cx="50292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524000"/>
            <a:ext cx="245745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3" name="Picture 7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114800"/>
            <a:ext cx="3787806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4025494"/>
            <a:ext cx="4830745" cy="263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02 Neizvesten-Udmurtskaya_narodnaya_pes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28600" y="6324600"/>
            <a:ext cx="244475" cy="244475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15200" y="22860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04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НАРОДЫ,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НАСЕЛЯЮЩИЕ   УРАЛ!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705600" cy="1143000"/>
          </a:xfrm>
        </p:spPr>
        <p:txBody>
          <a:bodyPr/>
          <a:lstStyle/>
          <a:p>
            <a:r>
              <a:rPr lang="ru-RU" sz="4000"/>
              <a:t>Чувашский национальный костюм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4000"/>
            <a:ext cx="5791200" cy="421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7413" y="1524000"/>
            <a:ext cx="2719387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9" name="Picture 7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1" name="chuvashskaya_narodnaya_pesnya-Vrman_vit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81000" y="5943600"/>
            <a:ext cx="244475" cy="244475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76800" y="388620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8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553200" cy="1143000"/>
          </a:xfrm>
        </p:spPr>
        <p:txBody>
          <a:bodyPr/>
          <a:lstStyle/>
          <a:p>
            <a:r>
              <a:rPr lang="ru-RU"/>
              <a:t>Украинский национальный костюм</a:t>
            </a:r>
          </a:p>
        </p:txBody>
      </p:sp>
      <p:pic>
        <p:nvPicPr>
          <p:cNvPr id="20484" name="Picture 4" descr="7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676400"/>
            <a:ext cx="2189163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600200"/>
            <a:ext cx="337185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9" name="Ukrainskij_tanec-Gopak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33400" y="6172200"/>
            <a:ext cx="244475" cy="244475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39000" y="228600"/>
            <a:ext cx="1828800" cy="2744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БАЖОВСКИЙ ФЕСТИВАЛЬ НАРОДНОГО ТВОРЧЕСТВА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БАЖОВСКИЙ  ФЕСТИВАЛЬ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1295400"/>
            <a:ext cx="5562600" cy="4495800"/>
          </a:xfrm>
        </p:spPr>
        <p:txBody>
          <a:bodyPr/>
          <a:lstStyle/>
          <a:p>
            <a:r>
              <a:rPr lang="ru-RU" dirty="0" smtClean="0"/>
              <a:t>Более 20 лет ежегодно на Урале проводится «</a:t>
            </a:r>
            <a:r>
              <a:rPr lang="ru-RU" dirty="0" err="1" smtClean="0"/>
              <a:t>Бажовский</a:t>
            </a:r>
            <a:r>
              <a:rPr lang="ru-RU" dirty="0" smtClean="0"/>
              <a:t> фестиваль». </a:t>
            </a:r>
          </a:p>
          <a:p>
            <a:r>
              <a:rPr lang="ru-RU" dirty="0" smtClean="0"/>
              <a:t>Представители всех народностей Уральского региона представляют на фестивале свою народную культуру, ремёсла, фольклор.  </a:t>
            </a:r>
            <a:endParaRPr lang="ru-RU" dirty="0"/>
          </a:p>
        </p:txBody>
      </p:sp>
      <p:pic>
        <p:nvPicPr>
          <p:cNvPr id="4" name="Picture 6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5" name="Рисунок 4" descr="100_95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447800"/>
            <a:ext cx="32004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БАЖОВСКИЙ  ФЕСТИВАЛЬ</a:t>
            </a:r>
            <a:endParaRPr lang="ru-RU" dirty="0"/>
          </a:p>
        </p:txBody>
      </p:sp>
      <p:pic>
        <p:nvPicPr>
          <p:cNvPr id="4" name="Мой фильм. Бажовский фестиваль 2012-201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66800" y="1219200"/>
            <a:ext cx="7010400" cy="5257800"/>
          </a:xfrm>
          <a:prstGeom prst="rect">
            <a:avLst/>
          </a:prstGeom>
        </p:spPr>
      </p:pic>
      <p:pic>
        <p:nvPicPr>
          <p:cNvPr id="5" name="Picture 5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НАЦИОНАЛЬНОЕ  ЖИЛИЩЕ!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50"/>
            <a:ext cx="5572125" cy="560228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0"/>
            <a:ext cx="6192837" cy="755650"/>
          </a:xfrm>
          <a:prstGeom prst="rect">
            <a:avLst/>
          </a:prstGeom>
          <a:noFill/>
        </p:spPr>
      </p:pic>
      <p:sp>
        <p:nvSpPr>
          <p:cNvPr id="7" name="Правая фигурная скобка 6"/>
          <p:cNvSpPr/>
          <p:nvPr/>
        </p:nvSpPr>
        <p:spPr>
          <a:xfrm>
            <a:off x="5643563" y="1295400"/>
            <a:ext cx="571500" cy="1676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5715000" y="3286125"/>
            <a:ext cx="428625" cy="1214438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214688" y="5214938"/>
            <a:ext cx="3033712" cy="11906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11" name="Picture 11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324600" y="20574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ПРАВЬ – верхний мир, где живут птицы и Боги.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324600" y="3429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ЯВЬ – средний мир, где живут животные и люди.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324600" y="49530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НАВЬ –нижний мир – </a:t>
            </a:r>
            <a:r>
              <a:rPr lang="ru-RU" dirty="0" err="1" smtClean="0"/>
              <a:t>мир</a:t>
            </a:r>
            <a:r>
              <a:rPr lang="ru-RU" dirty="0" smtClean="0"/>
              <a:t> мёртвых.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3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8534400" cy="617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liniia-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Символика в декоре жилища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У всех народов, населяющих Урал были некоторые общие символы, употребляемые в декоре жилья:</a:t>
            </a:r>
          </a:p>
          <a:p>
            <a:pPr>
              <a:lnSpc>
                <a:spcPct val="80000"/>
              </a:lnSpc>
            </a:pPr>
            <a:r>
              <a:rPr lang="ru-RU" sz="2800"/>
              <a:t>Солярные знаки (солнце, огонь, жизнь).</a:t>
            </a:r>
          </a:p>
          <a:p>
            <a:pPr>
              <a:lnSpc>
                <a:spcPct val="80000"/>
              </a:lnSpc>
            </a:pPr>
            <a:r>
              <a:rPr lang="ru-RU" sz="2800"/>
              <a:t>Древо жизни (вечная жизнь, плодородие, корень – основа рода).</a:t>
            </a:r>
          </a:p>
          <a:p>
            <a:pPr>
              <a:lnSpc>
                <a:spcPct val="80000"/>
              </a:lnSpc>
            </a:pPr>
            <a:r>
              <a:rPr lang="ru-RU" sz="2800"/>
              <a:t>Круг – женщина, квадрат – мужчина.</a:t>
            </a:r>
          </a:p>
          <a:p>
            <a:pPr>
              <a:lnSpc>
                <a:spcPct val="80000"/>
              </a:lnSpc>
            </a:pPr>
            <a:r>
              <a:rPr lang="ru-RU" sz="2800"/>
              <a:t>Волнистая линия – вода, река жизни.</a:t>
            </a:r>
          </a:p>
          <a:p>
            <a:pPr>
              <a:lnSpc>
                <a:spcPct val="80000"/>
              </a:lnSpc>
            </a:pPr>
            <a:r>
              <a:rPr lang="ru-RU" sz="2800"/>
              <a:t>Пересекающиеся и косые линии – дождь, соединение неба и земли.</a:t>
            </a:r>
          </a:p>
          <a:p>
            <a:pPr>
              <a:lnSpc>
                <a:spcPct val="80000"/>
              </a:lnSpc>
            </a:pPr>
            <a:r>
              <a:rPr lang="ru-RU" sz="2800"/>
              <a:t>Точка – зерно, семя – начало жизни и т.п.</a:t>
            </a:r>
          </a:p>
        </p:txBody>
      </p:sp>
      <p:pic>
        <p:nvPicPr>
          <p:cNvPr id="54276" name="Picture 4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Башкирский дом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229600" cy="4124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95400"/>
            <a:ext cx="8382000" cy="542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6" name="Picture 8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КРАСОТА НАШЕГО КРАЯ</a:t>
            </a:r>
            <a:endParaRPr lang="ru-RU" dirty="0"/>
          </a:p>
        </p:txBody>
      </p:sp>
      <p:pic>
        <p:nvPicPr>
          <p:cNvPr id="5" name="Мой фильм.МОЙ УРАЛ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276350"/>
            <a:ext cx="70104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Дом башкира (</a:t>
            </a:r>
            <a:r>
              <a:rPr lang="ru-RU" sz="3600" dirty="0" err="1" smtClean="0"/>
              <a:t>Яхъя</a:t>
            </a:r>
            <a:r>
              <a:rPr lang="ru-RU" sz="3600" dirty="0" smtClean="0"/>
              <a:t>). Фотография С. М. Прокудина-Горского, 1910 год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5810250" cy="5052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3036" y="1524000"/>
            <a:ext cx="5502445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Татарское жилище</a:t>
            </a: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19200"/>
            <a:ext cx="5105400" cy="4619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325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95601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33400" y="1371600"/>
            <a:ext cx="8305800" cy="465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7" name="Picture 7" descr="liniia-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Традиционное жильё </a:t>
            </a:r>
            <a:br>
              <a:rPr lang="ru-RU" sz="4000"/>
            </a:br>
            <a:r>
              <a:rPr lang="ru-RU" sz="4000"/>
              <a:t>ханты, манси 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553200" cy="4999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447800"/>
            <a:ext cx="6553200" cy="520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523999"/>
            <a:ext cx="7786130" cy="5181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1447800"/>
            <a:ext cx="69342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Жилище удмуртов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4495800" cy="4433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371600"/>
            <a:ext cx="3306763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295400"/>
            <a:ext cx="62992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Жилище марийцев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6210300" cy="435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19200"/>
            <a:ext cx="6629400" cy="473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liniia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ПРАКТИЧЕСКОЕ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861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башкирского орнамента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1447800"/>
            <a:ext cx="6781800" cy="5257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1.Кускар</a:t>
            </a:r>
            <a:r>
              <a:rPr lang="ru-RU" dirty="0" smtClean="0"/>
              <a:t> - символ завитых бараньих рогов, трав и плодородия.</a:t>
            </a:r>
          </a:p>
          <a:p>
            <a:pPr>
              <a:buNone/>
            </a:pPr>
            <a:r>
              <a:rPr lang="ru-RU" b="1" dirty="0" smtClean="0"/>
              <a:t>2.Сердечко- </a:t>
            </a:r>
            <a:r>
              <a:rPr lang="ru-RU" dirty="0" smtClean="0"/>
              <a:t>гостеприимство.</a:t>
            </a:r>
          </a:p>
          <a:p>
            <a:pPr>
              <a:buNone/>
            </a:pPr>
            <a:r>
              <a:rPr lang="ru-RU" b="1" dirty="0" smtClean="0"/>
              <a:t>3.Ромб, </a:t>
            </a:r>
            <a:r>
              <a:rPr lang="ru-RU" dirty="0" smtClean="0"/>
              <a:t>символизирует жизнь и блага, солнце (солярный знак).</a:t>
            </a:r>
          </a:p>
          <a:p>
            <a:pPr>
              <a:buNone/>
            </a:pPr>
            <a:r>
              <a:rPr lang="ru-RU" b="1" dirty="0" smtClean="0"/>
              <a:t>   4.Бегущая волна </a:t>
            </a:r>
            <a:r>
              <a:rPr lang="ru-RU" dirty="0" smtClean="0"/>
              <a:t>– символ течения жизни, времени.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5.Ограда </a:t>
            </a:r>
            <a:r>
              <a:rPr lang="ru-RU" dirty="0" smtClean="0"/>
              <a:t>– символ дома, надёжности, безопасности.</a:t>
            </a:r>
            <a:r>
              <a:rPr lang="ru-RU" b="1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бабао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1" y="1371600"/>
            <a:ext cx="1066800" cy="12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Image0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895600"/>
            <a:ext cx="990600" cy="84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Image00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10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Image00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3810000"/>
            <a:ext cx="838200" cy="97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Image0106"/>
          <p:cNvPicPr>
            <a:picLocks noChangeAspect="1" noChangeArrowheads="1"/>
          </p:cNvPicPr>
          <p:nvPr/>
        </p:nvPicPr>
        <p:blipFill>
          <a:blip r:embed="rId6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0" y="4876800"/>
            <a:ext cx="2667000" cy="7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Копия (4) Image01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5715000"/>
            <a:ext cx="222624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28600" y="129540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26670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5052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6482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7150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орнамента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686800" cy="4495800"/>
          </a:xfrm>
        </p:spPr>
        <p:txBody>
          <a:bodyPr/>
          <a:lstStyle/>
          <a:p>
            <a:r>
              <a:rPr lang="ru-RU" dirty="0" smtClean="0"/>
              <a:t>Составьте методом аппликации башкирский орнамент в полосе, используя вышеперечисленные элементы (рога барана, сердце, ромб, волна, ограда).</a:t>
            </a:r>
          </a:p>
          <a:p>
            <a:r>
              <a:rPr lang="ru-RU" dirty="0" smtClean="0"/>
              <a:t>Элементы орнамента выполните в технике вырезывания из цветной бумаги, контрастной фону орнамента.</a:t>
            </a:r>
          </a:p>
          <a:p>
            <a:r>
              <a:rPr lang="ru-RU" dirty="0" smtClean="0"/>
              <a:t>Размер основы для аппликации – лист бумаги А8 (15х20 см.).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аппликации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0" y="1371600"/>
            <a:ext cx="5105400" cy="5181600"/>
          </a:xfrm>
        </p:spPr>
        <p:txBody>
          <a:bodyPr/>
          <a:lstStyle/>
          <a:p>
            <a:r>
              <a:rPr lang="ru-RU" dirty="0" smtClean="0"/>
              <a:t>Вышеперечисленные элементы орнамента все зеркально симметричны.</a:t>
            </a:r>
          </a:p>
          <a:p>
            <a:r>
              <a:rPr lang="ru-RU" dirty="0" smtClean="0"/>
              <a:t>При вырезывании каждого из них нужно сложить цветную бумагу вдвое (А), вчетверо (Б) или гармошкой (В).</a:t>
            </a:r>
            <a:endParaRPr lang="ru-RU" dirty="0"/>
          </a:p>
        </p:txBody>
      </p:sp>
      <p:pic>
        <p:nvPicPr>
          <p:cNvPr id="2050" name="Picture 2" descr="Image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1219200"/>
            <a:ext cx="3429000" cy="202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Image0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429000"/>
            <a:ext cx="3581400" cy="174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Image0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762" y="5334000"/>
            <a:ext cx="248443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 descr="Image01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6019800"/>
            <a:ext cx="2895600" cy="76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70892" y="457200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25002" y="4267200"/>
            <a:ext cx="683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23398" y="5562600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выполнения орнамента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2057400"/>
            <a:ext cx="8077200" cy="3581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Image00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429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mage00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429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429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Image00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429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Image00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3429000"/>
            <a:ext cx="1066800" cy="102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838200" y="3124200"/>
            <a:ext cx="7315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38200" y="3124200"/>
            <a:ext cx="7315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38200" y="4648200"/>
            <a:ext cx="7315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Picture 6" descr="Image0106"/>
          <p:cNvPicPr>
            <a:picLocks noChangeAspect="1" noChangeArrowheads="1"/>
          </p:cNvPicPr>
          <p:nvPr/>
        </p:nvPicPr>
        <p:blipFill>
          <a:blip r:embed="rId5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838200" y="4724400"/>
            <a:ext cx="2286000" cy="62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Image0106"/>
          <p:cNvPicPr>
            <a:picLocks noChangeAspect="1" noChangeArrowheads="1"/>
          </p:cNvPicPr>
          <p:nvPr/>
        </p:nvPicPr>
        <p:blipFill>
          <a:blip r:embed="rId5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3124200" y="4724400"/>
            <a:ext cx="2286000" cy="62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Image0106"/>
          <p:cNvPicPr>
            <a:picLocks noChangeAspect="1" noChangeArrowheads="1"/>
          </p:cNvPicPr>
          <p:nvPr/>
        </p:nvPicPr>
        <p:blipFill>
          <a:blip r:embed="rId5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5410200" y="4724400"/>
            <a:ext cx="2286000" cy="62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Равнобедренный треугольник 17"/>
          <p:cNvSpPr/>
          <p:nvPr/>
        </p:nvSpPr>
        <p:spPr>
          <a:xfrm>
            <a:off x="9906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14478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19050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23622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28194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2766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37338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41910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46482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51054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55626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60198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64770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69342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7391400" y="2590800"/>
            <a:ext cx="457200" cy="381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8884065">
            <a:off x="1919816" y="3668921"/>
            <a:ext cx="427568" cy="4345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 rot="18884065">
            <a:off x="3443816" y="3745121"/>
            <a:ext cx="427568" cy="4345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 rot="18884065">
            <a:off x="4891616" y="3668920"/>
            <a:ext cx="427568" cy="4345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 rot="18884065">
            <a:off x="6415616" y="3668921"/>
            <a:ext cx="427568" cy="4345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762000" y="5410200"/>
            <a:ext cx="73914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9" name="Kuray-Sibay_bashkirskaya_narodnaya_pes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7200" y="6172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8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228600"/>
            <a:ext cx="6324600" cy="5867400"/>
          </a:xfrm>
        </p:spPr>
        <p:txBody>
          <a:bodyPr/>
          <a:lstStyle/>
          <a:p>
            <a:r>
              <a:rPr lang="ru-RU" dirty="0" smtClean="0"/>
              <a:t>Народы Урала имеют очень древнее происхождение. </a:t>
            </a:r>
          </a:p>
          <a:p>
            <a:r>
              <a:rPr lang="ru-RU" dirty="0" smtClean="0"/>
              <a:t>По мнению археологов, этот район был заселен со времен окончания последнего оледенения – 10 тысяч лет назад. </a:t>
            </a:r>
          </a:p>
          <a:p>
            <a:r>
              <a:rPr lang="ru-RU" dirty="0" smtClean="0"/>
              <a:t>Сегодня Урал – многонациональный, исторический, промышленный и экономический район. 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7650"/>
            <a:ext cx="2470839" cy="554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КОНТРОЛЬНЫЕ ВОПРОСЫ!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304800"/>
            <a:ext cx="8763000" cy="6172200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/>
              <a:t>1.Какие народы из населяющих Урал являются коренными, а какие переселились на Урал из других мест?</a:t>
            </a:r>
          </a:p>
          <a:p>
            <a:pPr marL="514350" indent="-514350">
              <a:buNone/>
            </a:pPr>
            <a:r>
              <a:rPr lang="ru-RU" sz="2800" dirty="0" smtClean="0"/>
              <a:t>2.Как в наше время называют «остяков» и «вогулов»?</a:t>
            </a:r>
          </a:p>
          <a:p>
            <a:pPr marL="514350" indent="-514350">
              <a:buNone/>
            </a:pPr>
            <a:r>
              <a:rPr lang="ru-RU" sz="2800" dirty="0" smtClean="0"/>
              <a:t>3.У каких народов в музыке преобладали духовые инструменты, у каких щипковые, у каких струнные?</a:t>
            </a:r>
          </a:p>
          <a:p>
            <a:pPr marL="514350" indent="-514350">
              <a:buNone/>
            </a:pPr>
            <a:r>
              <a:rPr lang="ru-RU" sz="2800" dirty="0" smtClean="0"/>
              <a:t>4.У каких народов были стационарные жилища, а у каких переносные (временные, для кочевых условий)?</a:t>
            </a:r>
          </a:p>
          <a:p>
            <a:pPr marL="514350" indent="-514350">
              <a:buNone/>
            </a:pPr>
            <a:r>
              <a:rPr lang="ru-RU" sz="2800" dirty="0" smtClean="0"/>
              <a:t>5.Что общего у всех народов, населяющих Урал?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Домашнее </a:t>
            </a:r>
            <a:r>
              <a:rPr lang="ru-RU" dirty="0"/>
              <a:t>задание: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 smtClean="0"/>
              <a:t>1.Соберите </a:t>
            </a:r>
            <a:r>
              <a:rPr lang="ru-RU" sz="2800" dirty="0"/>
              <a:t>информацию о традициях одного из перечисленных выше народов, населяющих Урал (традиционные верования, праздники, еда, поговорки, пословицы, сказки и т.п.).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2.Сделайте </a:t>
            </a:r>
            <a:r>
              <a:rPr lang="ru-RU" sz="2800" dirty="0"/>
              <a:t>письменное сообщение объёмом не более 5 печатных листов (вместе с иллюстрациями, если они у вас будут).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3.Составьте </a:t>
            </a:r>
            <a:r>
              <a:rPr lang="ru-RU" sz="2800" dirty="0"/>
              <a:t>словарь незнакомых терминов (в конце сообщения).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4.В </a:t>
            </a:r>
            <a:r>
              <a:rPr lang="ru-RU" sz="2800" dirty="0"/>
              <a:t>конце сообщения </a:t>
            </a:r>
            <a:r>
              <a:rPr lang="ru-RU" sz="2800" dirty="0" smtClean="0"/>
              <a:t>перечислите </a:t>
            </a:r>
            <a:r>
              <a:rPr lang="ru-RU" sz="2800" dirty="0"/>
              <a:t>источники информации, которыми вы пользовались.</a:t>
            </a:r>
          </a:p>
        </p:txBody>
      </p:sp>
      <p:pic>
        <p:nvPicPr>
          <p:cNvPr id="5" name="Рисунок 4" descr="blestiashka-9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0" y="152400"/>
            <a:ext cx="1371600" cy="1371600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7" name="Рисунок 6" descr="gallery_2_371_54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72400" y="609600"/>
            <a:ext cx="457200" cy="44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Интернет-ресурсы: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495800"/>
          </a:xfrm>
        </p:spPr>
        <p:txBody>
          <a:bodyPr/>
          <a:lstStyle/>
          <a:p>
            <a:r>
              <a:rPr lang="ru-RU" sz="2400" dirty="0">
                <a:hlinkClick r:id="rId2"/>
              </a:rPr>
              <a:t>http://ru.wikipedia.org/wiki/Ермак_Тимофеевич</a:t>
            </a:r>
            <a:endParaRPr lang="ru-RU" sz="2400" dirty="0"/>
          </a:p>
          <a:p>
            <a:r>
              <a:rPr lang="ru-RU" sz="2400" dirty="0">
                <a:hlinkClick r:id="rId3"/>
              </a:rPr>
              <a:t>http://www.voskres.ru/podvizhniki/hantymansi.htm</a:t>
            </a:r>
            <a:endParaRPr lang="ru-RU" sz="2400" dirty="0"/>
          </a:p>
          <a:p>
            <a:r>
              <a:rPr lang="ru-RU" sz="2400" dirty="0">
                <a:hlinkClick r:id="rId4"/>
              </a:rPr>
              <a:t>http://culture.tatar.ru/tradicii/tradicii.htm/pub/19</a:t>
            </a:r>
            <a:endParaRPr lang="ru-RU" sz="2400" dirty="0"/>
          </a:p>
          <a:p>
            <a:r>
              <a:rPr lang="ru-RU" sz="2400" dirty="0">
                <a:hlinkClick r:id="rId5"/>
              </a:rPr>
              <a:t>http://chelyabinsk.bezformata.ru/listnews/marijtci/415950/</a:t>
            </a:r>
            <a:endParaRPr lang="ru-RU" sz="2400" dirty="0"/>
          </a:p>
          <a:p>
            <a:r>
              <a:rPr lang="ru-RU" sz="2400" dirty="0">
                <a:hlinkClick r:id="rId6"/>
              </a:rPr>
              <a:t>http://</a:t>
            </a:r>
            <a:r>
              <a:rPr lang="ru-RU" sz="2400" dirty="0" smtClean="0">
                <a:hlinkClick r:id="rId6"/>
              </a:rPr>
              <a:t>his.1september.ru/article.php?ID=200601306</a:t>
            </a:r>
            <a:endParaRPr lang="ru-RU" sz="2400" dirty="0" smtClean="0"/>
          </a:p>
          <a:p>
            <a:r>
              <a:rPr lang="en-US" sz="2400" dirty="0" smtClean="0">
                <a:hlinkClick r:id="rId7"/>
              </a:rPr>
              <a:t>http://chelindustry.ru/info.php?ids=3&amp;rr=5&amp;tt=19</a:t>
            </a:r>
            <a:endParaRPr lang="ru-RU" sz="2400" dirty="0"/>
          </a:p>
          <a:p>
            <a:r>
              <a:rPr lang="en-US" sz="2400" dirty="0" smtClean="0">
                <a:hlinkClick r:id="rId8"/>
              </a:rPr>
              <a:t>http://ru.wikipedia.org/wiki/</a:t>
            </a:r>
            <a:r>
              <a:rPr lang="ru-RU" sz="2400" dirty="0" smtClean="0">
                <a:hlinkClick r:id="rId8"/>
              </a:rPr>
              <a:t>Башкиры</a:t>
            </a:r>
            <a:endParaRPr lang="ru-RU" sz="2400" dirty="0" smtClean="0"/>
          </a:p>
          <a:p>
            <a:r>
              <a:rPr lang="en-US" sz="2400" dirty="0" smtClean="0">
                <a:hlinkClick r:id="rId9"/>
              </a:rPr>
              <a:t>http://klenovskoe.ru/index.php?page=post&amp;id=171</a:t>
            </a:r>
            <a:endParaRPr lang="ru-RU" sz="2400" dirty="0" smtClean="0"/>
          </a:p>
          <a:p>
            <a:r>
              <a:rPr lang="en-US" sz="2400" dirty="0" smtClean="0">
                <a:hlinkClick r:id="rId10"/>
              </a:rPr>
              <a:t>http://last.by/music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10244" name="Picture 4" descr="komputeri-689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15200" y="304800"/>
            <a:ext cx="1457325" cy="1238250"/>
          </a:xfrm>
          <a:prstGeom prst="rect">
            <a:avLst/>
          </a:prstGeom>
          <a:noFill/>
        </p:spPr>
      </p:pic>
      <p:pic>
        <p:nvPicPr>
          <p:cNvPr id="10245" name="Picture 5" descr="liniia-9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301" name="Picture 5" descr="liniia-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</p:spPr>
      </p:pic>
      <p:pic>
        <p:nvPicPr>
          <p:cNvPr id="4" name="Рисунок 3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752600"/>
            <a:ext cx="30480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819400"/>
            <a:ext cx="986790" cy="9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Древнее население Урала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3276600"/>
          </a:xfrm>
        </p:spPr>
        <p:txBody>
          <a:bodyPr/>
          <a:lstStyle/>
          <a:p>
            <a:r>
              <a:rPr lang="ru-RU" sz="2800" dirty="0" smtClean="0"/>
              <a:t>Общепризнано, что за 3-4 тысячи лет до нашей эры не только весь юг и восток нынешней России, но и Урал были заняты скифскими племенами, а затем сарматами и </a:t>
            </a:r>
            <a:r>
              <a:rPr lang="ru-RU" sz="2800" dirty="0" err="1" smtClean="0"/>
              <a:t>савроматами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Северная граница этой полосы проходила по линии Пермь - Нижний Тагил -Тобольск.</a:t>
            </a:r>
            <a:endParaRPr lang="ru-RU" sz="28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810000"/>
            <a:ext cx="1866900" cy="2773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0"/>
            <a:ext cx="1230428" cy="1819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962400"/>
            <a:ext cx="463296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dirty="0" smtClean="0"/>
              <a:t>Коренные народы Урала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91000" y="762000"/>
            <a:ext cx="4953000" cy="6096000"/>
          </a:xfrm>
        </p:spPr>
        <p:txBody>
          <a:bodyPr/>
          <a:lstStyle/>
          <a:p>
            <a:r>
              <a:rPr lang="ru-RU" dirty="0" smtClean="0"/>
              <a:t>Коренными народами Урала являются ненцы, ханты, манси, башкиры, удмурты, коми, коми-пермяки и татары. </a:t>
            </a:r>
          </a:p>
          <a:p>
            <a:r>
              <a:rPr lang="ru-RU" dirty="0" smtClean="0"/>
              <a:t>Так же на территории Урала проживают русские (более 80% населения), марийцы, мордва, чуваши, украинцы и др.народы.</a:t>
            </a:r>
            <a:endParaRPr lang="ru-RU" dirty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2999"/>
            <a:ext cx="4114800" cy="5523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lestiashka-9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5486400"/>
            <a:ext cx="1143000" cy="1143000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6" name="Рисунок 5" descr="gallery_2_371_542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5867400"/>
            <a:ext cx="457200" cy="44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10">
      <a:dk1>
        <a:srgbClr val="000000"/>
      </a:dk1>
      <a:lt1>
        <a:srgbClr val="FFFFFF"/>
      </a:lt1>
      <a:dk2>
        <a:srgbClr val="F2EBFF"/>
      </a:dk2>
      <a:lt2>
        <a:srgbClr val="676597"/>
      </a:lt2>
      <a:accent1>
        <a:srgbClr val="66CCFF"/>
      </a:accent1>
      <a:accent2>
        <a:srgbClr val="E2C5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CDB2E7"/>
      </a:accent6>
      <a:hlink>
        <a:srgbClr val="6600CC"/>
      </a:hlink>
      <a:folHlink>
        <a:srgbClr val="00808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ершина горы 10">
        <a:dk1>
          <a:srgbClr val="000000"/>
        </a:dk1>
        <a:lt1>
          <a:srgbClr val="FFFFFF"/>
        </a:lt1>
        <a:dk2>
          <a:srgbClr val="F2EBFF"/>
        </a:dk2>
        <a:lt2>
          <a:srgbClr val="676597"/>
        </a:lt2>
        <a:accent1>
          <a:srgbClr val="66CCFF"/>
        </a:accent1>
        <a:accent2>
          <a:srgbClr val="E2C5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CDB2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1528</TotalTime>
  <Words>1517</Words>
  <Application>Microsoft Office PowerPoint</Application>
  <PresentationFormat>Экран (4:3)</PresentationFormat>
  <Paragraphs>177</Paragraphs>
  <Slides>75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Вершина горы</vt:lpstr>
      <vt:lpstr>Народы, населяющие Урал</vt:lpstr>
      <vt:lpstr>ПОВТОРЕНИЕ!</vt:lpstr>
      <vt:lpstr>Повторение  предыдущей темы:</vt:lpstr>
      <vt:lpstr>Аркаим – древний город</vt:lpstr>
      <vt:lpstr>НАРОДЫ, НАСЕЛЯЮЩИЕ   УРАЛ!</vt:lpstr>
      <vt:lpstr>КРАСОТА НАШЕГО КРАЯ</vt:lpstr>
      <vt:lpstr>Слайд 7</vt:lpstr>
      <vt:lpstr>Древнее население Урала</vt:lpstr>
      <vt:lpstr>Коренные народы Урала</vt:lpstr>
      <vt:lpstr>Слайд 10</vt:lpstr>
      <vt:lpstr>Ханты (остяки). Манси (вогулы)</vt:lpstr>
      <vt:lpstr>Идолы, которым поклонялись предки коренных жителей</vt:lpstr>
      <vt:lpstr>Торговля коренных жителей с европейцами</vt:lpstr>
      <vt:lpstr>Башкиры </vt:lpstr>
      <vt:lpstr>Башкиры </vt:lpstr>
      <vt:lpstr>Башкиры </vt:lpstr>
      <vt:lpstr>Башкиры </vt:lpstr>
      <vt:lpstr>Башкиры </vt:lpstr>
      <vt:lpstr>Башкиры </vt:lpstr>
      <vt:lpstr>Башкиры </vt:lpstr>
      <vt:lpstr>Татары </vt:lpstr>
      <vt:lpstr>Татары </vt:lpstr>
      <vt:lpstr>Татары </vt:lpstr>
      <vt:lpstr>Татары </vt:lpstr>
      <vt:lpstr>Коми </vt:lpstr>
      <vt:lpstr>Коми </vt:lpstr>
      <vt:lpstr>Коми </vt:lpstr>
      <vt:lpstr>Коми-пермяки </vt:lpstr>
      <vt:lpstr>Коми-пермяки</vt:lpstr>
      <vt:lpstr>Коми </vt:lpstr>
      <vt:lpstr>Удмурты </vt:lpstr>
      <vt:lpstr>Удмурты </vt:lpstr>
      <vt:lpstr>Удмурты </vt:lpstr>
      <vt:lpstr>Удмурты </vt:lpstr>
      <vt:lpstr>Казачий острог</vt:lpstr>
      <vt:lpstr>ЕРМАК</vt:lpstr>
      <vt:lpstr>Слайд 37</vt:lpstr>
      <vt:lpstr>Слайд 38</vt:lpstr>
      <vt:lpstr>Первые уральские города</vt:lpstr>
      <vt:lpstr>Василий Иванович Суриков, «Покорение Сибири Ермаком».</vt:lpstr>
      <vt:lpstr>Национальные костюмы народов Урала</vt:lpstr>
      <vt:lpstr>Русский национальный костюм</vt:lpstr>
      <vt:lpstr>Русский национальный костюм</vt:lpstr>
      <vt:lpstr>Национальный костюм ханты</vt:lpstr>
      <vt:lpstr>Башкирский национальный костюм </vt:lpstr>
      <vt:lpstr>Татарский национальный костюм</vt:lpstr>
      <vt:lpstr>Мордовский национальный костюм</vt:lpstr>
      <vt:lpstr>Марийский национальный костюм</vt:lpstr>
      <vt:lpstr>Удмуртский национальный костюм</vt:lpstr>
      <vt:lpstr>Чувашский национальный костюм</vt:lpstr>
      <vt:lpstr>Украинский национальный костюм</vt:lpstr>
      <vt:lpstr>БАЖОВСКИЙ ФЕСТИВАЛЬ НАРОДНОГО ТВОРЧЕСТВА</vt:lpstr>
      <vt:lpstr>БАЖОВСКИЙ  ФЕСТИВАЛЬ</vt:lpstr>
      <vt:lpstr>БАЖОВСКИЙ  ФЕСТИВАЛЬ</vt:lpstr>
      <vt:lpstr>НАЦИОНАЛЬНОЕ  ЖИЛИЩЕ!</vt:lpstr>
      <vt:lpstr>Слайд 56</vt:lpstr>
      <vt:lpstr>Слайд 57</vt:lpstr>
      <vt:lpstr>Символика в декоре жилища</vt:lpstr>
      <vt:lpstr>Башкирский дом</vt:lpstr>
      <vt:lpstr>Дом башкира (Яхъя). Фотография С. М. Прокудина-Горского, 1910 год</vt:lpstr>
      <vt:lpstr>Татарское жилище</vt:lpstr>
      <vt:lpstr>Традиционное жильё  ханты, манси </vt:lpstr>
      <vt:lpstr>Жилище удмуртов</vt:lpstr>
      <vt:lpstr>Жилище марийцев</vt:lpstr>
      <vt:lpstr>ПРАКТИЧЕСКОЕ  ЗАДАНИЕ!</vt:lpstr>
      <vt:lpstr>Элементы башкирского орнамента</vt:lpstr>
      <vt:lpstr>Выполнение орнамента</vt:lpstr>
      <vt:lpstr>Выполнение аппликации</vt:lpstr>
      <vt:lpstr>Образец выполнения орнамента</vt:lpstr>
      <vt:lpstr>КОНТРОЛЬНЫЕ ВОПРОСЫ!</vt:lpstr>
      <vt:lpstr>Слайд 71</vt:lpstr>
      <vt:lpstr>ДОМАШНЕЕ  ЗАДАНИЕ!</vt:lpstr>
      <vt:lpstr>Домашнее задание:</vt:lpstr>
      <vt:lpstr>Интернет-ресурсы: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degtevi</dc:creator>
  <cp:lastModifiedBy>degtevi</cp:lastModifiedBy>
  <cp:revision>34</cp:revision>
  <cp:lastPrinted>1601-01-01T00:00:00Z</cp:lastPrinted>
  <dcterms:created xsi:type="dcterms:W3CDTF">1601-01-01T00:00:00Z</dcterms:created>
  <dcterms:modified xsi:type="dcterms:W3CDTF">2014-01-18T03:10:30Z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