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  <p:sldId id="263" r:id="rId7"/>
    <p:sldId id="278" r:id="rId8"/>
    <p:sldId id="265" r:id="rId9"/>
    <p:sldId id="264" r:id="rId10"/>
    <p:sldId id="266" r:id="rId11"/>
    <p:sldId id="267" r:id="rId12"/>
    <p:sldId id="268" r:id="rId13"/>
    <p:sldId id="279" r:id="rId14"/>
    <p:sldId id="282" r:id="rId15"/>
    <p:sldId id="269" r:id="rId16"/>
    <p:sldId id="271" r:id="rId17"/>
    <p:sldId id="270" r:id="rId18"/>
    <p:sldId id="272" r:id="rId19"/>
    <p:sldId id="273" r:id="rId20"/>
    <p:sldId id="274" r:id="rId21"/>
    <p:sldId id="275" r:id="rId22"/>
    <p:sldId id="276" r:id="rId23"/>
    <p:sldId id="281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fp=0&amp;img_url=http://andrew-dev.ucoz.ru/_nw/0/38825124.jpg&amp;iorient=&amp;ih=&amp;icolor=&amp;site=&amp;text=%D0%BC%D0%B5%D0%B4%D0%B2%D0%B5%D0%B4%D1%8C%20%D1%80%D0%B8%D1%81%D1%83%D0%BD%D0%BA%D0%B8%20%D0%B4%D0%BB%D1%8F%20%D0%B4%D0%B5%D1%82%D0%B5%D0%B9&amp;iw=&amp;wp=&amp;pos=2&amp;recent=&amp;type=&amp;isize=&amp;rpt=simage&amp;itype=&amp;nojs=1" TargetMode="External"/><Relationship Id="rId3" Type="http://schemas.openxmlformats.org/officeDocument/2006/relationships/image" Target="../media/image16.jpeg"/><Relationship Id="rId7" Type="http://schemas.openxmlformats.org/officeDocument/2006/relationships/image" Target="../media/image18.jpeg"/><Relationship Id="rId2" Type="http://schemas.openxmlformats.org/officeDocument/2006/relationships/hyperlink" Target="http://images.yandex.ru/yandsearch?fp=0&amp;img_url=http://www.neizvestniy-geniy.ru/images/works/ico/2011/07/399284.jpg&amp;iorient=&amp;ih=&amp;icolor=&amp;site=&amp;text=%D0%B7%D0%B0%D1%8F%D1%86%20%D1%80%D0%B8%D1%81%D1%83%D0%BD%D0%BA%D0%B8%20%D0%B4%D0%BB%D1%8F%20%D0%B4%D0%B5%D1%82%D0%B5%D0%B9&amp;iw=&amp;wp=&amp;pos=27&amp;recent=&amp;type=&amp;isize=&amp;rpt=simage&amp;itype=&amp;nojs=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fp=0&amp;img_url=http://sjbwolfe.pbworks.com/f/1311710199/cartoon_wolf_st5.gif&amp;iorient=&amp;ih=&amp;icolor=&amp;site=&amp;text=%D0%B2%D0%BE%D0%BB%D0%BA%20%D1%80%D0%B8%D1%81%D1%83%D0%BD%D0%BA%D0%B8%20%D0%B4%D0%BB%D1%8F%20%D0%B4%D0%B5%D1%82%D0%B5%D0%B9&amp;iw=&amp;wp=&amp;pos=23&amp;recent=&amp;type=&amp;isize=&amp;rpt=simage&amp;itype=&amp;nojs=1" TargetMode="External"/><Relationship Id="rId5" Type="http://schemas.openxmlformats.org/officeDocument/2006/relationships/image" Target="../media/image17.jpeg"/><Relationship Id="rId4" Type="http://schemas.openxmlformats.org/officeDocument/2006/relationships/hyperlink" Target="http://images.yandex.ru/yandsearch?fp=0&amp;img_url=http://animal.memozee.com/animal/clipart/FoxClipart/Clipart-Fox-Drawing_02.gif&amp;iorient=&amp;ih=&amp;icolor=&amp;site=&amp;text=%D0%BB%D0%B8%D1%81%D0%B0%20%D1%80%D0%B8%D1%81%D1%83%D0%BD%D0%BA%D0%B8%20%D0%B4%D0%BB%D1%8F%20%D0%B4%D0%B5%D1%82%D0%B5%D0%B9&amp;iw=&amp;wp=&amp;pos=24&amp;recent=&amp;type=&amp;isize=&amp;rpt=simage&amp;itype=&amp;nojs=1" TargetMode="External"/><Relationship Id="rId9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fp=0&amp;img_url=http://m.hotline.ua/img/bx/1222/69_1.jpg&amp;iorient=&amp;ih=&amp;icolor=&amp;site=&amp;text=%D1%81%D0%BB%D0%BE%D0%B2%D0%B0%D1%80%D0%B8%20%D0%B0%D0%BD%D1%82%D0%BE%D0%BD%D0%B8%D0%BC%D0%BE%D0%B2%20%D1%81%D0%B8%D0%BD%D0%BE%D0%BD%D0%B8%D0%BC%D0%BE%D0%B2%20%D1%84%D0%BE%D1%82%D0%BE%D0%B3%D1%80%D0%B0%D1%84%D0%B8%D0%B8&amp;iw=&amp;wp=&amp;pos=17&amp;recent=&amp;type=&amp;isize=&amp;rpt=simage&amp;itype=&amp;nojs=1" TargetMode="External"/><Relationship Id="rId3" Type="http://schemas.openxmlformats.org/officeDocument/2006/relationships/image" Target="../media/image20.jpeg"/><Relationship Id="rId7" Type="http://schemas.openxmlformats.org/officeDocument/2006/relationships/image" Target="../media/image22.jpeg"/><Relationship Id="rId2" Type="http://schemas.openxmlformats.org/officeDocument/2006/relationships/hyperlink" Target="http://images.yandex.ru/yandsearch?fp=0&amp;img_url=http://www.sprinter.ru/pic/sm/dac32043d6bccbeb4a65f3a111bce952.jpg&amp;iorient=&amp;ih=&amp;icolor=&amp;site=&amp;text=%D1%81%D0%BB%D0%BE%D0%B2%D0%B0%D1%80%D0%B8%20%D0%B0%D0%BD%D1%82%D0%BE%D0%BD%D0%B8%D0%BC%D0%BE%D0%B2%20%D1%81%D0%B8%D0%BD%D0%BE%D0%BD%D0%B8%D0%BC%D0%BE%D0%B2%20%D1%84%D0%BE%D1%82%D0%BE%D0%B3%D1%80%D0%B0%D1%84%D0%B8%D0%B8&amp;iw=&amp;wp=&amp;pos=0&amp;recent=&amp;type=&amp;isize=&amp;rpt=simage&amp;itype=&amp;noj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fp=0&amp;img_url=http://library.74441s027.edusite.ru/images/p16_scan10098.jpg&amp;iorient=&amp;ih=&amp;icolor=&amp;site=&amp;text=%D1%81%D0%BB%D0%BE%D0%B2%D0%B0%D1%80%D0%B8%20%D0%B0%D0%BD%D1%82%D0%BE%D0%BD%D0%B8%D0%BC%D0%BE%D0%B2%20%D1%81%D0%B8%D0%BD%D0%BE%D0%BD%D0%B8%D0%BC%D0%BE%D0%B2%20%D1%84%D0%BE%D1%82%D0%BE%D0%B3%D1%80%D0%B0%D1%84%D0%B8%D0%B8&amp;iw=&amp;wp=&amp;pos=3&amp;recent=&amp;type=&amp;isize=&amp;rpt=simage&amp;itype=&amp;nojs=1" TargetMode="External"/><Relationship Id="rId11" Type="http://schemas.openxmlformats.org/officeDocument/2006/relationships/image" Target="../media/image24.jpeg"/><Relationship Id="rId5" Type="http://schemas.openxmlformats.org/officeDocument/2006/relationships/image" Target="../media/image21.jpeg"/><Relationship Id="rId10" Type="http://schemas.openxmlformats.org/officeDocument/2006/relationships/hyperlink" Target="http://images.yandex.ru/yandsearch?fp=0&amp;img_url=http://files.books.ru/pic/3149001-3150000/3149015/003149015.jpg&amp;iorient=&amp;ih=&amp;icolor=&amp;site=&amp;text=%D1%81%D0%BB%D0%BE%D0%B2%D0%B0%D1%80%D0%B8%20%D0%B0%D0%BD%D1%82%D0%BE%D0%BD%D0%B8%D0%BC%D0%BE%D0%B2%20%D1%81%D0%B8%D0%BD%D0%BE%D0%BD%D0%B8%D0%BC%D0%BE%D0%B2%20%D1%84%D0%BE%D1%82%D0%BE%D0%B3%D1%80%D0%B0%D1%84%D0%B8%D0%B8&amp;iw=&amp;wp=&amp;pos=26&amp;recent=&amp;type=&amp;isize=&amp;rpt=simage&amp;itype=&amp;nojs=1" TargetMode="External"/><Relationship Id="rId4" Type="http://schemas.openxmlformats.org/officeDocument/2006/relationships/hyperlink" Target="http://images.yandex.ru/yandsearch?fp=0&amp;img_url=http://www.sprinter.ru/pic/sm/d7e7789189bc71c965595d6ad7e70334.jpg&amp;iorient=&amp;ih=&amp;icolor=&amp;site=&amp;text=%D1%81%D0%BB%D0%BE%D0%B2%D0%B0%D1%80%D0%B8%20%D0%B0%D0%BD%D1%82%D0%BE%D0%BD%D0%B8%D0%BC%D0%BE%D0%B2%20%D1%81%D0%B8%D0%BD%D0%BE%D0%BD%D0%B8%D0%BC%D0%BE%D0%B2%20%D1%84%D0%BE%D1%82%D0%BE%D0%B3%D1%80%D0%B0%D1%84%D0%B8%D0%B8&amp;iw=&amp;wp=&amp;pos=2&amp;recent=&amp;type=&amp;isize=&amp;rpt=simage&amp;itype=&amp;nojs=1" TargetMode="External"/><Relationship Id="rId9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hyperlink" Target="http://images.yandex.ru/yandsearch?fp=1&amp;img_url=http://www.rsportscars.com/foto/11/lancerevo08_04.jpg&amp;iorient=&amp;ih=&amp;icolor=&amp;p=1&amp;site=&amp;text=%D0%B0%D0%B2%D1%82%D0%BE%D0%BC%D0%BE%D0%B1%D0%B8%D0%BB%D1%8C%20%D1%80%D0%B8%D1%81%D1%83%D0%BD%D0%BA%D0%B8&amp;iw=&amp;wp=&amp;pos=35&amp;recent=&amp;type=&amp;isize=&amp;rpt=simage&amp;itype=&amp;nojs=1" TargetMode="External"/><Relationship Id="rId3" Type="http://schemas.openxmlformats.org/officeDocument/2006/relationships/hyperlink" Target="http://www.pycomall.com/images/P1/Tree_12.jpg" TargetMode="External"/><Relationship Id="rId7" Type="http://schemas.openxmlformats.org/officeDocument/2006/relationships/hyperlink" Target="http://images.yandex.ru/yandsearch?fp=0&amp;img_url=http://www.detsky-mir.ru/img/gira.jpg&amp;iorient=&amp;ih=&amp;icolor=&amp;site=&amp;text=%D0%B3%D0%B8%D1%80%D1%8F%20%D1%80%D0%B8%D1%81%D1%83%D0%BD%D0%BA%D0%B8&amp;iw=&amp;wp=&amp;pos=4&amp;recent=&amp;type=&amp;isize=&amp;rpt=simage&amp;itype=&amp;nojs=1" TargetMode="External"/><Relationship Id="rId12" Type="http://schemas.openxmlformats.org/officeDocument/2006/relationships/image" Target="../media/image7.jpeg"/><Relationship Id="rId2" Type="http://schemas.openxmlformats.org/officeDocument/2006/relationships/image" Target="../media/image2.jpeg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jpeg"/><Relationship Id="rId11" Type="http://schemas.openxmlformats.org/officeDocument/2006/relationships/hyperlink" Target="http://images.yandex.ru/yandsearch?fp=0&amp;img_url=http://i23.servimg.com/u/f55/12/45/27/19/anymal13.jpg&amp;iorient=&amp;ih=&amp;icolor=&amp;site=&amp;text=%D0%B2%D0%BE%D0%BB%D0%BA%20%D1%80%D0%B8%D1%81%D1%83%D0%BD%D0%BA%D0%B8&amp;iw=&amp;wp=&amp;pos=20&amp;recent=&amp;type=&amp;isize=&amp;rpt=simage&amp;itype=&amp;nojs=1" TargetMode="External"/><Relationship Id="rId5" Type="http://schemas.openxmlformats.org/officeDocument/2006/relationships/hyperlink" Target="http://www.mirsharov.com/image/cache/data/12/1103-0252_m1-640x480.jpg" TargetMode="External"/><Relationship Id="rId15" Type="http://schemas.openxmlformats.org/officeDocument/2006/relationships/hyperlink" Target="http://images.yandex.ru/yandsearch?fp=0&amp;img_url=http://static.hsw.com.br/gif/how-to-draw-construction-vehicles-91.jpg&amp;iorient=&amp;ih=&amp;icolor=&amp;site=&amp;text=%D0%B3%D1%80%D1%83%D0%B7%D0%BE%D0%B2%D0%B8%D0%BA%20%D1%80%D0%B8%D1%81%D1%83%D0%BD%D0%BA%D0%B8&amp;iw=&amp;wp=&amp;pos=5&amp;recent=&amp;type=&amp;isize=&amp;rpt=simage&amp;itype=&amp;nojs=1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images.yandex.ru/yandsearch?fp=0&amp;img_url=http://www.proshkolu.ru/content/media/pic/icon/2000000/1875000/1874362-514faca9.png&amp;iorient=&amp;ih=&amp;icolor=&amp;site=&amp;text=%D0%B7%D0%B0%D1%8F%D1%86%20%D1%80%D0%B8%D1%81%D1%83%D0%BD%D0%BA%D0%B8&amp;iw=&amp;wp=&amp;pos=12&amp;recent=&amp;type=&amp;isize=&amp;rpt=simage&amp;itype=&amp;nojs=1" TargetMode="External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Прилагательные антонимы и синонимы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81400" y="4495800"/>
            <a:ext cx="4191000" cy="1143000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Выполнила: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</a:rPr>
              <a:t>Топорова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 Елена Ивановна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Учитель начальных классов ОАО «РЖД» школа-интернат №24 г.Тайшет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Полный мужчина                           *</a:t>
            </a:r>
            <a:r>
              <a:rPr lang="ru-RU" dirty="0" smtClean="0"/>
              <a:t> </a:t>
            </a:r>
            <a:r>
              <a:rPr lang="ru-RU" i="1" dirty="0" smtClean="0"/>
              <a:t>пустой</a:t>
            </a:r>
            <a:endParaRPr lang="ru-RU" dirty="0" smtClean="0"/>
          </a:p>
          <a:p>
            <a:r>
              <a:rPr lang="ru-RU" i="1" dirty="0" smtClean="0"/>
              <a:t>Полный стакан                              *</a:t>
            </a:r>
            <a:r>
              <a:rPr lang="ru-RU" dirty="0" smtClean="0"/>
              <a:t> </a:t>
            </a:r>
            <a:r>
              <a:rPr lang="ru-RU" i="1" dirty="0" smtClean="0"/>
              <a:t>худой</a:t>
            </a:r>
            <a:endParaRPr lang="ru-RU" dirty="0" smtClean="0"/>
          </a:p>
          <a:p>
            <a:r>
              <a:rPr lang="ru-RU" i="1" dirty="0" smtClean="0"/>
              <a:t>Мягкий хлеб                                    * тяжёлый</a:t>
            </a:r>
            <a:endParaRPr lang="ru-RU" dirty="0" smtClean="0"/>
          </a:p>
          <a:p>
            <a:r>
              <a:rPr lang="ru-RU" i="1" dirty="0" smtClean="0"/>
              <a:t>Мягкий шаг                                     * чёрствый</a:t>
            </a:r>
            <a:endParaRPr lang="ru-RU" dirty="0" smtClean="0"/>
          </a:p>
          <a:p>
            <a:r>
              <a:rPr lang="ru-RU" i="1" dirty="0" smtClean="0"/>
              <a:t>Тонкий лёд                                       * грубый</a:t>
            </a:r>
            <a:endParaRPr lang="ru-RU" dirty="0" smtClean="0"/>
          </a:p>
          <a:p>
            <a:r>
              <a:rPr lang="ru-RU" i="1" dirty="0" smtClean="0"/>
              <a:t>Тонкая работа                               * толстый</a:t>
            </a:r>
            <a:endParaRPr lang="ru-RU" dirty="0" smtClean="0"/>
          </a:p>
          <a:p>
            <a:r>
              <a:rPr lang="ru-RU" i="1" dirty="0" smtClean="0"/>
              <a:t>Мелкий дождь                                *  глубокий</a:t>
            </a:r>
            <a:endParaRPr lang="ru-RU" dirty="0" smtClean="0"/>
          </a:p>
          <a:p>
            <a:r>
              <a:rPr lang="ru-RU" i="1" dirty="0" smtClean="0"/>
              <a:t>Мелкий ручей                                  * частый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Полный мужчина                           *</a:t>
            </a:r>
            <a:r>
              <a:rPr lang="ru-RU" dirty="0" smtClean="0"/>
              <a:t> </a:t>
            </a:r>
            <a:r>
              <a:rPr lang="ru-RU" i="1" dirty="0" smtClean="0"/>
              <a:t>пустой</a:t>
            </a:r>
            <a:endParaRPr lang="ru-RU" dirty="0" smtClean="0"/>
          </a:p>
          <a:p>
            <a:r>
              <a:rPr lang="ru-RU" i="1" dirty="0" smtClean="0"/>
              <a:t>Полный стакан                              *</a:t>
            </a:r>
            <a:r>
              <a:rPr lang="ru-RU" dirty="0" smtClean="0"/>
              <a:t> </a:t>
            </a:r>
            <a:r>
              <a:rPr lang="ru-RU" i="1" dirty="0" smtClean="0"/>
              <a:t>худой</a:t>
            </a:r>
            <a:endParaRPr lang="ru-RU" dirty="0" smtClean="0"/>
          </a:p>
          <a:p>
            <a:r>
              <a:rPr lang="ru-RU" i="1" dirty="0" smtClean="0"/>
              <a:t>Мягкий хлеб                                    * тяжёлый</a:t>
            </a:r>
            <a:endParaRPr lang="ru-RU" dirty="0" smtClean="0"/>
          </a:p>
          <a:p>
            <a:r>
              <a:rPr lang="ru-RU" i="1" dirty="0" smtClean="0"/>
              <a:t>Мягкий шаг                                     * чёрствый</a:t>
            </a:r>
            <a:endParaRPr lang="ru-RU" dirty="0" smtClean="0"/>
          </a:p>
          <a:p>
            <a:r>
              <a:rPr lang="ru-RU" i="1" dirty="0" smtClean="0"/>
              <a:t>Тонкий лёд                                       * грубый</a:t>
            </a:r>
            <a:endParaRPr lang="ru-RU" dirty="0" smtClean="0"/>
          </a:p>
          <a:p>
            <a:r>
              <a:rPr lang="ru-RU" i="1" dirty="0" smtClean="0"/>
              <a:t>Тонкая работа                               * толстый</a:t>
            </a:r>
            <a:endParaRPr lang="ru-RU" dirty="0" smtClean="0"/>
          </a:p>
          <a:p>
            <a:r>
              <a:rPr lang="ru-RU" i="1" dirty="0" smtClean="0"/>
              <a:t>Мелкий дождь                                *  глубокий</a:t>
            </a:r>
            <a:endParaRPr lang="ru-RU" dirty="0" smtClean="0"/>
          </a:p>
          <a:p>
            <a:r>
              <a:rPr lang="ru-RU" i="1" dirty="0" smtClean="0"/>
              <a:t>Мелкий ручей                                  * частый</a:t>
            </a:r>
            <a:endParaRPr lang="ru-RU" dirty="0" smtClean="0"/>
          </a:p>
          <a:p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3962400" y="1828800"/>
            <a:ext cx="2514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657600" y="1752600"/>
            <a:ext cx="2895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00400" y="2971800"/>
            <a:ext cx="3276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048000" y="2895600"/>
            <a:ext cx="3429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895600" y="3962400"/>
            <a:ext cx="3581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581400" y="3962400"/>
            <a:ext cx="2895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505200" y="5105400"/>
            <a:ext cx="3048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3352800" y="5029200"/>
            <a:ext cx="3200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11486" y="2967335"/>
            <a:ext cx="48830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ФИЗМИНУТКА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Мы шагаем, мы шагаем;</a:t>
            </a:r>
            <a:br>
              <a:rPr lang="ru-RU" dirty="0" smtClean="0"/>
            </a:br>
            <a:r>
              <a:rPr lang="ru-RU" dirty="0" smtClean="0"/>
              <a:t>Шаг влево, шаг вправо,</a:t>
            </a:r>
            <a:br>
              <a:rPr lang="ru-RU" dirty="0" smtClean="0"/>
            </a:br>
            <a:r>
              <a:rPr lang="ru-RU" dirty="0" smtClean="0"/>
              <a:t>Шаг вперёд и шаг назад.</a:t>
            </a:r>
            <a:br>
              <a:rPr lang="ru-RU" dirty="0" smtClean="0"/>
            </a:br>
            <a:r>
              <a:rPr lang="ru-RU" dirty="0" smtClean="0"/>
              <a:t>Мы шагаем, мы шагаем,</a:t>
            </a:r>
            <a:br>
              <a:rPr lang="ru-RU" dirty="0" smtClean="0"/>
            </a:br>
            <a:r>
              <a:rPr lang="ru-RU" dirty="0" smtClean="0"/>
              <a:t>Слова-антонимы мы знаем</a:t>
            </a:r>
          </a:p>
          <a:p>
            <a:endParaRPr lang="ru-RU" dirty="0"/>
          </a:p>
        </p:txBody>
      </p:sp>
      <p:pic>
        <p:nvPicPr>
          <p:cNvPr id="1026" name="Picture 2" descr="http://im4-tub-ru.yandex.net/i?id=2316566-1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191000"/>
            <a:ext cx="1295400" cy="2057400"/>
          </a:xfrm>
          <a:prstGeom prst="rect">
            <a:avLst/>
          </a:prstGeom>
          <a:noFill/>
        </p:spPr>
      </p:pic>
      <p:pic>
        <p:nvPicPr>
          <p:cNvPr id="1028" name="Picture 4" descr="http://im4-tub-ru.yandex.net/i?id=2316566-1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267200"/>
            <a:ext cx="1676400" cy="1647826"/>
          </a:xfrm>
          <a:prstGeom prst="rect">
            <a:avLst/>
          </a:prstGeom>
          <a:noFill/>
        </p:spPr>
      </p:pic>
      <p:pic>
        <p:nvPicPr>
          <p:cNvPr id="1030" name="Picture 6" descr="http://im4-tub-ru.yandex.net/i?id=2316566-19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267200"/>
            <a:ext cx="1524000" cy="1571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6" name="AutoShape 42"/>
          <p:cNvSpPr>
            <a:spLocks noChangeArrowheads="1"/>
          </p:cNvSpPr>
          <p:nvPr/>
        </p:nvSpPr>
        <p:spPr bwMode="auto">
          <a:xfrm rot="-194305">
            <a:off x="4421188" y="5945188"/>
            <a:ext cx="3105150" cy="496887"/>
          </a:xfrm>
          <a:prstGeom prst="cloudCallout">
            <a:avLst>
              <a:gd name="adj1" fmla="val -143514"/>
              <a:gd name="adj2" fmla="val 18244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1331913" y="333375"/>
            <a:ext cx="5545137" cy="1727200"/>
          </a:xfrm>
          <a:prstGeom prst="cloudCallout">
            <a:avLst>
              <a:gd name="adj1" fmla="val -21227"/>
              <a:gd name="adj2" fmla="val 38509"/>
            </a:avLst>
          </a:prstGeom>
          <a:solidFill>
            <a:srgbClr val="000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2916238" y="1989138"/>
            <a:ext cx="144462" cy="576262"/>
          </a:xfrm>
          <a:prstGeom prst="ellipse">
            <a:avLst/>
          </a:prstGeom>
          <a:solidFill>
            <a:srgbClr val="000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3635375" y="1989138"/>
            <a:ext cx="144463" cy="576262"/>
          </a:xfrm>
          <a:prstGeom prst="ellipse">
            <a:avLst/>
          </a:prstGeom>
          <a:solidFill>
            <a:srgbClr val="000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572000" y="1268413"/>
            <a:ext cx="144463" cy="576262"/>
          </a:xfrm>
          <a:prstGeom prst="ellipse">
            <a:avLst/>
          </a:prstGeom>
          <a:solidFill>
            <a:srgbClr val="000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 rot="20368429" flipH="1">
            <a:off x="6011863" y="1628775"/>
            <a:ext cx="144462" cy="431800"/>
          </a:xfrm>
          <a:prstGeom prst="ellipse">
            <a:avLst/>
          </a:prstGeom>
          <a:solidFill>
            <a:srgbClr val="000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280" name="Picture 16" descr="kalendula_kopij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2411413" y="5048250"/>
            <a:ext cx="12969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1" name="Picture 17" descr="kalendula_kopija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5003800" y="4292600"/>
            <a:ext cx="10810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2" name="Picture 18" descr="kalendula_kopija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7019925" y="4941888"/>
            <a:ext cx="129698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84" name="Picture 20" descr="kalendula_kopija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96" r="11684"/>
          <a:stretch>
            <a:fillRect/>
          </a:stretch>
        </p:blipFill>
        <p:spPr bwMode="auto">
          <a:xfrm>
            <a:off x="755650" y="4437063"/>
            <a:ext cx="938213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8" name="Oval 24"/>
          <p:cNvSpPr>
            <a:spLocks noChangeArrowheads="1"/>
          </p:cNvSpPr>
          <p:nvPr/>
        </p:nvSpPr>
        <p:spPr bwMode="auto">
          <a:xfrm>
            <a:off x="5292725" y="1196975"/>
            <a:ext cx="792163" cy="792163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9" name="Oval 25"/>
          <p:cNvSpPr>
            <a:spLocks noChangeArrowheads="1"/>
          </p:cNvSpPr>
          <p:nvPr/>
        </p:nvSpPr>
        <p:spPr bwMode="auto">
          <a:xfrm rot="1009340">
            <a:off x="5360988" y="2009775"/>
            <a:ext cx="142875" cy="1152525"/>
          </a:xfrm>
          <a:prstGeom prst="ellipse">
            <a:avLst/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0" name="Oval 26"/>
          <p:cNvSpPr>
            <a:spLocks noChangeArrowheads="1"/>
          </p:cNvSpPr>
          <p:nvPr/>
        </p:nvSpPr>
        <p:spPr bwMode="auto">
          <a:xfrm rot="2878885">
            <a:off x="4837113" y="1681163"/>
            <a:ext cx="142875" cy="1152525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1" name="Oval 27"/>
          <p:cNvSpPr>
            <a:spLocks noChangeArrowheads="1"/>
          </p:cNvSpPr>
          <p:nvPr/>
        </p:nvSpPr>
        <p:spPr bwMode="auto">
          <a:xfrm rot="5400000">
            <a:off x="4571207" y="980281"/>
            <a:ext cx="144462" cy="1152525"/>
          </a:xfrm>
          <a:prstGeom prst="ellipse">
            <a:avLst/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2" name="Oval 28"/>
          <p:cNvSpPr>
            <a:spLocks noChangeArrowheads="1"/>
          </p:cNvSpPr>
          <p:nvPr/>
        </p:nvSpPr>
        <p:spPr bwMode="auto">
          <a:xfrm rot="7475587">
            <a:off x="4818856" y="391319"/>
            <a:ext cx="144463" cy="1152525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3" name="Oval 29"/>
          <p:cNvSpPr>
            <a:spLocks noChangeArrowheads="1"/>
          </p:cNvSpPr>
          <p:nvPr/>
        </p:nvSpPr>
        <p:spPr bwMode="auto">
          <a:xfrm rot="10800000">
            <a:off x="5508625" y="0"/>
            <a:ext cx="142875" cy="1152525"/>
          </a:xfrm>
          <a:prstGeom prst="ellipse">
            <a:avLst/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4" name="Oval 30"/>
          <p:cNvSpPr>
            <a:spLocks noChangeArrowheads="1"/>
          </p:cNvSpPr>
          <p:nvPr/>
        </p:nvSpPr>
        <p:spPr bwMode="auto">
          <a:xfrm rot="-8838398">
            <a:off x="6096000" y="76200"/>
            <a:ext cx="142875" cy="1152525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5" name="Oval 31"/>
          <p:cNvSpPr>
            <a:spLocks noChangeArrowheads="1"/>
          </p:cNvSpPr>
          <p:nvPr/>
        </p:nvSpPr>
        <p:spPr bwMode="auto">
          <a:xfrm rot="-7330253">
            <a:off x="6550819" y="486569"/>
            <a:ext cx="144463" cy="1152525"/>
          </a:xfrm>
          <a:prstGeom prst="ellipse">
            <a:avLst/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6" name="Oval 32"/>
          <p:cNvSpPr>
            <a:spLocks noChangeArrowheads="1"/>
          </p:cNvSpPr>
          <p:nvPr/>
        </p:nvSpPr>
        <p:spPr bwMode="auto">
          <a:xfrm rot="-5400000">
            <a:off x="6732588" y="1052513"/>
            <a:ext cx="142875" cy="1152525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8" name="Oval 34"/>
          <p:cNvSpPr>
            <a:spLocks noChangeArrowheads="1"/>
          </p:cNvSpPr>
          <p:nvPr/>
        </p:nvSpPr>
        <p:spPr bwMode="auto">
          <a:xfrm rot="-2457754">
            <a:off x="6497638" y="1725613"/>
            <a:ext cx="142875" cy="1152525"/>
          </a:xfrm>
          <a:prstGeom prst="ellipse">
            <a:avLst/>
          </a:pr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 rot="-717174">
            <a:off x="5938838" y="2044700"/>
            <a:ext cx="142875" cy="1152525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300" name="Picture 3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002.wav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1" name="Picture 37" descr="rose12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"/>
          </a:blip>
          <a:srcRect r="46591" b="41933"/>
          <a:stretch>
            <a:fillRect/>
          </a:stretch>
        </p:blipFill>
        <p:spPr bwMode="auto">
          <a:xfrm rot="9148495">
            <a:off x="4859338" y="4221163"/>
            <a:ext cx="1119187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02" name="Picture 38" descr="rose12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"/>
          </a:blip>
          <a:srcRect r="46591" b="41933"/>
          <a:stretch>
            <a:fillRect/>
          </a:stretch>
        </p:blipFill>
        <p:spPr bwMode="auto">
          <a:xfrm rot="-5814053">
            <a:off x="931863" y="4189412"/>
            <a:ext cx="1119188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3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1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126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-0.12605 0.4305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21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500" fill="hold"/>
                                        <p:tgtEl>
                                          <p:spTgt spid="1127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06285 0.5143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25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1000" fill="hold"/>
                                        <p:tgtEl>
                                          <p:spTgt spid="1127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13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500"/>
                            </p:stCondLst>
                            <p:childTnLst>
                              <p:par>
                                <p:cTn id="44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112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09462 0.49375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24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1000" fill="hold"/>
                                        <p:tgtEl>
                                          <p:spTgt spid="1127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8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4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1000" fill="hold"/>
                                        <p:tgtEl>
                                          <p:spTgt spid="11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650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0.16545 0.55648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27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1000" fill="hold"/>
                                        <p:tgtEl>
                                          <p:spTgt spid="1127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7500"/>
                            </p:stCondLst>
                            <p:childTnLst>
                              <p:par>
                                <p:cTn id="77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8500"/>
                            </p:stCondLst>
                            <p:childTnLst>
                              <p:par>
                                <p:cTn id="81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500"/>
                            </p:stCondLst>
                            <p:childTnLst>
                              <p:par>
                                <p:cTn id="8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1126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500"/>
                            </p:stCondLst>
                            <p:childTnLst>
                              <p:par>
                                <p:cTn id="9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500"/>
                            </p:stCondLst>
                            <p:childTnLst>
                              <p:par>
                                <p:cTn id="96" presetID="10" presetClass="entr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0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3500"/>
                            </p:stCondLst>
                            <p:childTnLst>
                              <p:par>
                                <p:cTn id="108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5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500"/>
                            </p:stCondLst>
                            <p:childTnLst>
                              <p:par>
                                <p:cTn id="116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8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9500"/>
                            </p:stCondLst>
                            <p:childTnLst>
                              <p:par>
                                <p:cTn id="124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2500"/>
                            </p:stCondLst>
                            <p:childTnLst>
                              <p:par>
                                <p:cTn id="132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4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11306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6500"/>
                            </p:stCondLst>
                            <p:childTnLst>
                              <p:par>
                                <p:cTn id="14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3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3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49500"/>
                            </p:stCondLst>
                            <p:childTnLst>
                              <p:par>
                                <p:cTn id="14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3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3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2500"/>
                            </p:stCondLst>
                            <p:childTnLst>
                              <p:par>
                                <p:cTn id="15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07407E-6 L 0.21094 0.12848 " pathEditMode="relative" rAng="0" ptsTypes="AA">
                                      <p:cBhvr>
                                        <p:cTn id="153" dur="3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5500"/>
                            </p:stCondLst>
                            <p:childTnLst>
                              <p:par>
                                <p:cTn id="15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0.24601 0.14491 " pathEditMode="relative" rAng="0" ptsTypes="AA">
                                      <p:cBhvr>
                                        <p:cTn id="156" dur="3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57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0"/>
                </p:tgtEl>
              </p:cMediaNode>
            </p:audio>
          </p:childTnLst>
        </p:cTn>
      </p:par>
    </p:tnLst>
    <p:bldLst>
      <p:bldP spid="11306" grpId="0" animBg="1"/>
      <p:bldP spid="11306" grpId="1" animBg="1"/>
      <p:bldP spid="11306" grpId="2" animBg="1"/>
      <p:bldP spid="11266" grpId="0" animBg="1"/>
      <p:bldP spid="11266" grpId="1"/>
      <p:bldP spid="11266" grpId="2" animBg="1"/>
      <p:bldP spid="11274" grpId="0" animBg="1"/>
      <p:bldP spid="11274" grpId="1" animBg="1"/>
      <p:bldP spid="11274" grpId="2" animBg="1"/>
      <p:bldP spid="11274" grpId="3" animBg="1"/>
      <p:bldP spid="11275" grpId="0" animBg="1"/>
      <p:bldP spid="11275" grpId="1" animBg="1"/>
      <p:bldP spid="11275" grpId="2" animBg="1"/>
      <p:bldP spid="11275" grpId="3" animBg="1"/>
      <p:bldP spid="11276" grpId="0" animBg="1"/>
      <p:bldP spid="11276" grpId="1" animBg="1"/>
      <p:bldP spid="11276" grpId="2" animBg="1"/>
      <p:bldP spid="11276" grpId="3" animBg="1"/>
      <p:bldP spid="11277" grpId="0" animBg="1"/>
      <p:bldP spid="11277" grpId="1" animBg="1"/>
      <p:bldP spid="11277" grpId="2" animBg="1"/>
      <p:bldP spid="11277" grpId="3" animBg="1"/>
      <p:bldP spid="11288" grpId="0" animBg="1"/>
      <p:bldP spid="11289" grpId="0" animBg="1"/>
      <p:bldP spid="11290" grpId="0" animBg="1"/>
      <p:bldP spid="11291" grpId="0" animBg="1"/>
      <p:bldP spid="11292" grpId="0" animBg="1"/>
      <p:bldP spid="11293" grpId="0" animBg="1"/>
      <p:bldP spid="11294" grpId="0" animBg="1"/>
      <p:bldP spid="11295" grpId="0" animBg="1"/>
      <p:bldP spid="11296" grpId="0" animBg="1"/>
      <p:bldP spid="11298" grpId="0" animBg="1"/>
      <p:bldP spid="112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600" i="1" dirty="0" smtClean="0"/>
              <a:t>Большой, огромный, громадный, гигантский.</a:t>
            </a:r>
            <a:endParaRPr lang="ru-RU" sz="3600" dirty="0" smtClean="0"/>
          </a:p>
          <a:p>
            <a:pPr lvl="0"/>
            <a:r>
              <a:rPr lang="ru-RU" sz="3600" i="1" dirty="0" smtClean="0"/>
              <a:t>Маленький, малюсенький, крошечный.</a:t>
            </a:r>
            <a:endParaRPr lang="ru-RU" sz="3600" dirty="0" smtClean="0"/>
          </a:p>
          <a:p>
            <a:pPr lvl="0"/>
            <a:r>
              <a:rPr lang="ru-RU" sz="3600" i="1" dirty="0" smtClean="0"/>
              <a:t>Крутой, обрывистый, отвесный.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Слова, близкие по смыслу,  называются</a:t>
            </a:r>
            <a:endParaRPr lang="ru-RU" sz="48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7030A0"/>
                </a:solidFill>
              </a:rPr>
              <a:t>СИНОНИМЫ</a:t>
            </a:r>
            <a:endParaRPr lang="ru-RU" sz="8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sz="half" idx="4294967295"/>
          </p:nvPr>
        </p:nvSpPr>
        <p:spPr>
          <a:xfrm>
            <a:off x="914400" y="3733800"/>
            <a:ext cx="7010400" cy="762000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12800" i="1" dirty="0" smtClean="0"/>
              <a:t>Неуклюжий, неловкий, косолапый</a:t>
            </a:r>
            <a:r>
              <a:rPr lang="ru-RU" sz="12000" i="1" dirty="0" smtClean="0"/>
              <a:t>…</a:t>
            </a:r>
            <a:endParaRPr lang="ru-RU" sz="12000" dirty="0" smtClean="0"/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906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3200" i="1" dirty="0" smtClean="0">
                <a:solidFill>
                  <a:prstClr val="black"/>
                </a:solidFill>
              </a:rPr>
              <a:t>Трусливый, боязливый, несмелый…</a:t>
            </a:r>
            <a:endParaRPr lang="ru-RU" sz="3200" dirty="0" smtClean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14400" y="1752600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</a:rPr>
              <a:t>Хитрая, лукавая, плутоватая…</a:t>
            </a:r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14400" y="2895600"/>
            <a:ext cx="594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</a:rPr>
              <a:t>Злой, сердитый, коварный…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sz="half" idx="4294967295"/>
          </p:nvPr>
        </p:nvSpPr>
        <p:spPr>
          <a:xfrm>
            <a:off x="914400" y="3733800"/>
            <a:ext cx="7010400" cy="762000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12800" i="1" dirty="0" smtClean="0"/>
              <a:t>Неуклюжий, неловкий, косолапый</a:t>
            </a:r>
            <a:r>
              <a:rPr lang="ru-RU" sz="12000" i="1" dirty="0" smtClean="0"/>
              <a:t>…</a:t>
            </a:r>
            <a:endParaRPr lang="ru-RU" sz="12000" dirty="0" smtClean="0"/>
          </a:p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906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3200" i="1" dirty="0" smtClean="0">
                <a:solidFill>
                  <a:prstClr val="black"/>
                </a:solidFill>
              </a:rPr>
              <a:t>Трусливый, боязливый, несмелый…</a:t>
            </a:r>
            <a:endParaRPr lang="ru-RU" sz="3200" dirty="0" smtClean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14400" y="1752600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</a:rPr>
              <a:t>Хитрая, лукавая, плутоватая…</a:t>
            </a:r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14400" y="2895600"/>
            <a:ext cx="594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>
                <a:solidFill>
                  <a:prstClr val="black"/>
                </a:solidFill>
              </a:rPr>
              <a:t>Злой, сердитый, коварный…</a:t>
            </a:r>
            <a:endParaRPr lang="ru-RU" sz="3200" dirty="0"/>
          </a:p>
        </p:txBody>
      </p:sp>
      <p:pic>
        <p:nvPicPr>
          <p:cNvPr id="24" name="Picture 2" descr="http://im6-tub-ru.yandex.net/i?id=604589243-2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304800"/>
            <a:ext cx="990600" cy="1143000"/>
          </a:xfrm>
          <a:prstGeom prst="rect">
            <a:avLst/>
          </a:prstGeom>
          <a:noFill/>
        </p:spPr>
      </p:pic>
      <p:pic>
        <p:nvPicPr>
          <p:cNvPr id="25" name="Picture 4" descr="http://im1-tub-ru.yandex.net/i?id=386815004-0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1524000"/>
            <a:ext cx="1466850" cy="1295400"/>
          </a:xfrm>
          <a:prstGeom prst="rect">
            <a:avLst/>
          </a:prstGeom>
          <a:noFill/>
        </p:spPr>
      </p:pic>
      <p:pic>
        <p:nvPicPr>
          <p:cNvPr id="26" name="Picture 6" descr="http://im7-tub-ru.yandex.net/i?id=40401906-4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2743200"/>
            <a:ext cx="1447800" cy="1047750"/>
          </a:xfrm>
          <a:prstGeom prst="rect">
            <a:avLst/>
          </a:prstGeom>
          <a:noFill/>
        </p:spPr>
      </p:pic>
      <p:pic>
        <p:nvPicPr>
          <p:cNvPr id="27" name="Picture 8" descr="http://im6-tub-ru.yandex.net/i?id=184134654-34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91400" y="3581400"/>
            <a:ext cx="152400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Составьте синонимические ряды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/>
              <a:t>Грустный, слабый, ломкий, стремительный, печальный, унылый, хрупкий, быстрый, скорый.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57200" y="1066800"/>
            <a:ext cx="4040188" cy="5059363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/>
              <a:t>Солнце радостно проснулось, </a:t>
            </a:r>
            <a:br>
              <a:rPr lang="ru-RU" sz="4800" dirty="0" smtClean="0"/>
            </a:br>
            <a:r>
              <a:rPr lang="ru-RU" sz="4800" dirty="0" smtClean="0"/>
              <a:t>Осторожно потянулось, </a:t>
            </a:r>
            <a:br>
              <a:rPr lang="ru-RU" sz="4800" dirty="0" smtClean="0"/>
            </a:br>
            <a:r>
              <a:rPr lang="ru-RU" sz="4800" dirty="0" smtClean="0"/>
              <a:t>Лучикам пора вставать </a:t>
            </a:r>
            <a:br>
              <a:rPr lang="ru-RU" sz="4800" dirty="0" smtClean="0"/>
            </a:br>
            <a:r>
              <a:rPr lang="ru-RU" sz="4800" dirty="0" smtClean="0"/>
              <a:t>И урок наш начинать</a:t>
            </a:r>
            <a:endParaRPr lang="ru-RU" sz="48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Picture 2" descr="http://anyamashka.ru/_ph/33/2/315288020.gif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676400"/>
            <a:ext cx="5334001" cy="41272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Составьте синонимические ряды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>
                <a:solidFill>
                  <a:srgbClr val="7030A0"/>
                </a:solidFill>
              </a:rPr>
              <a:t>Грустный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00B050"/>
                </a:solidFill>
              </a:rPr>
              <a:t>слабый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00B050"/>
                </a:solidFill>
              </a:rPr>
              <a:t>ломкий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C00000"/>
                </a:solidFill>
              </a:rPr>
              <a:t>стремительный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7030A0"/>
                </a:solidFill>
              </a:rPr>
              <a:t>печальный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7030A0"/>
                </a:solidFill>
              </a:rPr>
              <a:t>унылый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00B050"/>
                </a:solidFill>
              </a:rPr>
              <a:t>хрупкий</a:t>
            </a:r>
            <a:r>
              <a:rPr lang="ru-RU" sz="5400" dirty="0" smtClean="0">
                <a:solidFill>
                  <a:srgbClr val="C00000"/>
                </a:solidFill>
              </a:rPr>
              <a:t>, быстрый</a:t>
            </a:r>
            <a:r>
              <a:rPr lang="ru-RU" sz="5400" dirty="0" smtClean="0"/>
              <a:t>, </a:t>
            </a:r>
            <a:r>
              <a:rPr lang="ru-RU" sz="5400" dirty="0" smtClean="0">
                <a:solidFill>
                  <a:srgbClr val="C00000"/>
                </a:solidFill>
              </a:rPr>
              <a:t>скорый</a:t>
            </a:r>
            <a:r>
              <a:rPr lang="ru-RU" sz="5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i="1" dirty="0" smtClean="0"/>
              <a:t>Глупый, неумный, недалёкий.</a:t>
            </a:r>
            <a:endParaRPr lang="ru-RU" sz="3600" dirty="0" smtClean="0"/>
          </a:p>
          <a:p>
            <a:pPr lvl="0"/>
            <a:r>
              <a:rPr lang="ru-RU" sz="3600" i="1" dirty="0" smtClean="0"/>
              <a:t>Добрый, жадный, щедрый.</a:t>
            </a:r>
            <a:endParaRPr lang="ru-RU" sz="3600" dirty="0" smtClean="0"/>
          </a:p>
          <a:p>
            <a:pPr lvl="0"/>
            <a:r>
              <a:rPr lang="ru-RU" sz="3600" i="1" dirty="0" smtClean="0"/>
              <a:t>Вечный, бессмертный, временный.</a:t>
            </a:r>
            <a:endParaRPr lang="ru-RU" sz="3600" dirty="0" smtClean="0"/>
          </a:p>
          <a:p>
            <a:pPr lvl="0"/>
            <a:r>
              <a:rPr lang="ru-RU" sz="3600" i="1" dirty="0" smtClean="0"/>
              <a:t>Бездушный, чёрствый, отзывчивый.</a:t>
            </a:r>
            <a:endParaRPr lang="ru-RU" sz="3600" dirty="0" smtClean="0"/>
          </a:p>
          <a:p>
            <a:pPr lvl="0"/>
            <a:r>
              <a:rPr lang="ru-RU" sz="3600" i="1" dirty="0" smtClean="0"/>
              <a:t>Смелый, храбрый, мужественный.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i="1" dirty="0" smtClean="0">
                <a:solidFill>
                  <a:srgbClr val="C00000"/>
                </a:solidFill>
              </a:rPr>
              <a:t>Глупый, неумный, недалёкий</a:t>
            </a:r>
            <a:r>
              <a:rPr lang="ru-RU" sz="3600" i="1" dirty="0" smtClean="0"/>
              <a:t>.</a:t>
            </a:r>
            <a:endParaRPr lang="ru-RU" sz="3600" dirty="0" smtClean="0"/>
          </a:p>
          <a:p>
            <a:pPr lvl="0"/>
            <a:r>
              <a:rPr lang="ru-RU" sz="3600" i="1" dirty="0" smtClean="0"/>
              <a:t>Добрый, жадный, щедрый.</a:t>
            </a:r>
            <a:endParaRPr lang="ru-RU" sz="3600" dirty="0" smtClean="0"/>
          </a:p>
          <a:p>
            <a:pPr lvl="0"/>
            <a:r>
              <a:rPr lang="ru-RU" sz="3600" i="1" dirty="0" smtClean="0">
                <a:solidFill>
                  <a:srgbClr val="C00000"/>
                </a:solidFill>
              </a:rPr>
              <a:t>Вечный, бессмертный, бесконечный</a:t>
            </a:r>
            <a:r>
              <a:rPr lang="ru-RU" sz="3600" i="1" dirty="0" smtClean="0"/>
              <a:t>.</a:t>
            </a:r>
            <a:endParaRPr lang="ru-RU" sz="3600" dirty="0" smtClean="0"/>
          </a:p>
          <a:p>
            <a:pPr lvl="0"/>
            <a:r>
              <a:rPr lang="ru-RU" sz="3600" i="1" dirty="0" smtClean="0"/>
              <a:t>Бездушный, чёрствый, отзывчивый.</a:t>
            </a:r>
            <a:endParaRPr lang="ru-RU" sz="3600" dirty="0" smtClean="0"/>
          </a:p>
          <a:p>
            <a:pPr lvl="0"/>
            <a:r>
              <a:rPr lang="ru-RU" sz="3600" i="1" dirty="0" smtClean="0">
                <a:solidFill>
                  <a:srgbClr val="C00000"/>
                </a:solidFill>
              </a:rPr>
              <a:t>Смелый, храбрый, мужественный.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5842" name="Picture 2" descr="http://im0-tub-ru.yandex.net/i?id=381697072-1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0"/>
            <a:ext cx="1752600" cy="2514600"/>
          </a:xfrm>
          <a:prstGeom prst="rect">
            <a:avLst/>
          </a:prstGeom>
          <a:noFill/>
        </p:spPr>
      </p:pic>
      <p:pic>
        <p:nvPicPr>
          <p:cNvPr id="35844" name="Picture 4" descr="http://im1-tub-ru.yandex.net/i?id=76833461-23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3581400"/>
            <a:ext cx="1676400" cy="2362200"/>
          </a:xfrm>
          <a:prstGeom prst="rect">
            <a:avLst/>
          </a:prstGeom>
          <a:noFill/>
        </p:spPr>
      </p:pic>
      <p:pic>
        <p:nvPicPr>
          <p:cNvPr id="35846" name="Picture 6" descr="http://im1-tub-ru.yandex.net/i?id=21652155-24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1524000"/>
            <a:ext cx="1752600" cy="2286000"/>
          </a:xfrm>
          <a:prstGeom prst="rect">
            <a:avLst/>
          </a:prstGeom>
          <a:noFill/>
        </p:spPr>
      </p:pic>
      <p:pic>
        <p:nvPicPr>
          <p:cNvPr id="35848" name="Picture 8" descr="http://im4-tub-ru.yandex.net/i?id=193719092-41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14800" y="3657600"/>
            <a:ext cx="1676400" cy="2266950"/>
          </a:xfrm>
          <a:prstGeom prst="rect">
            <a:avLst/>
          </a:prstGeom>
          <a:noFill/>
        </p:spPr>
      </p:pic>
      <p:pic>
        <p:nvPicPr>
          <p:cNvPr id="35850" name="Picture 10" descr="http://im6-tub-ru.yandex.net/i?id=368134054-24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791200" y="1524000"/>
            <a:ext cx="1905000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ПОДВЕДЕМ ИТОГ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Я УЗНАЛ…</a:t>
            </a:r>
          </a:p>
          <a:p>
            <a:r>
              <a:rPr lang="ru-RU" dirty="0" smtClean="0"/>
              <a:t>Я НАУЧИЛСЯ…</a:t>
            </a:r>
          </a:p>
          <a:p>
            <a:r>
              <a:rPr lang="ru-RU" dirty="0" smtClean="0"/>
              <a:t>ТЕПЕРЬ Я МОГУ…</a:t>
            </a:r>
          </a:p>
          <a:p>
            <a:r>
              <a:rPr lang="ru-RU" dirty="0" smtClean="0"/>
              <a:t>БЫЛО ИНТЕРЕСНО…</a:t>
            </a:r>
          </a:p>
          <a:p>
            <a:r>
              <a:rPr lang="ru-RU" dirty="0" smtClean="0"/>
              <a:t>БЫЛО ТРУДНО…</a:t>
            </a:r>
          </a:p>
          <a:p>
            <a:r>
              <a:rPr lang="ru-RU" dirty="0" smtClean="0"/>
              <a:t>Я ВЫПОЛНЯЛ…</a:t>
            </a:r>
          </a:p>
          <a:p>
            <a:r>
              <a:rPr lang="ru-RU" dirty="0" smtClean="0"/>
              <a:t>ТЕПЕРЬ </a:t>
            </a:r>
            <a:r>
              <a:rPr lang="ru-RU" smtClean="0"/>
              <a:t>Я МОГУ…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ru-RU" sz="5400" b="1" i="1" dirty="0" smtClean="0"/>
              <a:t>Маленькое дело, лучше большого безделья</a:t>
            </a:r>
            <a:endParaRPr lang="ru-RU" sz="5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АГР 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 НОМ, (Н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)НАВИД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ТЬ, ТР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ДИЦ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Я, 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Б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РОНА, (Н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)НАС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НЫЙ, ИЗМ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РО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Ь, М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Л</a:t>
            </a:r>
            <a:r>
              <a:rPr lang="ru-RU" sz="4800" b="1" dirty="0" smtClean="0">
                <a:solidFill>
                  <a:srgbClr val="FF0000"/>
                </a:solidFill>
              </a:rPr>
              <a:t>*</a:t>
            </a:r>
            <a:r>
              <a:rPr lang="ru-RU" sz="4800" b="1" dirty="0" smtClean="0">
                <a:solidFill>
                  <a:srgbClr val="002060"/>
                </a:solidFill>
              </a:rPr>
              <a:t>ТОК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type="body" idx="4294967295"/>
          </p:nvPr>
        </p:nvSpPr>
        <p:spPr>
          <a:xfrm>
            <a:off x="1371600" y="2906713"/>
            <a:ext cx="7772400" cy="1500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b="1" dirty="0" smtClean="0">
                <a:solidFill>
                  <a:srgbClr val="0070C0"/>
                </a:solidFill>
              </a:rPr>
              <a:t>АНТОНИМЫ</a:t>
            </a:r>
            <a:endParaRPr lang="ru-RU" sz="6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dirty="0" smtClean="0">
                <a:solidFill>
                  <a:schemeClr val="bg2">
                    <a:lumMod val="25000"/>
                  </a:schemeClr>
                </a:solidFill>
              </a:rPr>
              <a:t>Узнать для чего нужны …</a:t>
            </a:r>
          </a:p>
          <a:p>
            <a:r>
              <a:rPr lang="ru-RU" sz="5400" dirty="0" smtClean="0">
                <a:solidFill>
                  <a:schemeClr val="bg2">
                    <a:lumMod val="25000"/>
                  </a:schemeClr>
                </a:solidFill>
              </a:rPr>
              <a:t>Учиться находить …... подбирать …… и употреблять ……  .</a:t>
            </a:r>
          </a:p>
          <a:p>
            <a:endParaRPr lang="ru-RU" sz="54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/>
              <a:t>Трусливый, дорогой, здоровый, молодой, правый, правдивый, вежливый, храбрый, дешевый, больной, старый, виновный, лживый, грубый.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Слова, противоположные по смыслу, иначе называются</a:t>
            </a:r>
            <a:endParaRPr lang="ru-RU" sz="48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7030A0"/>
                </a:solidFill>
              </a:rPr>
              <a:t>АНТОНИМЫ</a:t>
            </a:r>
            <a:endParaRPr lang="ru-RU" sz="8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http://img0.liveinternet.ru/images/attach/c/5/93/963/93963964_large_22_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3488" b="23488"/>
          <a:stretch>
            <a:fillRect/>
          </a:stretch>
        </p:blipFill>
        <p:spPr bwMode="auto">
          <a:xfrm>
            <a:off x="1981200" y="152400"/>
            <a:ext cx="2362200" cy="1901825"/>
          </a:xfrm>
          <a:prstGeom prst="rect">
            <a:avLst/>
          </a:prstGeom>
          <a:noFill/>
        </p:spPr>
      </p:pic>
      <p:pic>
        <p:nvPicPr>
          <p:cNvPr id="18436" name="Picture 4" descr="http://www.pycomall.com/images/P1/Tree_12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914400"/>
            <a:ext cx="1752600" cy="990600"/>
          </a:xfrm>
          <a:prstGeom prst="rect">
            <a:avLst/>
          </a:prstGeom>
          <a:noFill/>
        </p:spPr>
      </p:pic>
      <p:pic>
        <p:nvPicPr>
          <p:cNvPr id="18438" name="Picture 6" descr="http://www.mirsharov.com/image/cache/data/12/1103-0252_m1-640x480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1200" y="2133600"/>
            <a:ext cx="2209800" cy="1295400"/>
          </a:xfrm>
          <a:prstGeom prst="rect">
            <a:avLst/>
          </a:prstGeom>
          <a:noFill/>
        </p:spPr>
      </p:pic>
      <p:pic>
        <p:nvPicPr>
          <p:cNvPr id="18440" name="Picture 8" descr="http://im4-tub-ru.yandex.net/i?id=277559809-03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05000"/>
            <a:ext cx="1428750" cy="1428750"/>
          </a:xfrm>
          <a:prstGeom prst="rect">
            <a:avLst/>
          </a:prstGeom>
          <a:noFill/>
        </p:spPr>
      </p:pic>
      <p:pic>
        <p:nvPicPr>
          <p:cNvPr id="18442" name="Picture 10" descr="http://im5-tub-ru.yandex.net/i?id=11977272-59-72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90800" y="3352800"/>
            <a:ext cx="1428750" cy="1428750"/>
          </a:xfrm>
          <a:prstGeom prst="rect">
            <a:avLst/>
          </a:prstGeom>
          <a:noFill/>
        </p:spPr>
      </p:pic>
      <p:pic>
        <p:nvPicPr>
          <p:cNvPr id="18444" name="Picture 12" descr="http://im4-tub-ru.yandex.net/i?id=361302961-12-72&amp;n=2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257800" y="3352800"/>
            <a:ext cx="1914525" cy="1447800"/>
          </a:xfrm>
          <a:prstGeom prst="rect">
            <a:avLst/>
          </a:prstGeom>
          <a:noFill/>
        </p:spPr>
      </p:pic>
      <p:pic>
        <p:nvPicPr>
          <p:cNvPr id="18446" name="Picture 14" descr="http://im6-tub-ru.yandex.net/i?id=75226623-58-72&amp;n=21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09800" y="5105400"/>
            <a:ext cx="1905000" cy="1428750"/>
          </a:xfrm>
          <a:prstGeom prst="rect">
            <a:avLst/>
          </a:prstGeom>
          <a:noFill/>
        </p:spPr>
      </p:pic>
      <p:pic>
        <p:nvPicPr>
          <p:cNvPr id="18448" name="Picture 16" descr="http://im1-tub-ru.yandex.net/i?id=86567355-18-72&amp;n=21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410200" y="5029200"/>
            <a:ext cx="19335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368</Words>
  <Application>Microsoft Office PowerPoint</Application>
  <PresentationFormat>Экран (4:3)</PresentationFormat>
  <Paragraphs>68</Paragraphs>
  <Slides>24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Office Theme</vt:lpstr>
      <vt:lpstr>Прилагательные антонимы и синонимы</vt:lpstr>
      <vt:lpstr>Слайд 2</vt:lpstr>
      <vt:lpstr>Слайд 3</vt:lpstr>
      <vt:lpstr>Слайд 4</vt:lpstr>
      <vt:lpstr>Слайд 5</vt:lpstr>
      <vt:lpstr>ЦЕЛЬ УРОКА</vt:lpstr>
      <vt:lpstr>Слайд 7</vt:lpstr>
      <vt:lpstr>Слова, противоположные по смыслу, иначе называются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Слова, близкие по смыслу,  называются</vt:lpstr>
      <vt:lpstr>Слайд 17</vt:lpstr>
      <vt:lpstr>Слайд 18</vt:lpstr>
      <vt:lpstr>Составьте синонимические ряды</vt:lpstr>
      <vt:lpstr>Составьте синонимические ряды</vt:lpstr>
      <vt:lpstr>Слайд 21</vt:lpstr>
      <vt:lpstr>Слайд 22</vt:lpstr>
      <vt:lpstr>Слайд 23</vt:lpstr>
      <vt:lpstr>ПОДВЕДЕМ ИТОГ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Прилагательные антонимы и синонимы</dc:title>
  <dc:creator>1</dc:creator>
  <cp:lastModifiedBy>Пользователь</cp:lastModifiedBy>
  <cp:revision>19</cp:revision>
  <dcterms:created xsi:type="dcterms:W3CDTF">2014-01-30T11:36:42Z</dcterms:created>
  <dcterms:modified xsi:type="dcterms:W3CDTF">2014-01-31T02:09:42Z</dcterms:modified>
</cp:coreProperties>
</file>