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9" r:id="rId3"/>
    <p:sldId id="263" r:id="rId4"/>
    <p:sldId id="295" r:id="rId5"/>
    <p:sldId id="424" r:id="rId6"/>
    <p:sldId id="331" r:id="rId7"/>
    <p:sldId id="329" r:id="rId8"/>
    <p:sldId id="308" r:id="rId9"/>
    <p:sldId id="353" r:id="rId10"/>
    <p:sldId id="264" r:id="rId11"/>
    <p:sldId id="315" r:id="rId12"/>
    <p:sldId id="268" r:id="rId13"/>
    <p:sldId id="269" r:id="rId14"/>
    <p:sldId id="361" r:id="rId15"/>
    <p:sldId id="312" r:id="rId16"/>
    <p:sldId id="425" r:id="rId17"/>
    <p:sldId id="377" r:id="rId18"/>
    <p:sldId id="270" r:id="rId19"/>
    <p:sldId id="333" r:id="rId20"/>
    <p:sldId id="427" r:id="rId21"/>
    <p:sldId id="271" r:id="rId22"/>
    <p:sldId id="334" r:id="rId23"/>
    <p:sldId id="362" r:id="rId24"/>
    <p:sldId id="274" r:id="rId25"/>
    <p:sldId id="335" r:id="rId26"/>
    <p:sldId id="363" r:id="rId27"/>
    <p:sldId id="328" r:id="rId28"/>
    <p:sldId id="336" r:id="rId29"/>
    <p:sldId id="275" r:id="rId30"/>
    <p:sldId id="338" r:id="rId31"/>
    <p:sldId id="337" r:id="rId32"/>
    <p:sldId id="446" r:id="rId33"/>
    <p:sldId id="302" r:id="rId34"/>
    <p:sldId id="305" r:id="rId35"/>
    <p:sldId id="276" r:id="rId36"/>
    <p:sldId id="431" r:id="rId37"/>
    <p:sldId id="432" r:id="rId38"/>
    <p:sldId id="267" r:id="rId39"/>
    <p:sldId id="378" r:id="rId40"/>
    <p:sldId id="433" r:id="rId41"/>
    <p:sldId id="360" r:id="rId42"/>
    <p:sldId id="365" r:id="rId43"/>
    <p:sldId id="366" r:id="rId44"/>
    <p:sldId id="340" r:id="rId45"/>
    <p:sldId id="434" r:id="rId46"/>
    <p:sldId id="436" r:id="rId47"/>
    <p:sldId id="367" r:id="rId48"/>
    <p:sldId id="435" r:id="rId49"/>
    <p:sldId id="277" r:id="rId50"/>
    <p:sldId id="294" r:id="rId51"/>
    <p:sldId id="369" r:id="rId52"/>
    <p:sldId id="429" r:id="rId53"/>
    <p:sldId id="278" r:id="rId54"/>
    <p:sldId id="258" r:id="rId55"/>
    <p:sldId id="437" r:id="rId56"/>
    <p:sldId id="438" r:id="rId57"/>
    <p:sldId id="279" r:id="rId58"/>
    <p:sldId id="385" r:id="rId59"/>
    <p:sldId id="386" r:id="rId60"/>
    <p:sldId id="370" r:id="rId61"/>
    <p:sldId id="281" r:id="rId62"/>
    <p:sldId id="440" r:id="rId63"/>
    <p:sldId id="439" r:id="rId64"/>
    <p:sldId id="379" r:id="rId65"/>
    <p:sldId id="371" r:id="rId66"/>
    <p:sldId id="430" r:id="rId67"/>
    <p:sldId id="443" r:id="rId68"/>
    <p:sldId id="372" r:id="rId69"/>
    <p:sldId id="444" r:id="rId70"/>
    <p:sldId id="282" r:id="rId71"/>
    <p:sldId id="374" r:id="rId72"/>
    <p:sldId id="380" r:id="rId73"/>
    <p:sldId id="381" r:id="rId74"/>
    <p:sldId id="375" r:id="rId75"/>
    <p:sldId id="382" r:id="rId76"/>
    <p:sldId id="283" r:id="rId77"/>
    <p:sldId id="383" r:id="rId78"/>
    <p:sldId id="445" r:id="rId79"/>
    <p:sldId id="354" r:id="rId80"/>
    <p:sldId id="448" r:id="rId81"/>
    <p:sldId id="384" r:id="rId82"/>
    <p:sldId id="285" r:id="rId83"/>
    <p:sldId id="286" r:id="rId84"/>
    <p:sldId id="388" r:id="rId85"/>
    <p:sldId id="389" r:id="rId86"/>
    <p:sldId id="390" r:id="rId87"/>
    <p:sldId id="422" r:id="rId88"/>
    <p:sldId id="287" r:id="rId89"/>
    <p:sldId id="288" r:id="rId90"/>
    <p:sldId id="392" r:id="rId91"/>
    <p:sldId id="453" r:id="rId92"/>
    <p:sldId id="291" r:id="rId93"/>
    <p:sldId id="292" r:id="rId94"/>
    <p:sldId id="423" r:id="rId95"/>
    <p:sldId id="289" r:id="rId96"/>
    <p:sldId id="393" r:id="rId97"/>
    <p:sldId id="356" r:id="rId98"/>
    <p:sldId id="449" r:id="rId99"/>
    <p:sldId id="450" r:id="rId100"/>
    <p:sldId id="451" r:id="rId101"/>
    <p:sldId id="455" r:id="rId102"/>
    <p:sldId id="452" r:id="rId103"/>
    <p:sldId id="456" r:id="rId104"/>
    <p:sldId id="457" r:id="rId105"/>
    <p:sldId id="307" r:id="rId106"/>
    <p:sldId id="454" r:id="rId10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CC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07" autoAdjust="0"/>
    <p:restoredTop sz="94660"/>
  </p:normalViewPr>
  <p:slideViewPr>
    <p:cSldViewPr>
      <p:cViewPr varScale="1">
        <p:scale>
          <a:sx n="101" d="100"/>
          <a:sy n="101" d="100"/>
        </p:scale>
        <p:origin x="-2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29.01.2014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prism dir="d" isContent="1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7808" y="1447539"/>
            <a:ext cx="7772400" cy="1470025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11000" b="1" dirty="0" smtClean="0">
                <a:ln w="11430"/>
                <a:solidFill>
                  <a:schemeClr val="accent6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АФАНАСИЙ НИКИТИН</a:t>
            </a:r>
            <a:endParaRPr lang="ru-RU" sz="11000" b="1" dirty="0">
              <a:ln w="11430"/>
              <a:solidFill>
                <a:schemeClr val="accent6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979712" y="3717032"/>
            <a:ext cx="6400800" cy="115212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r"/>
            <a:r>
              <a:rPr lang="ru-RU" sz="54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Загадки истории</a:t>
            </a:r>
            <a:endParaRPr lang="ru-RU" sz="5400" b="1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620688"/>
            <a:ext cx="7128792" cy="3123728"/>
          </a:xfrm>
          <a:prstGeom prst="rect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4" descr="http://www.tvercult.ru/nikitin/image/17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50314"/>
            <a:ext cx="2232335" cy="29613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15816" y="4509120"/>
            <a:ext cx="54726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материалам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журнала «Вокруг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Света»</a:t>
            </a: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№3 (2690) | Март 1998</a:t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Рубрика «Исторический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розыск» «Тайный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агент князя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Тверского» авт. Дмитрий Демин  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5877272"/>
            <a:ext cx="5846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презентации учитель русского языка и литературы МОУ СОШ №9 г. Тверь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Бурдинская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С.В.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4481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elcometver.ru/system/image/file/728/slide_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6425" r="2399" b="16138"/>
          <a:stretch/>
        </p:blipFill>
        <p:spPr bwMode="auto">
          <a:xfrm rot="21181006">
            <a:off x="-808721" y="-657237"/>
            <a:ext cx="2916425" cy="405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-833452" y="1837064"/>
            <a:ext cx="2601798" cy="444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elcometver.ru/system/image/file/728/slide_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6425" r="2399" b="16138"/>
          <a:stretch/>
        </p:blipFill>
        <p:spPr bwMode="auto">
          <a:xfrm rot="21181006">
            <a:off x="487423" y="1402808"/>
            <a:ext cx="2916425" cy="405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elcometver.ru/system/image/file/728/slide_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6425" r="2399" b="16138"/>
          <a:stretch/>
        </p:blipFill>
        <p:spPr bwMode="auto">
          <a:xfrm rot="18803399">
            <a:off x="2637873" y="3889453"/>
            <a:ext cx="2916425" cy="4058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20990373">
            <a:off x="898392" y="4256387"/>
            <a:ext cx="2601798" cy="444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21009205">
            <a:off x="1530397" y="-53713"/>
            <a:ext cx="2601798" cy="444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764704"/>
            <a:ext cx="43204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Десятилетия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остаются эти листки потаенными, и только потом, по счастливой случайности, обнаружат их монахи Троице-Сергиева монастыря и внесут в летописи как важное государственное событие.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потом — три с половиной века — молчание.</a:t>
            </a:r>
          </a:p>
        </p:txBody>
      </p:sp>
    </p:spTree>
    <p:extLst>
      <p:ext uri="{BB962C8B-B14F-4D97-AF65-F5344CB8AC3E}">
        <p14:creationId xmlns:p14="http://schemas.microsoft.com/office/powerpoint/2010/main" val="4099742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2798" y="622767"/>
            <a:ext cx="52565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Ревдане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памятник открыт 19 января 2002 г. Скульптор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Судипа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Матра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Рядом со стелой из чёрного гранита </a:t>
            </a:r>
          </a:p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(7 м)  расположена мемориальная доска с изображением маршрута путешественника. В основании стелы с четырёх сторон укреплены бронзовые таблички с надписями на русском, английском, хинди и маратхи.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content.foto.mail.ru/mail/amsnad/nikitin/s-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" y="1187422"/>
            <a:ext cx="291573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052736"/>
            <a:ext cx="7200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повествуют о том, что тверской купец Афанасий Никитин впервые ступил на индийскую землю неподалеку. Именно здесь, в 130 км к югу от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Мумбая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(Бомбей), был расположен средневековый порт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Чаул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куда Никитин прибыл из Персидского залива 9 апреля 1469 года. Средства на возведение монумента выделила администрация Тверской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11008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548680"/>
            <a:ext cx="72728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самом деле памятников Никитину в Индии два. </a:t>
            </a:r>
            <a:r>
              <a:rPr lang="ru-RU" sz="2800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Второй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установлен спустя полгода в г.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Бидаре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(15.08.2002), скульптор Лев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Кербель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но изображения его нет в Интернете. Памятник установлен на берегу Аравийского моря – в том месте, где, по мнению историков, Афанасий Никитин впервые ступил на индийскую землю. Памятник представляет собой статую Афанасия Никитина в полный рост на трехгранном гранитном пьедестале. Высота статуи 2,5 метра и изготовлена из бронзы.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92088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Инициатором увековечения памяти путешественника выступила общественность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Мумбаи 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Путин.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Чтобы собрать необходимые средства на установку памятника (примерно $30 млн), в сентябре 2001 года были организованы специальные туры "По маршруту Никитина".  </a:t>
            </a:r>
            <a:r>
              <a:rPr lang="ru-RU" sz="2800" dirty="0"/>
              <a:t> </a:t>
            </a:r>
            <a:endParaRPr lang="ru-RU" sz="2800" dirty="0" smtClean="0"/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Владимир Путин,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выступая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время официального визита в Индию в октябре 2000 года перед деловыми кругами Бомбея,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подчеркнул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установка памятника стала бы символом дружбы и сотрудничества между Россией 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Индией.</a:t>
            </a:r>
            <a:r>
              <a:rPr lang="ru-RU" sz="2800" dirty="0" smtClean="0"/>
              <a:t>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586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ревняя крепость в Бидар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31931"/>
            <a:ext cx="6840760" cy="44613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44926" y="620688"/>
            <a:ext cx="70567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Древняя крепость 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Бидаре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которую мог видеть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Афанасий Никитин.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2037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upload.wikimedia.org/wikipedia/ru/2/2c/%D0%A2%D0%B8%D1%82%D1%80%D1%8B_%D1%84%D0%B8%D0%BB%D1%8C%D0%BC%D0%B0_%D0%A5%D0%BE%D0%B6%D0%B4%D0%B5%D0%BD%D0%B8%D0%B5_%D0%B7%D0%B0_%D1%82%D1%80%D0%B8_%D0%BC%D0%BE%D1%80%D1%8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0" y="-198784"/>
            <a:ext cx="9144000" cy="7056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-17140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dirty="0">
                <a:solidFill>
                  <a:schemeClr val="bg1"/>
                </a:solidFill>
              </a:rPr>
              <a:t> 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главный – это литературный памятник «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Хожение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три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моря». Сразу после смерти А. Никитина купцы Гридя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Жук и Степан Дмитриев доставили в Москву дьяку великого московского князя Василия </a:t>
            </a:r>
            <a:r>
              <a:rPr lang="ru-RU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Мамыреву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 где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они были включены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 московские летописные своды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 названием "Написание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Офонаса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тферитина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купца, что был в Индии четыре года, а ходил, сказывают, с </a:t>
            </a:r>
            <a:r>
              <a:rPr 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Васильем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Папиным" (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вторая Софийская летопись) под 1475 годом. </a:t>
            </a:r>
            <a:r>
              <a:rPr 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только в 1820 году текст был напечатан П.М. Строевым в «Софийском Временнике».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0648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20688"/>
            <a:ext cx="777686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16-17 вв. его дневник «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Хожение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три моря» (имеется в виду Каспийское, Аравийское и Черное), неоднократно переписывался. Известно шесть списков. Один из них в нач. 19 в. был найден Н. М. Карамзиным, оценившим исключительное значение труда.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Труд Никитина представляет интерес не только как один из ярких образцов жанра путевых очерков, т. н. древнерусских «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хожений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», (основоположником которого принято считать игумена Даниила,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12 в.), но и как памятник живого русского языка 15 в. 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71801" y="476672"/>
            <a:ext cx="554461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в начале XIX века наш великий писатель и историк 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Михайлович Карамзин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обнаружил эти записи в древлехранилище Троице-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Сергиевого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монастыря. Прочитал и был поражен: 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«Доселе географы не знали, что честь одного из древнейших описаний европейских путешествий в Индию принадлежит России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Иоаннова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века... В то время, как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Васко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да Гама единственно мыслил о возможности найти путь от Африки к Индостану, наш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тверитянин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уже купечествовал на берегу </a:t>
            </a:r>
            <a:r>
              <a:rPr lang="ru-RU" sz="22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Малабара</a:t>
            </a:r>
            <a:r>
              <a:rPr lang="ru-RU" sz="22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...»</a:t>
            </a:r>
          </a:p>
        </p:txBody>
      </p:sp>
      <p:pic>
        <p:nvPicPr>
          <p:cNvPr id="1026" name="Picture 2" descr="http://young.rzd.ru/dbmm/images/41/4080/683435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11314"/>
            <a:ext cx="2016224" cy="2162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3501008"/>
            <a:ext cx="20162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Николай Михайлович Карамзин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88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476672"/>
            <a:ext cx="626469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Благодаря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Карамзину и трудам историков последующих лет «Хождение» Афанасия Никитина стало известно всему миру. «Хождение» в Индию за двадцать лет до плавания Колумба, за тридцать с лишним лет до открытий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Васко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Гамы!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каким языком написанное — живым, взволнованным, страстным.</a:t>
            </a:r>
          </a:p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все-таки... «Хождение за три моря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»—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документ во многом запутанный, странный, полный загадок.</a:t>
            </a:r>
          </a:p>
        </p:txBody>
      </p:sp>
      <p:pic>
        <p:nvPicPr>
          <p:cNvPr id="3" name="Picture 2" descr="http://i932.photobucket.com/albums/ad168/beliyslon/Decorated%20images/Screenshots_2/8a64d35624edc54852305c4844bbc22d-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9" b="8577"/>
          <a:stretch/>
        </p:blipFill>
        <p:spPr bwMode="auto">
          <a:xfrm>
            <a:off x="179512" y="692696"/>
            <a:ext cx="2555776" cy="313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RightFacing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60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187624" y="0"/>
            <a:ext cx="6624736" cy="1800200"/>
            <a:chOff x="1331640" y="3429000"/>
            <a:chExt cx="6624736" cy="1800200"/>
          </a:xfrm>
        </p:grpSpPr>
        <p:sp>
          <p:nvSpPr>
            <p:cNvPr id="4" name="Горизонтальный свиток 3"/>
            <p:cNvSpPr/>
            <p:nvPr/>
          </p:nvSpPr>
          <p:spPr>
            <a:xfrm>
              <a:off x="1331640" y="3429000"/>
              <a:ext cx="6624736" cy="1800200"/>
            </a:xfrm>
            <a:prstGeom prst="horizontalScroll">
              <a:avLst>
                <a:gd name="adj" fmla="val 2500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1944382" y="3852046"/>
              <a:ext cx="590465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i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Загадка первая.</a:t>
              </a:r>
              <a:r>
                <a:rPr lang="ru-RU" sz="2800" b="1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 </a:t>
              </a:r>
              <a:br>
                <a:rPr lang="ru-RU" sz="2800" b="1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8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Кто он, Афанасий Никитин?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899592" y="1484784"/>
            <a:ext cx="4839664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   родине   Афанасия  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Никитина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   в Твери,  на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берегу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Волги  стоит памятник. </a:t>
            </a:r>
            <a:endParaRPr lang="ru-RU" sz="27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борту судна — молодой, бесшабашный, удалой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купец—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ли Садко, то ли Васька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Буслаев—таким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изобразил Афанасия скульптор. Таким его рисует и наше воображение. Но так ли это? </a:t>
            </a:r>
          </a:p>
        </p:txBody>
      </p:sp>
      <p:pic>
        <p:nvPicPr>
          <p:cNvPr id="7" name="Picture 4" descr="http://galina27.ucoz.ru/_10-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772815"/>
            <a:ext cx="2854630" cy="4055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ContrastingLeftFacing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026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017.radikal.ru/i413/1202/31/226e70fcf2b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  <a14:imgEffect>
                      <a14:brightnessContrast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36"/>
          <a:stretch>
            <a:fillRect/>
          </a:stretch>
        </p:blipFill>
        <p:spPr bwMode="auto">
          <a:xfrm>
            <a:off x="683569" y="476672"/>
            <a:ext cx="7848872" cy="5328592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2996952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Попробуем   на   основании   анализа   текста «Хождения» все же выяснить, что за человек был этот Афанасий Никитин.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datai/geografija/Velikie-puteshestvenniki/0014-016-Afanasij-Nikitin-umer-v-1472-g.-pervyj-russkij-puteshestvennik-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t="5299" r="18754" b="39080"/>
          <a:stretch/>
        </p:blipFill>
        <p:spPr bwMode="auto">
          <a:xfrm>
            <a:off x="611559" y="476672"/>
            <a:ext cx="3585537" cy="4752528"/>
          </a:xfrm>
          <a:prstGeom prst="ellipse">
            <a:avLst/>
          </a:prstGeom>
          <a:ln>
            <a:noFill/>
          </a:ln>
          <a:effectLst>
            <a:glow>
              <a:schemeClr val="accent1"/>
            </a:glow>
            <a:softEdge rad="355600"/>
          </a:effectLst>
          <a:scene3d>
            <a:camera prst="orthographicFront"/>
            <a:lightRig rig="threePt" dir="t"/>
          </a:scene3d>
          <a:sp3d prstMaterial="softEdg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13394" y="1412776"/>
            <a:ext cx="47069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Странно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удивительно, но мы не знаем, какова фамилия купца Афанасия. Ведь в тексте ясно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говорится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— «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Афонасья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Микитина сына».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Значит,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Афанасий Никитич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говоря современным языком.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936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764704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втором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варианте «Хождения» опять — 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«…в та же лета некто именем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Офонасей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Микитин сын Тверитин ходил в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Ындею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и той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тверитин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Афонасей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писал путь хождения своего…»</a:t>
            </a:r>
          </a:p>
        </p:txBody>
      </p:sp>
      <p:pic>
        <p:nvPicPr>
          <p:cNvPr id="4" name="Picture 4" descr="http://fenixclub.com/uploads/52319/img-222002-17169c0cbc.JPG"/>
          <p:cNvPicPr>
            <a:picLocks noChangeAspect="1" noChangeArrowheads="1"/>
          </p:cNvPicPr>
          <p:nvPr/>
        </p:nvPicPr>
        <p:blipFill>
          <a:blip r:embed="rId2" cstate="print">
            <a:lum bright="14000" contrast="1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>
            <a:fillRect/>
          </a:stretch>
        </p:blipFill>
        <p:spPr bwMode="auto">
          <a:xfrm>
            <a:off x="-396552" y="3068960"/>
            <a:ext cx="6800001" cy="3960440"/>
          </a:xfrm>
          <a:prstGeom prst="rect">
            <a:avLst/>
          </a:prstGeom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7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060.radikal.ru/1209/29/4b68692529c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54892"/>
            <a:ext cx="7236296" cy="36031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99592" y="476672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другой летописи, в другом варианте «Хождения за три моря», говорится: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«...того же году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обретох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написание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Офонаса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Тверитина купца, что был 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Ындее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четыре года, а ходил, сказывает, с Василием Папиным».</a:t>
            </a:r>
          </a:p>
        </p:txBody>
      </p:sp>
    </p:spTree>
    <p:extLst>
      <p:ext uri="{BB962C8B-B14F-4D97-AF65-F5344CB8AC3E}">
        <p14:creationId xmlns:p14="http://schemas.microsoft.com/office/powerpoint/2010/main" val="29783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44144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Фамилия посла, с которым плыл в начале пути по Волге наш герой, — Папин. А «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Офонас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»? «Тверитин купец», то есть купец из Твери,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тверитянин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 только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 </a:t>
            </a:r>
          </a:p>
        </p:txBody>
      </p:sp>
      <p:pic>
        <p:nvPicPr>
          <p:cNvPr id="7" name="Picture 2" descr="http://www.tvercult.ru/nikitin/image/film/10.jpg"/>
          <p:cNvPicPr>
            <a:picLocks noChangeAspect="1" noChangeArrowheads="1"/>
          </p:cNvPicPr>
          <p:nvPr/>
        </p:nvPicPr>
        <p:blipFill rotWithShape="1">
          <a:blip r:embed="rId2" cstate="print">
            <a:lum bright="16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1"/>
          <a:stretch/>
        </p:blipFill>
        <p:spPr bwMode="auto">
          <a:xfrm>
            <a:off x="5076056" y="764704"/>
            <a:ext cx="3420582" cy="2234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kinofilms.tv/images/films/2/1494/pict/6.jpg"/>
          <p:cNvPicPr>
            <a:picLocks noChangeAspect="1" noChangeArrowheads="1"/>
          </p:cNvPicPr>
          <p:nvPr/>
        </p:nvPicPr>
        <p:blipFill rotWithShape="1">
          <a:blip r:embed="rId3" cstate="print">
            <a:lum bright="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7" t="21217" r="15148"/>
          <a:stretch/>
        </p:blipFill>
        <p:spPr bwMode="auto">
          <a:xfrm>
            <a:off x="0" y="4136881"/>
            <a:ext cx="4211047" cy="2721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730" y="3079125"/>
            <a:ext cx="4464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при этом купец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владеющий чужим, почти не известным на Руси языком и, как увидим дальше, свободно на нем разговаривающий.</a:t>
            </a:r>
          </a:p>
        </p:txBody>
      </p:sp>
    </p:spTree>
    <p:extLst>
      <p:ext uri="{BB962C8B-B14F-4D97-AF65-F5344CB8AC3E}">
        <p14:creationId xmlns:p14="http://schemas.microsoft.com/office/powerpoint/2010/main" val="711900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marimedia.ru/media/tv/50/tv_73f10ca1e5f6d9fad101b848f4cf029e.jpg"/>
          <p:cNvPicPr>
            <a:picLocks noChangeAspect="1" noChangeArrowheads="1"/>
          </p:cNvPicPr>
          <p:nvPr/>
        </p:nvPicPr>
        <p:blipFill rotWithShape="1">
          <a:blip r:embed="rId2" cstate="print">
            <a:lum bright="11000" contrast="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24" t="9668" b="16220"/>
          <a:stretch/>
        </p:blipFill>
        <p:spPr bwMode="auto">
          <a:xfrm>
            <a:off x="4139952" y="3645024"/>
            <a:ext cx="3960440" cy="3366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0"/>
            <a:ext cx="74168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на каком языке он ведет свои записи? Да, на русском. Но тут же, рядом с русскими словами, он пишет: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Индее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же как пачек-тур, 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учюзе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-дер;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сикишь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иларсень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ики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шитель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;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акечаны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иля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атырсень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—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атле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жетель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бер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;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булера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достор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;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акулъкараваш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учюз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; чар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фуна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хуб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...»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97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548680"/>
            <a:ext cx="39604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Тверской купец Афанасий Никитин, совершивший свое путешествие в Индию в период, по одним данным, с 1469 по 1472 годы, по другим данным, с 1468 по 1474 годы, был в полном смысле этого слова великим путешественником, одаренным писателем и… величайшим авантюристом. </a:t>
            </a:r>
          </a:p>
        </p:txBody>
      </p:sp>
      <p:pic>
        <p:nvPicPr>
          <p:cNvPr id="5" name="Picture 2" descr="http://www.turizm.tver.ru/system/photos/people/35/medium/6aba91d8aa4b7d338eb89f74a886e8ba.jpg?13390096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40160"/>
            <a:ext cx="3851520" cy="48377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453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764704"/>
            <a:ext cx="76328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за тарабарщина, выведенная кириллицей? Условный язык? Шифр, понятный ему одному? 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считают ученые, текст «Хождения» вобрал в себя множество персидских, арабских, татарских, староузбекских слов и целых фраз.</a:t>
            </a:r>
            <a:endParaRPr lang="ru-RU" sz="2800" dirty="0"/>
          </a:p>
        </p:txBody>
      </p:sp>
      <p:pic>
        <p:nvPicPr>
          <p:cNvPr id="4" name="Picture 2" descr="http://filmiki.arjlover.net/ap/hozhdenie.za.tri.morja.1.avi/hozhdenie.za.tri.morja.1.avi.image5.jpg"/>
          <p:cNvPicPr>
            <a:picLocks noChangeAspect="1" noChangeArrowheads="1"/>
          </p:cNvPicPr>
          <p:nvPr/>
        </p:nvPicPr>
        <p:blipFill>
          <a:blip r:embed="rId2" cstate="print">
            <a:lum bright="15000"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72851"/>
            <a:ext cx="8136904" cy="3585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называемый «тайный язык хорезмийских купцов». Вот им-то и зашифровывает часто Афанасий свои записи. Для чего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f.kinozon.tv/frames/4190-1/Film_shot00021.jpg"/>
          <p:cNvPicPr>
            <a:picLocks noChangeAspect="1" noChangeArrowheads="1"/>
          </p:cNvPicPr>
          <p:nvPr/>
        </p:nvPicPr>
        <p:blipFill>
          <a:blip r:embed="rId2" cstate="print">
            <a:lum bright="9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8"/>
          <a:stretch>
            <a:fillRect/>
          </a:stretch>
        </p:blipFill>
        <p:spPr bwMode="auto">
          <a:xfrm>
            <a:off x="971600" y="2564904"/>
            <a:ext cx="734481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570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10101" y="2366406"/>
            <a:ext cx="7344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знаком с тонкостями различных вероисповеданий, его постоянно волнуют вопросы веры.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прекрасно разбирается в христианском и мусульманском календаре.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fenixclub.com/uploads/52319/img-222004-430bd0bc35.JPG"/>
          <p:cNvPicPr>
            <a:picLocks noChangeAspect="1" noChangeArrowheads="1"/>
          </p:cNvPicPr>
          <p:nvPr/>
        </p:nvPicPr>
        <p:blipFill>
          <a:blip r:embed="rId2" cstate="print">
            <a:lum bright="1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04664"/>
            <a:ext cx="4025461" cy="1884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cs12944.vkontakte.ru/u16424095/video/l_2f2a85c5.jpg"/>
          <p:cNvPicPr>
            <a:picLocks noChangeAspect="1" noChangeArrowheads="1"/>
          </p:cNvPicPr>
          <p:nvPr/>
        </p:nvPicPr>
        <p:blipFill rotWithShape="1">
          <a:blip r:embed="rId3" cstate="print">
            <a:lum bright="19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3" b="19440"/>
          <a:stretch/>
        </p:blipFill>
        <p:spPr bwMode="auto">
          <a:xfrm>
            <a:off x="899592" y="4221088"/>
            <a:ext cx="4008924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241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560840" cy="626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разве простому купцу пятнадцатого века свойственно такое знание звездного неба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? 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«Во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Индеи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же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бесерменьской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в великом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Бедери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смотрилъ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есми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на Великую ночь на Великий же день —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волосаны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да кола в зорю </a:t>
            </a:r>
            <a:r>
              <a:rPr lang="ru-RU" sz="25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вошъли</a:t>
            </a:r>
            <a:r>
              <a:rPr lang="ru-RU" sz="25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а лось головою стоит на восток». </a:t>
            </a:r>
          </a:p>
          <a:p>
            <a:pPr algn="ctr"/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Волосаны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Кола — это Плеяды и Орион, а Лось — Большая Медведица. Причем заметьте, что созвездия эти ему знакомы давно, до странствия по Индии. Он употребляет их северные,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бытуемые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его Твери названия — </a:t>
            </a:r>
            <a:r>
              <a:rPr lang="ru-RU" sz="28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волосаны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колы, лось!</a:t>
            </a:r>
          </a:p>
          <a:p>
            <a:pPr algn="ctr"/>
            <a:endParaRPr lang="ru-RU" sz="26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79548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постоянно следит за звездным небом, словно опытный кормчий.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«Луна в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Бидаре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стоит полная три дня...»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ему, измученному тяжелейшими дорогами, невероятным зноем, опасностями на каждом шагу, не спится по ночам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fenixclub.com/uploads/52319/img-221999-de53bad525.JPG"/>
          <p:cNvPicPr>
            <a:picLocks noChangeAspect="1" noChangeArrowheads="1"/>
          </p:cNvPicPr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457" y="3140968"/>
            <a:ext cx="9488457" cy="407707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73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.kinozon.tv/frames/4190-1/Film_shot00010.jpg"/>
          <p:cNvPicPr>
            <a:picLocks noChangeAspect="1" noChangeArrowheads="1"/>
          </p:cNvPicPr>
          <p:nvPr/>
        </p:nvPicPr>
        <p:blipFill rotWithShape="1">
          <a:blip r:embed="rId2" cstate="print">
            <a:lum bright="1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4"/>
          <a:stretch/>
        </p:blipFill>
        <p:spPr bwMode="auto">
          <a:xfrm>
            <a:off x="611560" y="3501008"/>
            <a:ext cx="7906443" cy="3486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48680"/>
            <a:ext cx="763284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с какой точностью отмечает он свой путь!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«Каждый день встречалось по три города, а в другой и по четыре; от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Чаула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до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Джунира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20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ковов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(Афанасий в «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кове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считает по десять верст),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 от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Джунира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до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Бидара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40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ковов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а от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Бидара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до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Кулунгира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9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ковов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...»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так далее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394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692696"/>
            <a:ext cx="734481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вот какой странник отправился в путь! Необычайно опытный, проверенный делами, с исключительным для своего времени знанием всех хитросплетений и тонкостей такого невероятно сложного предприятия, образованный, знающий многие восточные языки.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fenixclub.com/uploads/52319/img-221993-1cda1bf5f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73016"/>
            <a:ext cx="7258348" cy="3570518"/>
          </a:xfrm>
          <a:prstGeom prst="rect">
            <a:avLst/>
          </a:prstGeom>
          <a:noFill/>
          <a:effectLst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836712"/>
            <a:ext cx="6912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тут сразу же возникает другая загадка — а по своей ли воле, по своим ли делам отправился в неведомые земли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тверитянин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Афанасий?</a:t>
            </a:r>
          </a:p>
        </p:txBody>
      </p:sp>
      <p:pic>
        <p:nvPicPr>
          <p:cNvPr id="5" name="Picture 2" descr="http://i.vidik.org/images/shots/6143/6.jpg"/>
          <p:cNvPicPr>
            <a:picLocks noChangeAspect="1" noChangeArrowheads="1"/>
          </p:cNvPicPr>
          <p:nvPr/>
        </p:nvPicPr>
        <p:blipFill>
          <a:blip r:embed="rId2" cstate="print">
            <a:lum bright="8000" contras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8222839" cy="41044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82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kacat.com/uploads/posts/2011-07/1311516542_arxivat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2564904"/>
            <a:ext cx="4705341" cy="482453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4795" y="2708920"/>
            <a:ext cx="468052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дорогу он берет много книг и часто сожалеет об их утрате. «Со мной нет ничего, никакой книги, а книги мы взяли с собой из Руси, но когда меня пограбили, то захватили и их».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492450"/>
            <a:ext cx="45365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Простой купец, каким мы его представляли, а знает все пути, все преграды, разбирается в сложных политических событиях. </a:t>
            </a:r>
            <a:endParaRPr lang="ru-RU" sz="2800" dirty="0"/>
          </a:p>
        </p:txBody>
      </p:sp>
      <p:pic>
        <p:nvPicPr>
          <p:cNvPr id="5" name="Picture 4" descr="http://fullsite.kz/uploads/posts/05-2007/4HbN4s3dcMDUyZzW1LNgpeiQfKeDqpShrJbXvNKkr6WYaaLUf2unocu81w/xozhdenie-za-tri-morya-1957-dvdrip-7.jpg"/>
          <p:cNvPicPr>
            <a:picLocks noChangeAspect="1" noChangeArrowheads="1"/>
          </p:cNvPicPr>
          <p:nvPr/>
        </p:nvPicPr>
        <p:blipFill>
          <a:blip r:embed="rId3" cstate="print">
            <a:lum bright="4000" contrast="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6000"/>
                    </a14:imgEffect>
                    <a14:imgEffect>
                      <a14:brightnessContrast bright="1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508" y="676364"/>
            <a:ext cx="4085492" cy="2009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11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zemljak-citi.ru/files/paintings/hozhdenie_za_3_morya.jpg?1331240314"/>
          <p:cNvPicPr>
            <a:picLocks noChangeAspect="1" noChangeArrowheads="1"/>
          </p:cNvPicPr>
          <p:nvPr/>
        </p:nvPicPr>
        <p:blipFill>
          <a:blip r:embed="rId2" cstate="print">
            <a:lum bright="14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340768"/>
            <a:ext cx="4637911" cy="607511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187624" y="341480"/>
            <a:ext cx="6624736" cy="1800200"/>
            <a:chOff x="1331640" y="756979"/>
            <a:chExt cx="6624736" cy="1800200"/>
          </a:xfrm>
        </p:grpSpPr>
        <p:sp>
          <p:nvSpPr>
            <p:cNvPr id="4" name="Горизонтальный свиток 3"/>
            <p:cNvSpPr/>
            <p:nvPr/>
          </p:nvSpPr>
          <p:spPr>
            <a:xfrm>
              <a:off x="1331640" y="756979"/>
              <a:ext cx="6624736" cy="1800200"/>
            </a:xfrm>
            <a:prstGeom prst="horizontalScroll">
              <a:avLst>
                <a:gd name="adj" fmla="val 2500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809793" y="1241580"/>
              <a:ext cx="60486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Загадка вторая. </a:t>
              </a:r>
              <a:r>
                <a:rPr lang="ru-RU" sz="2400" b="1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400" b="1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Странности </a:t>
              </a:r>
              <a:r>
                <a:rPr lang="ru-RU" sz="2400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странствия.</a:t>
              </a:r>
              <a:endPara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3635896" y="1700808"/>
            <a:ext cx="4740014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Афанасий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оставил записи, в какое время года отправился он в путь. Скорее всего, было это в самый разгар весны, когда Волга полностью освобождается от льда, берега одеваются в прозрачную зелень, а птицы возвращаются из далеких чужих краев.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026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548680"/>
            <a:ext cx="738331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ноября 1472 года, на берегу Черного моря, в городе Кафа, теперь мы зовем его Феодосией, появляется загадочный странник. Прибыл он издалека, называет себя — купец Ходжа Юсуф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Хоросани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по-русски говорит чисто. Да и сам — вылитый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русич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только смуглый от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загара.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 descr="http://fenixclub.com/uploads/52319/img-222005-49c9385a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3" y="2857004"/>
            <a:ext cx="7866893" cy="338030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611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://vision-art.narod.ru/photo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76672"/>
            <a:ext cx="7848872" cy="525658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2780928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Навстречу им — «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встречь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солнцу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»—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уходили из Твери на вольные волжские просторы ладьи торговых людей.</a:t>
            </a:r>
          </a:p>
        </p:txBody>
      </p:sp>
    </p:spTree>
    <p:extLst>
      <p:ext uri="{BB962C8B-B14F-4D97-AF65-F5344CB8AC3E}">
        <p14:creationId xmlns:p14="http://schemas.microsoft.com/office/powerpoint/2010/main" val="408479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992" y="476672"/>
            <a:ext cx="39609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Александровской слободе до наших дней сохранились двери храма XV века, которые отворял сам Афанасий Никитич, чтобы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«в святом Спасе златоверхом»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молиться о благополучии в пути.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ли молиться приходил в храм Афанасий?</a:t>
            </a:r>
          </a:p>
        </p:txBody>
      </p:sp>
      <p:pic>
        <p:nvPicPr>
          <p:cNvPr id="5" name="Picture 2" descr="http://www.vokrugsveta.ru/img/cmn/2006/09/01/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24" y="636088"/>
            <a:ext cx="3785952" cy="53911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H="1" flipV="1">
            <a:off x="3131840" y="5805264"/>
            <a:ext cx="2448272" cy="72008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0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lum bright="11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104392" y="-17137"/>
            <a:ext cx="4470720" cy="68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1547664" y="669303"/>
            <a:ext cx="669304" cy="1008668"/>
          </a:xfrm>
          <a:custGeom>
            <a:avLst/>
            <a:gdLst>
              <a:gd name="connsiteX0" fmla="*/ 0 w 669304"/>
              <a:gd name="connsiteY0" fmla="*/ 47134 h 1008668"/>
              <a:gd name="connsiteX1" fmla="*/ 47134 w 669304"/>
              <a:gd name="connsiteY1" fmla="*/ 75415 h 1008668"/>
              <a:gd name="connsiteX2" fmla="*/ 207390 w 669304"/>
              <a:gd name="connsiteY2" fmla="*/ 56561 h 1008668"/>
              <a:gd name="connsiteX3" fmla="*/ 226244 w 669304"/>
              <a:gd name="connsiteY3" fmla="*/ 28281 h 1008668"/>
              <a:gd name="connsiteX4" fmla="*/ 254524 w 669304"/>
              <a:gd name="connsiteY4" fmla="*/ 18854 h 1008668"/>
              <a:gd name="connsiteX5" fmla="*/ 282805 w 669304"/>
              <a:gd name="connsiteY5" fmla="*/ 0 h 1008668"/>
              <a:gd name="connsiteX6" fmla="*/ 320512 w 669304"/>
              <a:gd name="connsiteY6" fmla="*/ 37707 h 1008668"/>
              <a:gd name="connsiteX7" fmla="*/ 377073 w 669304"/>
              <a:gd name="connsiteY7" fmla="*/ 65988 h 1008668"/>
              <a:gd name="connsiteX8" fmla="*/ 433633 w 669304"/>
              <a:gd name="connsiteY8" fmla="*/ 103695 h 1008668"/>
              <a:gd name="connsiteX9" fmla="*/ 452487 w 669304"/>
              <a:gd name="connsiteY9" fmla="*/ 131975 h 1008668"/>
              <a:gd name="connsiteX10" fmla="*/ 480767 w 669304"/>
              <a:gd name="connsiteY10" fmla="*/ 216817 h 1008668"/>
              <a:gd name="connsiteX11" fmla="*/ 490194 w 669304"/>
              <a:gd name="connsiteY11" fmla="*/ 245097 h 1008668"/>
              <a:gd name="connsiteX12" fmla="*/ 546755 w 669304"/>
              <a:gd name="connsiteY12" fmla="*/ 263951 h 1008668"/>
              <a:gd name="connsiteX13" fmla="*/ 575036 w 669304"/>
              <a:gd name="connsiteY13" fmla="*/ 273377 h 1008668"/>
              <a:gd name="connsiteX14" fmla="*/ 603316 w 669304"/>
              <a:gd name="connsiteY14" fmla="*/ 301658 h 1008668"/>
              <a:gd name="connsiteX15" fmla="*/ 631596 w 669304"/>
              <a:gd name="connsiteY15" fmla="*/ 320511 h 1008668"/>
              <a:gd name="connsiteX16" fmla="*/ 669304 w 669304"/>
              <a:gd name="connsiteY16" fmla="*/ 377072 h 1008668"/>
              <a:gd name="connsiteX17" fmla="*/ 659877 w 669304"/>
              <a:gd name="connsiteY17" fmla="*/ 509048 h 1008668"/>
              <a:gd name="connsiteX18" fmla="*/ 641023 w 669304"/>
              <a:gd name="connsiteY18" fmla="*/ 565608 h 1008668"/>
              <a:gd name="connsiteX19" fmla="*/ 650450 w 669304"/>
              <a:gd name="connsiteY19" fmla="*/ 650450 h 1008668"/>
              <a:gd name="connsiteX20" fmla="*/ 593889 w 669304"/>
              <a:gd name="connsiteY20" fmla="*/ 669303 h 1008668"/>
              <a:gd name="connsiteX21" fmla="*/ 565609 w 669304"/>
              <a:gd name="connsiteY21" fmla="*/ 678730 h 1008668"/>
              <a:gd name="connsiteX22" fmla="*/ 537328 w 669304"/>
              <a:gd name="connsiteY22" fmla="*/ 688157 h 1008668"/>
              <a:gd name="connsiteX23" fmla="*/ 480767 w 669304"/>
              <a:gd name="connsiteY23" fmla="*/ 725864 h 1008668"/>
              <a:gd name="connsiteX24" fmla="*/ 461914 w 669304"/>
              <a:gd name="connsiteY24" fmla="*/ 754144 h 1008668"/>
              <a:gd name="connsiteX25" fmla="*/ 405353 w 669304"/>
              <a:gd name="connsiteY25" fmla="*/ 772998 h 1008668"/>
              <a:gd name="connsiteX26" fmla="*/ 377073 w 669304"/>
              <a:gd name="connsiteY26" fmla="*/ 782425 h 1008668"/>
              <a:gd name="connsiteX27" fmla="*/ 292231 w 669304"/>
              <a:gd name="connsiteY27" fmla="*/ 829559 h 1008668"/>
              <a:gd name="connsiteX28" fmla="*/ 263951 w 669304"/>
              <a:gd name="connsiteY28" fmla="*/ 857839 h 1008668"/>
              <a:gd name="connsiteX29" fmla="*/ 245097 w 669304"/>
              <a:gd name="connsiteY29" fmla="*/ 886120 h 1008668"/>
              <a:gd name="connsiteX30" fmla="*/ 216817 w 669304"/>
              <a:gd name="connsiteY30" fmla="*/ 895546 h 1008668"/>
              <a:gd name="connsiteX31" fmla="*/ 188537 w 669304"/>
              <a:gd name="connsiteY31" fmla="*/ 914400 h 1008668"/>
              <a:gd name="connsiteX32" fmla="*/ 150829 w 669304"/>
              <a:gd name="connsiteY32" fmla="*/ 970961 h 1008668"/>
              <a:gd name="connsiteX33" fmla="*/ 160256 w 669304"/>
              <a:gd name="connsiteY33" fmla="*/ 1008668 h 1008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69304" h="1008668">
                <a:moveTo>
                  <a:pt x="0" y="47134"/>
                </a:moveTo>
                <a:cubicBezTo>
                  <a:pt x="15711" y="56561"/>
                  <a:pt x="28912" y="73497"/>
                  <a:pt x="47134" y="75415"/>
                </a:cubicBezTo>
                <a:cubicBezTo>
                  <a:pt x="131862" y="84334"/>
                  <a:pt x="150147" y="75643"/>
                  <a:pt x="207390" y="56561"/>
                </a:cubicBezTo>
                <a:cubicBezTo>
                  <a:pt x="213675" y="47134"/>
                  <a:pt x="217397" y="35359"/>
                  <a:pt x="226244" y="28281"/>
                </a:cubicBezTo>
                <a:cubicBezTo>
                  <a:pt x="234003" y="22074"/>
                  <a:pt x="245636" y="23298"/>
                  <a:pt x="254524" y="18854"/>
                </a:cubicBezTo>
                <a:cubicBezTo>
                  <a:pt x="264658" y="13787"/>
                  <a:pt x="273378" y="6285"/>
                  <a:pt x="282805" y="0"/>
                </a:cubicBezTo>
                <a:cubicBezTo>
                  <a:pt x="344506" y="20568"/>
                  <a:pt x="283948" y="-7998"/>
                  <a:pt x="320512" y="37707"/>
                </a:cubicBezTo>
                <a:cubicBezTo>
                  <a:pt x="340600" y="62818"/>
                  <a:pt x="352480" y="52325"/>
                  <a:pt x="377073" y="65988"/>
                </a:cubicBezTo>
                <a:cubicBezTo>
                  <a:pt x="396880" y="76992"/>
                  <a:pt x="433633" y="103695"/>
                  <a:pt x="433633" y="103695"/>
                </a:cubicBezTo>
                <a:cubicBezTo>
                  <a:pt x="439918" y="113122"/>
                  <a:pt x="447886" y="121622"/>
                  <a:pt x="452487" y="131975"/>
                </a:cubicBezTo>
                <a:cubicBezTo>
                  <a:pt x="452501" y="132005"/>
                  <a:pt x="476048" y="202661"/>
                  <a:pt x="480767" y="216817"/>
                </a:cubicBezTo>
                <a:cubicBezTo>
                  <a:pt x="483909" y="226244"/>
                  <a:pt x="480767" y="241955"/>
                  <a:pt x="490194" y="245097"/>
                </a:cubicBezTo>
                <a:lnTo>
                  <a:pt x="546755" y="263951"/>
                </a:lnTo>
                <a:lnTo>
                  <a:pt x="575036" y="273377"/>
                </a:lnTo>
                <a:cubicBezTo>
                  <a:pt x="584463" y="282804"/>
                  <a:pt x="593074" y="293123"/>
                  <a:pt x="603316" y="301658"/>
                </a:cubicBezTo>
                <a:cubicBezTo>
                  <a:pt x="612019" y="308911"/>
                  <a:pt x="624136" y="311985"/>
                  <a:pt x="631596" y="320511"/>
                </a:cubicBezTo>
                <a:cubicBezTo>
                  <a:pt x="646517" y="337564"/>
                  <a:pt x="669304" y="377072"/>
                  <a:pt x="669304" y="377072"/>
                </a:cubicBezTo>
                <a:cubicBezTo>
                  <a:pt x="666162" y="421064"/>
                  <a:pt x="666420" y="465432"/>
                  <a:pt x="659877" y="509048"/>
                </a:cubicBezTo>
                <a:cubicBezTo>
                  <a:pt x="656929" y="528701"/>
                  <a:pt x="641023" y="565608"/>
                  <a:pt x="641023" y="565608"/>
                </a:cubicBezTo>
                <a:cubicBezTo>
                  <a:pt x="643682" y="573585"/>
                  <a:pt x="675830" y="632321"/>
                  <a:pt x="650450" y="650450"/>
                </a:cubicBezTo>
                <a:cubicBezTo>
                  <a:pt x="634278" y="662001"/>
                  <a:pt x="612743" y="663019"/>
                  <a:pt x="593889" y="669303"/>
                </a:cubicBezTo>
                <a:lnTo>
                  <a:pt x="565609" y="678730"/>
                </a:lnTo>
                <a:cubicBezTo>
                  <a:pt x="556182" y="681872"/>
                  <a:pt x="545596" y="682645"/>
                  <a:pt x="537328" y="688157"/>
                </a:cubicBezTo>
                <a:lnTo>
                  <a:pt x="480767" y="725864"/>
                </a:lnTo>
                <a:cubicBezTo>
                  <a:pt x="474483" y="735291"/>
                  <a:pt x="471521" y="748139"/>
                  <a:pt x="461914" y="754144"/>
                </a:cubicBezTo>
                <a:cubicBezTo>
                  <a:pt x="445061" y="764677"/>
                  <a:pt x="424207" y="766713"/>
                  <a:pt x="405353" y="772998"/>
                </a:cubicBezTo>
                <a:lnTo>
                  <a:pt x="377073" y="782425"/>
                </a:lnTo>
                <a:cubicBezTo>
                  <a:pt x="341511" y="794279"/>
                  <a:pt x="324646" y="797144"/>
                  <a:pt x="292231" y="829559"/>
                </a:cubicBezTo>
                <a:cubicBezTo>
                  <a:pt x="282804" y="838986"/>
                  <a:pt x="272485" y="847598"/>
                  <a:pt x="263951" y="857839"/>
                </a:cubicBezTo>
                <a:cubicBezTo>
                  <a:pt x="256698" y="866543"/>
                  <a:pt x="253944" y="879042"/>
                  <a:pt x="245097" y="886120"/>
                </a:cubicBezTo>
                <a:cubicBezTo>
                  <a:pt x="237338" y="892327"/>
                  <a:pt x="226244" y="892404"/>
                  <a:pt x="216817" y="895546"/>
                </a:cubicBezTo>
                <a:cubicBezTo>
                  <a:pt x="207390" y="901831"/>
                  <a:pt x="195998" y="905874"/>
                  <a:pt x="188537" y="914400"/>
                </a:cubicBezTo>
                <a:cubicBezTo>
                  <a:pt x="173616" y="931453"/>
                  <a:pt x="150829" y="970961"/>
                  <a:pt x="150829" y="970961"/>
                </a:cubicBezTo>
                <a:cubicBezTo>
                  <a:pt x="161250" y="1002222"/>
                  <a:pt x="160256" y="989304"/>
                  <a:pt x="160256" y="1008668"/>
                </a:cubicBezTo>
              </a:path>
            </a:pathLst>
          </a:custGeom>
          <a:ln w="57150"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  <a:prstDash val="sysDash"/>
              </a:ln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88432" y="572598"/>
            <a:ext cx="377991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«Пошел я от святого Спаса златоверхого, с его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милостию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от великого князя Михаила Борисовича и от владыки Геннадия Тверского и от Бориса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Захарьича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на низ, Волгою»,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отметил в своих листках Афанасий.</a:t>
            </a:r>
          </a:p>
        </p:txBody>
      </p:sp>
    </p:spTree>
    <p:extLst>
      <p:ext uri="{BB962C8B-B14F-4D97-AF65-F5344CB8AC3E}">
        <p14:creationId xmlns:p14="http://schemas.microsoft.com/office/powerpoint/2010/main" val="1651333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cp.sovserv.ru/media/images/4/c/8/104620.jpg"/>
          <p:cNvPicPr>
            <a:picLocks noChangeAspect="1" noChangeArrowheads="1"/>
          </p:cNvPicPr>
          <p:nvPr/>
        </p:nvPicPr>
        <p:blipFill>
          <a:blip r:embed="rId2" cstate="print">
            <a:lum bright="9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52" y="3717032"/>
            <a:ext cx="7183895" cy="3265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404664"/>
            <a:ext cx="77768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вот от кого «получает милость» — «охранную грамоту» — Афанасий Никитич — от самого великого князя тверского, который ведет тайную войну за престол с великим князем московским и государем всея Руси Иваном Васильевичем. И от владыки Геннадия, епископа Тверского. И помогает Афанасию в делах его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</a:t>
            </a:r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сильнейший и крепчайший из воевод Борис </a:t>
            </a:r>
            <a:r>
              <a:rPr lang="ru-RU" sz="2400" b="1" i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Захарьич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».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Такая милость просто немыслима даже для знатного купца! 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2277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7" y="620688"/>
            <a:ext cx="74688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естественно, опять возникает самый важный вопрос, самая главная загадка странствия — что же за «напутствие нерушимое» ведет его в трудный и опасный путь? Какая тайна скрывается в «Хождении за три моря»? </a:t>
            </a:r>
          </a:p>
        </p:txBody>
      </p:sp>
      <p:pic>
        <p:nvPicPr>
          <p:cNvPr id="6" name="Picture 2" descr="http://torfilm.ru/i/s2/07/6/21/1cb717c372667a640feff1dd88d19e32.jpg"/>
          <p:cNvPicPr>
            <a:picLocks noChangeAspect="1" noChangeArrowheads="1"/>
          </p:cNvPicPr>
          <p:nvPr/>
        </p:nvPicPr>
        <p:blipFill>
          <a:blip r:embed="rId2" cstate="print">
            <a:lum bright="-13000" contrast="-1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05943"/>
            <a:ext cx="7339271" cy="35520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88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3212976"/>
            <a:ext cx="44644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знали люди дьяка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Мамырева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не простой купец идет в чужие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земли—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посланник Твери плывет вниз по Волге. Везде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свободно…</a:t>
            </a:r>
          </a:p>
        </p:txBody>
      </p:sp>
      <p:pic>
        <p:nvPicPr>
          <p:cNvPr id="3" name="Picture 2" descr="http://www.ind-movie.ru/products_pictures/3790/1.jpg"/>
          <p:cNvPicPr>
            <a:picLocks noChangeAspect="1" noChangeArrowheads="1"/>
          </p:cNvPicPr>
          <p:nvPr/>
        </p:nvPicPr>
        <p:blipFill>
          <a:blip r:embed="rId2" cstate="print">
            <a:lum bright="12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76672"/>
            <a:ext cx="6149483" cy="2795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marimedia.ru/media/tv/50/tv_a8071a688e624ed198d0dc9167107d38.jpg"/>
          <p:cNvPicPr>
            <a:picLocks noChangeAspect="1" noChangeArrowheads="1"/>
          </p:cNvPicPr>
          <p:nvPr/>
        </p:nvPicPr>
        <p:blipFill rotWithShape="1">
          <a:blip r:embed="rId3" cstate="print">
            <a:lum bright="5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9"/>
          <a:stretch/>
        </p:blipFill>
        <p:spPr bwMode="auto">
          <a:xfrm>
            <a:off x="0" y="4265712"/>
            <a:ext cx="4171285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300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orfilm.ru/i/s2/07/6/21/ac2c4089e23c48898691feca93585686.jpg"/>
          <p:cNvPicPr>
            <a:picLocks noChangeAspect="1" noChangeArrowheads="1"/>
          </p:cNvPicPr>
          <p:nvPr/>
        </p:nvPicPr>
        <p:blipFill>
          <a:blip r:embed="rId2" cstate="print">
            <a:lum bright="15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84984"/>
            <a:ext cx="7704856" cy="33647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99592" y="297522"/>
            <a:ext cx="7344816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Пошел на Углич, а с Углича на Кострому, к князю Александру с грамотой великого князя, и отпустил меня свободно. Также свободно пропустили меня и на </a:t>
            </a:r>
            <a:r>
              <a:rPr kumimoji="0" lang="ru-RU" sz="26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Плесо</a:t>
            </a:r>
            <a:r>
              <a:rPr kumimoji="0" lang="ru-RU" sz="2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 в Нижний Новгород... Проехали свободно Казань, Орду, Услан, Сарай...»</a:t>
            </a: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5462" y="548680"/>
            <a:ext cx="71642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Везде свободно, без податей, без пошлин. И естественно, опять возникает самый важный вопрос, самая главная загадка странствия — что же за «напутствие нерушимое» ведет его в трудный и опасный путь? Какая тайна скрывается в «Хождении за три моря»?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8" descr="http://fenixclub.com/uploads/52319/img-221994-5f913e87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62" y="3612272"/>
            <a:ext cx="7164288" cy="33214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peter.frolovo.ru/images/za3moria5.jpg"/>
          <p:cNvPicPr>
            <a:picLocks noChangeAspect="1" noChangeArrowheads="1"/>
          </p:cNvPicPr>
          <p:nvPr/>
        </p:nvPicPr>
        <p:blipFill>
          <a:blip r:embed="rId2" cstate="print">
            <a:lum bright="15000" contrast="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3018016"/>
            <a:ext cx="8025676" cy="431380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35695" y="1763708"/>
            <a:ext cx="662473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 происходит дальше с тверским караваном? 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дальше — кончилась «милость княжеская», ждут путников бедствия и лишения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362596" y="27422"/>
            <a:ext cx="6624736" cy="2304256"/>
            <a:chOff x="1547664" y="1472010"/>
            <a:chExt cx="6624736" cy="1884982"/>
          </a:xfrm>
        </p:grpSpPr>
        <p:sp>
          <p:nvSpPr>
            <p:cNvPr id="5" name="Горизонтальный свиток 4"/>
            <p:cNvSpPr/>
            <p:nvPr/>
          </p:nvSpPr>
          <p:spPr>
            <a:xfrm>
              <a:off x="1547664" y="1472010"/>
              <a:ext cx="6624736" cy="1884982"/>
            </a:xfrm>
            <a:prstGeom prst="horizontalScroll">
              <a:avLst>
                <a:gd name="adj" fmla="val 25000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948756" y="1910445"/>
              <a:ext cx="6223644" cy="9819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b="1" i="1" dirty="0">
                  <a:solidFill>
                    <a:schemeClr val="bg2">
                      <a:lumMod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Загадка третья. </a:t>
              </a:r>
              <a:r>
                <a:rPr lang="ru-RU" sz="2400" b="1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/>
              </a:r>
              <a:br>
                <a:rPr lang="ru-RU" sz="2400" b="1" i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Почему Афанасий Никитич меняет свое имя </a:t>
              </a:r>
              <a:r>
                <a:rPr lang="ru-RU" sz="2400" b="1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 </a:t>
              </a: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Ходжа Юсуф </a:t>
              </a:r>
              <a:r>
                <a:rPr lang="ru-RU" sz="2400" b="1" dirty="0" err="1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Хоросани</a:t>
              </a:r>
              <a:r>
                <a:rPr lang="ru-RU" sz="2400" b="1" dirty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263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07904" y="469084"/>
            <a:ext cx="4572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«Поехали мимо </a:t>
            </a:r>
            <a:r>
              <a:rPr lang="ru-RU" sz="23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Астрахани. Царь </a:t>
            </a: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нас увидел, а татары кричали нам: «Не бегите!» Судно наше малое остановилось... они взяли его и тотчас разграбили; а моя вся поклажа была на малом судне. Большим же судном мы дошли до моря и встали в устье Волги... Здесь они судно наше большое отобрали, а нас отпустили ограбленными».</a:t>
            </a:r>
          </a:p>
        </p:txBody>
      </p:sp>
      <p:pic>
        <p:nvPicPr>
          <p:cNvPr id="4" name="Picture 2" descr="http://kodeks.uni-bamberg.de/russia/media/AfanasijNikitin_Palech/AfanasijNiktin_Palech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t="5080" r="7905" b="6513"/>
          <a:stretch/>
        </p:blipFill>
        <p:spPr bwMode="auto">
          <a:xfrm>
            <a:off x="0" y="764704"/>
            <a:ext cx="3836153" cy="52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54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0837">
            <a:off x="1879411" y="3397472"/>
            <a:ext cx="2584380" cy="19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6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67387">
            <a:off x="85598" y="2492271"/>
            <a:ext cx="2584380" cy="19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5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44948">
            <a:off x="4150810" y="4422831"/>
            <a:ext cx="2584380" cy="19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6857">
            <a:off x="6812646" y="2719877"/>
            <a:ext cx="2584380" cy="19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2" descr="http://media9.fast-torrent.ru/media/files/s3/tc/hr/hozhdenie-za-tri-mory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" r="22665"/>
          <a:stretch>
            <a:fillRect/>
          </a:stretch>
        </p:blipFill>
        <p:spPr bwMode="auto">
          <a:xfrm>
            <a:off x="-180528" y="3935666"/>
            <a:ext cx="4824536" cy="316835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84984"/>
            <a:ext cx="2584380" cy="19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683568" y="620688"/>
            <a:ext cx="756084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товары привез он, да и привез ли, мы не знаем. Только точно известно — самое дорогое, что есть у него, — листки с таинственными записями. Прячет он листки эти, где русские слова идут вперемежку со словами чужими, понятными лишь ему одному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3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1162">
            <a:off x="6243788" y="4562380"/>
            <a:ext cx="2584380" cy="199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4148849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9497" y="836712"/>
            <a:ext cx="50405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просить помощи русские купцы у каспийских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князей… </a:t>
            </a:r>
          </a:p>
        </p:txBody>
      </p:sp>
      <p:pic>
        <p:nvPicPr>
          <p:cNvPr id="5" name="Picture 2" descr="http://fenixclub.com/uploads/52319/img-221995-f4df8ba5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23477"/>
          <a:stretch>
            <a:fillRect/>
          </a:stretch>
        </p:blipFill>
        <p:spPr bwMode="auto">
          <a:xfrm>
            <a:off x="683568" y="620689"/>
            <a:ext cx="2376264" cy="168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63688" y="4667524"/>
            <a:ext cx="6858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Будут бить челом самому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ширваншаху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чтобы он пожаловал, чем дойти до Руси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 «И он не дал нам ничего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».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20B0504020000000003" pitchFamily="34" charset="0"/>
            </a:endParaRPr>
          </a:p>
        </p:txBody>
      </p:sp>
      <p:pic>
        <p:nvPicPr>
          <p:cNvPr id="7" name="Picture 2" descr="http://torfilm.ru/i/s2/07/6/21/f0dfa34f9e4bf4185c2218a6d68dd4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4740724" cy="2174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901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kinofilms.tv/images/films/2/1494/pict/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8" r="21849"/>
          <a:stretch/>
        </p:blipFill>
        <p:spPr bwMode="auto">
          <a:xfrm>
            <a:off x="2483768" y="3212976"/>
            <a:ext cx="4702922" cy="31606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48680"/>
            <a:ext cx="763848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же решают ограбленные купцы?</a:t>
            </a:r>
          </a:p>
          <a:p>
            <a:pPr algn="ct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«Заплакав, разошлись, кто куда: у кого было что на Руси, тот пошел на Русь; а кто был должен там, тот пошел, куда глаза глядят; другие же остались в Шемахе, а иные пошли работать в Баку».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854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Тайный агент князя Тверского"/>
          <p:cNvPicPr>
            <a:picLocks noChangeAspect="1" noChangeArrowheads="1"/>
          </p:cNvPicPr>
          <p:nvPr/>
        </p:nvPicPr>
        <p:blipFill>
          <a:blip r:embed="rId2" cstate="print">
            <a:lum bright="13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r="1963" b="5901"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scene3d>
            <a:camera prst="orthographicFront"/>
            <a:lightRig rig="flood" dir="t"/>
          </a:scene3d>
          <a:sp3d prstMaterial="dkEdg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08520" y="4221088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тут бы, казалось, Афанасий должен был поразмыслить, что ему делать дальше…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0" y="-15336"/>
            <a:ext cx="4470720" cy="687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60032" y="1270691"/>
            <a:ext cx="33123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нет! Для него нет дороги назад. Путь его предопределен: 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«А я пошел в Дербент, а из Дербента в Баку, а из Баку пошел за море».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1567543" y="1698171"/>
            <a:ext cx="174171" cy="1273629"/>
          </a:xfrm>
          <a:custGeom>
            <a:avLst/>
            <a:gdLst>
              <a:gd name="connsiteX0" fmla="*/ 65314 w 174171"/>
              <a:gd name="connsiteY0" fmla="*/ 0 h 1273629"/>
              <a:gd name="connsiteX1" fmla="*/ 97971 w 174171"/>
              <a:gd name="connsiteY1" fmla="*/ 54429 h 1273629"/>
              <a:gd name="connsiteX2" fmla="*/ 141514 w 174171"/>
              <a:gd name="connsiteY2" fmla="*/ 141515 h 1273629"/>
              <a:gd name="connsiteX3" fmla="*/ 163286 w 174171"/>
              <a:gd name="connsiteY3" fmla="*/ 217715 h 1273629"/>
              <a:gd name="connsiteX4" fmla="*/ 174171 w 174171"/>
              <a:gd name="connsiteY4" fmla="*/ 261258 h 1273629"/>
              <a:gd name="connsiteX5" fmla="*/ 152400 w 174171"/>
              <a:gd name="connsiteY5" fmla="*/ 370115 h 1273629"/>
              <a:gd name="connsiteX6" fmla="*/ 130628 w 174171"/>
              <a:gd name="connsiteY6" fmla="*/ 391886 h 1273629"/>
              <a:gd name="connsiteX7" fmla="*/ 119743 w 174171"/>
              <a:gd name="connsiteY7" fmla="*/ 424543 h 1273629"/>
              <a:gd name="connsiteX8" fmla="*/ 97971 w 174171"/>
              <a:gd name="connsiteY8" fmla="*/ 446315 h 1273629"/>
              <a:gd name="connsiteX9" fmla="*/ 54428 w 174171"/>
              <a:gd name="connsiteY9" fmla="*/ 533400 h 1273629"/>
              <a:gd name="connsiteX10" fmla="*/ 43543 w 174171"/>
              <a:gd name="connsiteY10" fmla="*/ 566058 h 1273629"/>
              <a:gd name="connsiteX11" fmla="*/ 21771 w 174171"/>
              <a:gd name="connsiteY11" fmla="*/ 587829 h 1273629"/>
              <a:gd name="connsiteX12" fmla="*/ 0 w 174171"/>
              <a:gd name="connsiteY12" fmla="*/ 653143 h 1273629"/>
              <a:gd name="connsiteX13" fmla="*/ 10886 w 174171"/>
              <a:gd name="connsiteY13" fmla="*/ 740229 h 1273629"/>
              <a:gd name="connsiteX14" fmla="*/ 32657 w 174171"/>
              <a:gd name="connsiteY14" fmla="*/ 805543 h 1273629"/>
              <a:gd name="connsiteX15" fmla="*/ 65314 w 174171"/>
              <a:gd name="connsiteY15" fmla="*/ 903515 h 1273629"/>
              <a:gd name="connsiteX16" fmla="*/ 76200 w 174171"/>
              <a:gd name="connsiteY16" fmla="*/ 936172 h 1273629"/>
              <a:gd name="connsiteX17" fmla="*/ 87086 w 174171"/>
              <a:gd name="connsiteY17" fmla="*/ 990600 h 1273629"/>
              <a:gd name="connsiteX18" fmla="*/ 108857 w 174171"/>
              <a:gd name="connsiteY18" fmla="*/ 1055915 h 1273629"/>
              <a:gd name="connsiteX19" fmla="*/ 130628 w 174171"/>
              <a:gd name="connsiteY19" fmla="*/ 1121229 h 1273629"/>
              <a:gd name="connsiteX20" fmla="*/ 141514 w 174171"/>
              <a:gd name="connsiteY20" fmla="*/ 1153886 h 1273629"/>
              <a:gd name="connsiteX21" fmla="*/ 152400 w 174171"/>
              <a:gd name="connsiteY21" fmla="*/ 1186543 h 1273629"/>
              <a:gd name="connsiteX22" fmla="*/ 174171 w 174171"/>
              <a:gd name="connsiteY22" fmla="*/ 1273629 h 1273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74171" h="1273629">
                <a:moveTo>
                  <a:pt x="65314" y="0"/>
                </a:moveTo>
                <a:cubicBezTo>
                  <a:pt x="76200" y="18143"/>
                  <a:pt x="89216" y="35167"/>
                  <a:pt x="97971" y="54429"/>
                </a:cubicBezTo>
                <a:cubicBezTo>
                  <a:pt x="139666" y="146158"/>
                  <a:pt x="96057" y="96056"/>
                  <a:pt x="141514" y="141515"/>
                </a:cubicBezTo>
                <a:cubicBezTo>
                  <a:pt x="175559" y="277690"/>
                  <a:pt x="132041" y="108357"/>
                  <a:pt x="163286" y="217715"/>
                </a:cubicBezTo>
                <a:cubicBezTo>
                  <a:pt x="167396" y="232100"/>
                  <a:pt x="170543" y="246744"/>
                  <a:pt x="174171" y="261258"/>
                </a:cubicBezTo>
                <a:cubicBezTo>
                  <a:pt x="172283" y="274472"/>
                  <a:pt x="166651" y="346365"/>
                  <a:pt x="152400" y="370115"/>
                </a:cubicBezTo>
                <a:cubicBezTo>
                  <a:pt x="147119" y="378916"/>
                  <a:pt x="137885" y="384629"/>
                  <a:pt x="130628" y="391886"/>
                </a:cubicBezTo>
                <a:cubicBezTo>
                  <a:pt x="127000" y="402772"/>
                  <a:pt x="125646" y="414704"/>
                  <a:pt x="119743" y="424543"/>
                </a:cubicBezTo>
                <a:cubicBezTo>
                  <a:pt x="114463" y="433344"/>
                  <a:pt x="102561" y="437135"/>
                  <a:pt x="97971" y="446315"/>
                </a:cubicBezTo>
                <a:cubicBezTo>
                  <a:pt x="47938" y="546381"/>
                  <a:pt x="103616" y="484215"/>
                  <a:pt x="54428" y="533400"/>
                </a:cubicBezTo>
                <a:cubicBezTo>
                  <a:pt x="50800" y="544286"/>
                  <a:pt x="49447" y="556218"/>
                  <a:pt x="43543" y="566058"/>
                </a:cubicBezTo>
                <a:cubicBezTo>
                  <a:pt x="38263" y="574859"/>
                  <a:pt x="26361" y="578649"/>
                  <a:pt x="21771" y="587829"/>
                </a:cubicBezTo>
                <a:cubicBezTo>
                  <a:pt x="11508" y="608355"/>
                  <a:pt x="0" y="653143"/>
                  <a:pt x="0" y="653143"/>
                </a:cubicBezTo>
                <a:cubicBezTo>
                  <a:pt x="3629" y="682172"/>
                  <a:pt x="4756" y="711624"/>
                  <a:pt x="10886" y="740229"/>
                </a:cubicBezTo>
                <a:cubicBezTo>
                  <a:pt x="15694" y="762669"/>
                  <a:pt x="25400" y="783772"/>
                  <a:pt x="32657" y="805543"/>
                </a:cubicBezTo>
                <a:lnTo>
                  <a:pt x="65314" y="903515"/>
                </a:lnTo>
                <a:cubicBezTo>
                  <a:pt x="68943" y="914401"/>
                  <a:pt x="73950" y="924920"/>
                  <a:pt x="76200" y="936172"/>
                </a:cubicBezTo>
                <a:cubicBezTo>
                  <a:pt x="79829" y="954315"/>
                  <a:pt x="82218" y="972750"/>
                  <a:pt x="87086" y="990600"/>
                </a:cubicBezTo>
                <a:cubicBezTo>
                  <a:pt x="93124" y="1012741"/>
                  <a:pt x="101600" y="1034143"/>
                  <a:pt x="108857" y="1055915"/>
                </a:cubicBezTo>
                <a:lnTo>
                  <a:pt x="130628" y="1121229"/>
                </a:lnTo>
                <a:lnTo>
                  <a:pt x="141514" y="1153886"/>
                </a:lnTo>
                <a:lnTo>
                  <a:pt x="152400" y="1186543"/>
                </a:lnTo>
                <a:cubicBezTo>
                  <a:pt x="164620" y="1259861"/>
                  <a:pt x="153415" y="1232116"/>
                  <a:pt x="174171" y="1273629"/>
                </a:cubicBezTo>
              </a:path>
            </a:pathLst>
          </a:custGeom>
          <a:ln w="57150"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942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cruise-foto.ru/albums/userpics/DV000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4"/>
          <a:stretch>
            <a:fillRect/>
          </a:stretch>
        </p:blipFill>
        <p:spPr bwMode="auto">
          <a:xfrm>
            <a:off x="0" y="0"/>
            <a:ext cx="9190834" cy="6858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http://i076.radikal.ru/1003/b5/abc1641126a5.jpg"/>
          <p:cNvPicPr>
            <a:picLocks noChangeAspect="1" noChangeArrowheads="1"/>
          </p:cNvPicPr>
          <p:nvPr/>
        </p:nvPicPr>
        <p:blipFill rotWithShape="1">
          <a:blip r:embed="rId3" cstate="print">
            <a:lum brigh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/>
          <a:stretch/>
        </p:blipFill>
        <p:spPr bwMode="auto">
          <a:xfrm>
            <a:off x="683568" y="2852936"/>
            <a:ext cx="3684895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95417" y="12680"/>
            <a:ext cx="4427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море?! Один? Ограбленный до нитки?! Что делать за морем купцу, которому нечем торговать?!</a:t>
            </a:r>
          </a:p>
        </p:txBody>
      </p:sp>
    </p:spTree>
    <p:extLst>
      <p:ext uri="{BB962C8B-B14F-4D97-AF65-F5344CB8AC3E}">
        <p14:creationId xmlns:p14="http://schemas.microsoft.com/office/powerpoint/2010/main" val="3453820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899592" y="548680"/>
            <a:ext cx="453650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Весной 1468 года пришел Афанасий Никитич в земли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Хоросана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, в Персию. Великий шелковый путь лежал перед ним.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marL="0" marR="0" lvl="0" indent="1905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Красивы и богаты города 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Хоросана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. Все здесь есть — персидские шали и индийские шелка, дорогое оружие, украшенное каменьями, и золото, и серебро.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5" name="Picture 8" descr="http://kodeks.uni-bamberg.de/russia/media/AfanasijNikitin_Palech/AfanasijNiktin_Palech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" t="5074" r="7511" b="8673"/>
          <a:stretch>
            <a:fillRect/>
          </a:stretch>
        </p:blipFill>
        <p:spPr bwMode="auto">
          <a:xfrm>
            <a:off x="5292080" y="620688"/>
            <a:ext cx="3851920" cy="5135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8"/>
            <a:ext cx="6948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Со всего света съезжаются купцы продавать и покупать. А купец Афанасий?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  <a:p>
            <a:pPr lvl="0" indent="19050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«А из Йезда пошел к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Сирджану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, а из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Сирджана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к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Таруму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, где финиками кормят домашний скот...»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5" name="Picture 2" descr="http://www.tvercult.ru/nikitin/image/film/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212976"/>
            <a:ext cx="5441194" cy="24869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6678" y="527026"/>
            <a:ext cx="74577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же за купец такой, которого даже товары не интересуют? Еще целый год странствий по богатым торговым городам — и всего три строчки в листках.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678" y="2276872"/>
            <a:ext cx="4572000" cy="31085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Что же отметит Афанасий в своих листках?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«Из Рея пошел 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Кашану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и тут был месяц. А из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Кашана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к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Найину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, потом к Йезду и тут жил месяц».</a:t>
            </a:r>
            <a:endParaRPr lang="ru-RU" sz="6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5" name="Picture 2" descr="http://f.kinozon.tv/frames/4190-1/Film_shot00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1" r="12942"/>
          <a:stretch/>
        </p:blipFill>
        <p:spPr bwMode="auto">
          <a:xfrm>
            <a:off x="5520285" y="2342908"/>
            <a:ext cx="2860432" cy="3269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1340768"/>
            <a:ext cx="38164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Ну, что торговать нечем — это понятно, ограблен купец в начале пути. Но что тогда он делал в Персии целых два года?</a:t>
            </a:r>
            <a:endParaRPr lang="ru-RU" sz="3200" dirty="0"/>
          </a:p>
        </p:txBody>
      </p:sp>
      <p:pic>
        <p:nvPicPr>
          <p:cNvPr id="4" name="Picture 2" descr="http://dcp.sovserv.ru/media/images/6/d/c/1046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5" r="30461"/>
          <a:stretch/>
        </p:blipFill>
        <p:spPr bwMode="auto">
          <a:xfrm>
            <a:off x="5019802" y="1268760"/>
            <a:ext cx="3096344" cy="4333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76672"/>
            <a:ext cx="756084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быть, бродя два года из города в город, искал Афанасий знакомых восточных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купцов, чтобы ему были даны «охранные грамоты»?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И, наконец, нашел их? Ведь будет теперь идти по белу свету не русский купец Афанасий Никитич, а Ходжа Юсуф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Хоросани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купец из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Хоросана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://fenixclub.com/uploads/52319/img-222000-f3fe4ab1e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495" y="3501008"/>
            <a:ext cx="6650921" cy="30483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089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2603271">
            <a:off x="2538523" y="1372095"/>
            <a:ext cx="3868782" cy="661617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916706">
            <a:off x="6147025" y="1693567"/>
            <a:ext cx="3474686" cy="59422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20202204">
            <a:off x="-693736" y="921541"/>
            <a:ext cx="3474686" cy="594221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92696"/>
            <a:ext cx="68407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Долгий путь предстоит ещё страннику — Орду пройти, Литву, Московию, и дойти до Твери… Но пройти так, чтобы не проведал никто. И продолжает он вести свои записи, и в них уже чувствуется тревога.</a:t>
            </a:r>
          </a:p>
        </p:txBody>
      </p:sp>
      <p:pic>
        <p:nvPicPr>
          <p:cNvPr id="3" name="Picture 4" descr="http://f.kinozon.tv/frames/4190-1/Film_shot000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1" t="9081" r="10212"/>
          <a:stretch/>
        </p:blipFill>
        <p:spPr bwMode="auto">
          <a:xfrm>
            <a:off x="2555776" y="3019706"/>
            <a:ext cx="5498712" cy="2881426"/>
          </a:xfrm>
          <a:prstGeom prst="rect">
            <a:avLst/>
          </a:prstGeom>
          <a:noFill/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35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Инд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92" y="4251208"/>
            <a:ext cx="3013240" cy="2227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03848" y="548680"/>
            <a:ext cx="504056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листках его нет никаких сведений о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Хоросане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о том, как он стал Ходжой Юсуфом — только перечисления городов, где он побывал. И только «в стране Индейской» начинаются описания. Он у цели. 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4" descr="http://bront-tour.com.ua/gallery/eab0e4edf89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6303">
            <a:off x="4298084" y="3860938"/>
            <a:ext cx="3191278" cy="2124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narytovip.ru/attach/kuhnya_shemy_sborki_3468_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951">
            <a:off x="270113" y="908720"/>
            <a:ext cx="2808312" cy="210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56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7584" y="764704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Особенно интересно для нас вот что.</a:t>
            </a:r>
          </a:p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«И привез я, грешный, жеребца в Индийскую землю; дошел же до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Джунира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благодаря Бога здоровым, — стоили мне это сто рублей». </a:t>
            </a:r>
          </a:p>
        </p:txBody>
      </p:sp>
      <p:pic>
        <p:nvPicPr>
          <p:cNvPr id="5" name="Picture 2" descr="http://f.kinozon.tv/frames/4190-1/Film_shot00009.jpg"/>
          <p:cNvPicPr>
            <a:picLocks noChangeAspect="1" noChangeArrowheads="1"/>
          </p:cNvPicPr>
          <p:nvPr/>
        </p:nvPicPr>
        <p:blipFill>
          <a:blip r:embed="rId2" cstate="print">
            <a:lum bright="6000" contras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5592"/>
            <a:ext cx="9036496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4048" y="1844824"/>
            <a:ext cx="31683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откуда взялся у ограбленного до нитки Афанасия жеребец, стоивший на Востоке большие деньги? </a:t>
            </a:r>
            <a:endParaRPr lang="ru-RU" sz="30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www.vokrugsveta.ru/img/cmn/2006/09/01/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4104456" cy="5746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ljplus.ru/img4/a/l/alexandr_acov/h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568952" cy="403244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43608" y="980728"/>
            <a:ext cx="72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Ведь только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жеребца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«извел 68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футунов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кормил его год»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пока не продал в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Бидаре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Футун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золотая монета, а 68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футунов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целое состояние для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странника!!!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408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ilmiki.arjlover.net/ap/hozhdenie.za.tri.morja.2.avi/hozhdenie.za.tri.morja.2.avi.image4.jpg"/>
          <p:cNvPicPr>
            <a:picLocks noChangeAspect="1" noChangeArrowheads="1"/>
          </p:cNvPicPr>
          <p:nvPr/>
        </p:nvPicPr>
        <p:blipFill rotWithShape="1">
          <a:blip r:embed="rId2" cstate="print">
            <a:lum brigh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1" r="19522"/>
          <a:stretch/>
        </p:blipFill>
        <p:spPr bwMode="auto">
          <a:xfrm>
            <a:off x="-180528" y="3933056"/>
            <a:ext cx="4687397" cy="2924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-fotki.yandex.ru/get/5704/cccp-15.e/0_59ab7_5a9d62a4_XL"/>
          <p:cNvPicPr>
            <a:picLocks noChangeAspect="1" noChangeArrowheads="1"/>
          </p:cNvPicPr>
          <p:nvPr/>
        </p:nvPicPr>
        <p:blipFill rotWithShape="1">
          <a:blip r:embed="rId3" cstate="print">
            <a:lum bright="19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" t="3624" r="2286" b="4028"/>
          <a:stretch/>
        </p:blipFill>
        <p:spPr bwMode="auto">
          <a:xfrm>
            <a:off x="4644008" y="692696"/>
            <a:ext cx="4320480" cy="2906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3645024"/>
            <a:ext cx="43924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Совершенно ясно — «одарили» его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хоросанские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купцы, которые ценили «милость» великих князей русских.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980728"/>
            <a:ext cx="36724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Откуда золото на все переезды, жилье, пищу, покупки? Вовсе не нищим ходит по Индии Афанасий.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42204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1"/>
          <p:cNvSpPr>
            <a:spLocks noChangeArrowheads="1"/>
          </p:cNvSpPr>
          <p:nvPr/>
        </p:nvSpPr>
        <p:spPr bwMode="auto">
          <a:xfrm>
            <a:off x="971600" y="620688"/>
            <a:ext cx="7200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«Хан взял у меня жеребца. Когда же он узнал, что я не басурманин, а русский, то сказал: «И жеребца отдам и тысячу золотых дам, только прими нашу веру...»</a:t>
            </a:r>
            <a:endParaRPr kumimoji="0" lang="ru-RU" sz="60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5" name="Picture 2" descr="http://dcp.sovserv.ru/media/images/1/8/0/104627.jpg"/>
          <p:cNvPicPr>
            <a:picLocks noChangeAspect="1" noChangeArrowheads="1"/>
          </p:cNvPicPr>
          <p:nvPr/>
        </p:nvPicPr>
        <p:blipFill>
          <a:blip r:embed="rId2" cstate="print">
            <a:lum brigh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068960"/>
            <a:ext cx="7056784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20688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В канун Спасова дня приехал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хоросанец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ходжа Мухаммед, и я бил ему челом, чтобы попросил обо мне. И он ездил к хану в город и уговорил его, чтобы меня в веру не обращали; он же и жеребца моего у него взял».</a:t>
            </a:r>
            <a:endParaRPr lang="ru-RU" sz="2800" dirty="0"/>
          </a:p>
        </p:txBody>
      </p:sp>
      <p:pic>
        <p:nvPicPr>
          <p:cNvPr id="4" name="Picture 2" descr="http://warmovies.ru/images/stories/kino8/hojdenieza3morya2.jpg"/>
          <p:cNvPicPr>
            <a:picLocks noChangeAspect="1" noChangeArrowheads="1"/>
          </p:cNvPicPr>
          <p:nvPr/>
        </p:nvPicPr>
        <p:blipFill rotWithShape="1">
          <a:blip r:embed="rId2" cstate="print">
            <a:lum bright="1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82"/>
          <a:stretch/>
        </p:blipFill>
        <p:spPr bwMode="auto">
          <a:xfrm>
            <a:off x="2699792" y="3429000"/>
            <a:ext cx="3794481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548681"/>
            <a:ext cx="777686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Итак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пользуясь текстом «Хождения за три моря» — записями самого Афанасия Никитича, используя источники исторические,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предположить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следующую версию: загадочный странник Афанасий — посланник великого князя тверского Михаила Борисовича, правящей знати 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духовенства…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video.sibnet.ru/upload/cover/video_760201_0.jpg"/>
          <p:cNvPicPr>
            <a:picLocks noChangeAspect="1" noChangeArrowheads="1"/>
          </p:cNvPicPr>
          <p:nvPr/>
        </p:nvPicPr>
        <p:blipFill rotWithShape="1">
          <a:blip r:embed="rId2" cstate="print">
            <a:lum bright="8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9" b="21201"/>
          <a:stretch/>
        </p:blipFill>
        <p:spPr bwMode="auto">
          <a:xfrm>
            <a:off x="1979712" y="3645024"/>
            <a:ext cx="5405991" cy="2333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0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lum bright="11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500074" y="548680"/>
            <a:ext cx="3927910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27984" y="908720"/>
            <a:ext cx="38519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Ему обеспечен свободный проезд по дружественным землям; в случае беды он должен добраться до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хоросанских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земель, получить там поддержку и отправиться в далекую таинственную Индию. 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1907704" y="2420888"/>
            <a:ext cx="1461428" cy="1941921"/>
          </a:xfrm>
          <a:custGeom>
            <a:avLst/>
            <a:gdLst>
              <a:gd name="connsiteX0" fmla="*/ 0 w 1461428"/>
              <a:gd name="connsiteY0" fmla="*/ 0 h 1941921"/>
              <a:gd name="connsiteX1" fmla="*/ 9427 w 1461428"/>
              <a:gd name="connsiteY1" fmla="*/ 94268 h 1941921"/>
              <a:gd name="connsiteX2" fmla="*/ 37707 w 1461428"/>
              <a:gd name="connsiteY2" fmla="*/ 150828 h 1941921"/>
              <a:gd name="connsiteX3" fmla="*/ 56561 w 1461428"/>
              <a:gd name="connsiteY3" fmla="*/ 207389 h 1941921"/>
              <a:gd name="connsiteX4" fmla="*/ 65988 w 1461428"/>
              <a:gd name="connsiteY4" fmla="*/ 235670 h 1941921"/>
              <a:gd name="connsiteX5" fmla="*/ 84841 w 1461428"/>
              <a:gd name="connsiteY5" fmla="*/ 263950 h 1941921"/>
              <a:gd name="connsiteX6" fmla="*/ 122549 w 1461428"/>
              <a:gd name="connsiteY6" fmla="*/ 348791 h 1941921"/>
              <a:gd name="connsiteX7" fmla="*/ 131975 w 1461428"/>
              <a:gd name="connsiteY7" fmla="*/ 377072 h 1941921"/>
              <a:gd name="connsiteX8" fmla="*/ 103695 w 1461428"/>
              <a:gd name="connsiteY8" fmla="*/ 471340 h 1941921"/>
              <a:gd name="connsiteX9" fmla="*/ 47134 w 1461428"/>
              <a:gd name="connsiteY9" fmla="*/ 509047 h 1941921"/>
              <a:gd name="connsiteX10" fmla="*/ 37707 w 1461428"/>
              <a:gd name="connsiteY10" fmla="*/ 537327 h 1941921"/>
              <a:gd name="connsiteX11" fmla="*/ 56561 w 1461428"/>
              <a:gd name="connsiteY11" fmla="*/ 603315 h 1941921"/>
              <a:gd name="connsiteX12" fmla="*/ 94268 w 1461428"/>
              <a:gd name="connsiteY12" fmla="*/ 659876 h 1941921"/>
              <a:gd name="connsiteX13" fmla="*/ 122549 w 1461428"/>
              <a:gd name="connsiteY13" fmla="*/ 716437 h 1941921"/>
              <a:gd name="connsiteX14" fmla="*/ 131975 w 1461428"/>
              <a:gd name="connsiteY14" fmla="*/ 744717 h 1941921"/>
              <a:gd name="connsiteX15" fmla="*/ 169683 w 1461428"/>
              <a:gd name="connsiteY15" fmla="*/ 801278 h 1941921"/>
              <a:gd name="connsiteX16" fmla="*/ 197963 w 1461428"/>
              <a:gd name="connsiteY16" fmla="*/ 857839 h 1941921"/>
              <a:gd name="connsiteX17" fmla="*/ 226244 w 1461428"/>
              <a:gd name="connsiteY17" fmla="*/ 914400 h 1941921"/>
              <a:gd name="connsiteX18" fmla="*/ 226244 w 1461428"/>
              <a:gd name="connsiteY18" fmla="*/ 1008668 h 1941921"/>
              <a:gd name="connsiteX19" fmla="*/ 207390 w 1461428"/>
              <a:gd name="connsiteY19" fmla="*/ 1036948 h 1941921"/>
              <a:gd name="connsiteX20" fmla="*/ 150829 w 1461428"/>
              <a:gd name="connsiteY20" fmla="*/ 1055802 h 1941921"/>
              <a:gd name="connsiteX21" fmla="*/ 122549 w 1461428"/>
              <a:gd name="connsiteY21" fmla="*/ 1074655 h 1941921"/>
              <a:gd name="connsiteX22" fmla="*/ 75415 w 1461428"/>
              <a:gd name="connsiteY22" fmla="*/ 1131216 h 1941921"/>
              <a:gd name="connsiteX23" fmla="*/ 103695 w 1461428"/>
              <a:gd name="connsiteY23" fmla="*/ 1150070 h 1941921"/>
              <a:gd name="connsiteX24" fmla="*/ 160256 w 1461428"/>
              <a:gd name="connsiteY24" fmla="*/ 1168923 h 1941921"/>
              <a:gd name="connsiteX25" fmla="*/ 188536 w 1461428"/>
              <a:gd name="connsiteY25" fmla="*/ 1197204 h 1941921"/>
              <a:gd name="connsiteX26" fmla="*/ 207390 w 1461428"/>
              <a:gd name="connsiteY26" fmla="*/ 1253764 h 1941921"/>
              <a:gd name="connsiteX27" fmla="*/ 226244 w 1461428"/>
              <a:gd name="connsiteY27" fmla="*/ 1282045 h 1941921"/>
              <a:gd name="connsiteX28" fmla="*/ 254524 w 1461428"/>
              <a:gd name="connsiteY28" fmla="*/ 1366886 h 1941921"/>
              <a:gd name="connsiteX29" fmla="*/ 263951 w 1461428"/>
              <a:gd name="connsiteY29" fmla="*/ 1395167 h 1941921"/>
              <a:gd name="connsiteX30" fmla="*/ 292231 w 1461428"/>
              <a:gd name="connsiteY30" fmla="*/ 1414020 h 1941921"/>
              <a:gd name="connsiteX31" fmla="*/ 329938 w 1461428"/>
              <a:gd name="connsiteY31" fmla="*/ 1461154 h 1941921"/>
              <a:gd name="connsiteX32" fmla="*/ 386499 w 1461428"/>
              <a:gd name="connsiteY32" fmla="*/ 1480008 h 1941921"/>
              <a:gd name="connsiteX33" fmla="*/ 414780 w 1461428"/>
              <a:gd name="connsiteY33" fmla="*/ 1489435 h 1941921"/>
              <a:gd name="connsiteX34" fmla="*/ 443060 w 1461428"/>
              <a:gd name="connsiteY34" fmla="*/ 1508288 h 1941921"/>
              <a:gd name="connsiteX35" fmla="*/ 471340 w 1461428"/>
              <a:gd name="connsiteY35" fmla="*/ 1536569 h 1941921"/>
              <a:gd name="connsiteX36" fmla="*/ 499621 w 1461428"/>
              <a:gd name="connsiteY36" fmla="*/ 1545995 h 1941921"/>
              <a:gd name="connsiteX37" fmla="*/ 556182 w 1461428"/>
              <a:gd name="connsiteY37" fmla="*/ 1574276 h 1941921"/>
              <a:gd name="connsiteX38" fmla="*/ 612743 w 1461428"/>
              <a:gd name="connsiteY38" fmla="*/ 1621410 h 1941921"/>
              <a:gd name="connsiteX39" fmla="*/ 697584 w 1461428"/>
              <a:gd name="connsiteY39" fmla="*/ 1659117 h 1941921"/>
              <a:gd name="connsiteX40" fmla="*/ 754145 w 1461428"/>
              <a:gd name="connsiteY40" fmla="*/ 1677971 h 1941921"/>
              <a:gd name="connsiteX41" fmla="*/ 782425 w 1461428"/>
              <a:gd name="connsiteY41" fmla="*/ 1687397 h 1941921"/>
              <a:gd name="connsiteX42" fmla="*/ 810705 w 1461428"/>
              <a:gd name="connsiteY42" fmla="*/ 1706251 h 1941921"/>
              <a:gd name="connsiteX43" fmla="*/ 838986 w 1461428"/>
              <a:gd name="connsiteY43" fmla="*/ 1715678 h 1941921"/>
              <a:gd name="connsiteX44" fmla="*/ 848413 w 1461428"/>
              <a:gd name="connsiteY44" fmla="*/ 1743958 h 1941921"/>
              <a:gd name="connsiteX45" fmla="*/ 933254 w 1461428"/>
              <a:gd name="connsiteY45" fmla="*/ 1800519 h 1941921"/>
              <a:gd name="connsiteX46" fmla="*/ 961534 w 1461428"/>
              <a:gd name="connsiteY46" fmla="*/ 1819373 h 1941921"/>
              <a:gd name="connsiteX47" fmla="*/ 989815 w 1461428"/>
              <a:gd name="connsiteY47" fmla="*/ 1828800 h 1941921"/>
              <a:gd name="connsiteX48" fmla="*/ 1046375 w 1461428"/>
              <a:gd name="connsiteY48" fmla="*/ 1866507 h 1941921"/>
              <a:gd name="connsiteX49" fmla="*/ 1074656 w 1461428"/>
              <a:gd name="connsiteY49" fmla="*/ 1885360 h 1941921"/>
              <a:gd name="connsiteX50" fmla="*/ 1131217 w 1461428"/>
              <a:gd name="connsiteY50" fmla="*/ 1913641 h 1941921"/>
              <a:gd name="connsiteX51" fmla="*/ 1253765 w 1461428"/>
              <a:gd name="connsiteY51" fmla="*/ 1941921 h 1941921"/>
              <a:gd name="connsiteX52" fmla="*/ 1357460 w 1461428"/>
              <a:gd name="connsiteY52" fmla="*/ 1932494 h 1941921"/>
              <a:gd name="connsiteX53" fmla="*/ 1414021 w 1461428"/>
              <a:gd name="connsiteY53" fmla="*/ 1894787 h 1941921"/>
              <a:gd name="connsiteX54" fmla="*/ 1461155 w 1461428"/>
              <a:gd name="connsiteY54" fmla="*/ 1800519 h 1941921"/>
              <a:gd name="connsiteX55" fmla="*/ 1461155 w 1461428"/>
              <a:gd name="connsiteY55" fmla="*/ 1791092 h 194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61428" h="1941921">
                <a:moveTo>
                  <a:pt x="0" y="0"/>
                </a:moveTo>
                <a:cubicBezTo>
                  <a:pt x="3142" y="31423"/>
                  <a:pt x="4625" y="63056"/>
                  <a:pt x="9427" y="94268"/>
                </a:cubicBezTo>
                <a:cubicBezTo>
                  <a:pt x="15494" y="133701"/>
                  <a:pt x="21258" y="113819"/>
                  <a:pt x="37707" y="150828"/>
                </a:cubicBezTo>
                <a:cubicBezTo>
                  <a:pt x="45778" y="168989"/>
                  <a:pt x="50276" y="188535"/>
                  <a:pt x="56561" y="207389"/>
                </a:cubicBezTo>
                <a:cubicBezTo>
                  <a:pt x="59703" y="216816"/>
                  <a:pt x="60476" y="227402"/>
                  <a:pt x="65988" y="235670"/>
                </a:cubicBezTo>
                <a:cubicBezTo>
                  <a:pt x="72272" y="245097"/>
                  <a:pt x="80240" y="253597"/>
                  <a:pt x="84841" y="263950"/>
                </a:cubicBezTo>
                <a:cubicBezTo>
                  <a:pt x="129711" y="364908"/>
                  <a:pt x="79882" y="284793"/>
                  <a:pt x="122549" y="348791"/>
                </a:cubicBezTo>
                <a:cubicBezTo>
                  <a:pt x="125691" y="358218"/>
                  <a:pt x="131975" y="367135"/>
                  <a:pt x="131975" y="377072"/>
                </a:cubicBezTo>
                <a:cubicBezTo>
                  <a:pt x="131975" y="406410"/>
                  <a:pt x="129250" y="448979"/>
                  <a:pt x="103695" y="471340"/>
                </a:cubicBezTo>
                <a:cubicBezTo>
                  <a:pt x="86642" y="486261"/>
                  <a:pt x="47134" y="509047"/>
                  <a:pt x="47134" y="509047"/>
                </a:cubicBezTo>
                <a:cubicBezTo>
                  <a:pt x="43992" y="518474"/>
                  <a:pt x="37707" y="527390"/>
                  <a:pt x="37707" y="537327"/>
                </a:cubicBezTo>
                <a:cubicBezTo>
                  <a:pt x="37707" y="542209"/>
                  <a:pt x="52115" y="595312"/>
                  <a:pt x="56561" y="603315"/>
                </a:cubicBezTo>
                <a:cubicBezTo>
                  <a:pt x="67565" y="623123"/>
                  <a:pt x="87102" y="638380"/>
                  <a:pt x="94268" y="659876"/>
                </a:cubicBezTo>
                <a:cubicBezTo>
                  <a:pt x="107278" y="698904"/>
                  <a:pt x="98183" y="679888"/>
                  <a:pt x="122549" y="716437"/>
                </a:cubicBezTo>
                <a:cubicBezTo>
                  <a:pt x="125691" y="725864"/>
                  <a:pt x="127149" y="736031"/>
                  <a:pt x="131975" y="744717"/>
                </a:cubicBezTo>
                <a:cubicBezTo>
                  <a:pt x="142979" y="764525"/>
                  <a:pt x="162517" y="779781"/>
                  <a:pt x="169683" y="801278"/>
                </a:cubicBezTo>
                <a:cubicBezTo>
                  <a:pt x="193378" y="872360"/>
                  <a:pt x="161415" y="784742"/>
                  <a:pt x="197963" y="857839"/>
                </a:cubicBezTo>
                <a:cubicBezTo>
                  <a:pt x="236987" y="935889"/>
                  <a:pt x="172216" y="833358"/>
                  <a:pt x="226244" y="914400"/>
                </a:cubicBezTo>
                <a:cubicBezTo>
                  <a:pt x="239891" y="955345"/>
                  <a:pt x="243347" y="951659"/>
                  <a:pt x="226244" y="1008668"/>
                </a:cubicBezTo>
                <a:cubicBezTo>
                  <a:pt x="222989" y="1019520"/>
                  <a:pt x="216997" y="1030943"/>
                  <a:pt x="207390" y="1036948"/>
                </a:cubicBezTo>
                <a:cubicBezTo>
                  <a:pt x="190537" y="1047481"/>
                  <a:pt x="167365" y="1044778"/>
                  <a:pt x="150829" y="1055802"/>
                </a:cubicBezTo>
                <a:cubicBezTo>
                  <a:pt x="141402" y="1062086"/>
                  <a:pt x="131252" y="1067402"/>
                  <a:pt x="122549" y="1074655"/>
                </a:cubicBezTo>
                <a:cubicBezTo>
                  <a:pt x="95330" y="1097338"/>
                  <a:pt x="93953" y="1103409"/>
                  <a:pt x="75415" y="1131216"/>
                </a:cubicBezTo>
                <a:cubicBezTo>
                  <a:pt x="84842" y="1137501"/>
                  <a:pt x="93342" y="1145469"/>
                  <a:pt x="103695" y="1150070"/>
                </a:cubicBezTo>
                <a:cubicBezTo>
                  <a:pt x="121856" y="1158141"/>
                  <a:pt x="160256" y="1168923"/>
                  <a:pt x="160256" y="1168923"/>
                </a:cubicBezTo>
                <a:cubicBezTo>
                  <a:pt x="169683" y="1178350"/>
                  <a:pt x="182062" y="1185550"/>
                  <a:pt x="188536" y="1197204"/>
                </a:cubicBezTo>
                <a:cubicBezTo>
                  <a:pt x="198187" y="1214576"/>
                  <a:pt x="196366" y="1237228"/>
                  <a:pt x="207390" y="1253764"/>
                </a:cubicBezTo>
                <a:lnTo>
                  <a:pt x="226244" y="1282045"/>
                </a:lnTo>
                <a:lnTo>
                  <a:pt x="254524" y="1366886"/>
                </a:lnTo>
                <a:cubicBezTo>
                  <a:pt x="257666" y="1376313"/>
                  <a:pt x="255683" y="1389655"/>
                  <a:pt x="263951" y="1395167"/>
                </a:cubicBezTo>
                <a:lnTo>
                  <a:pt x="292231" y="1414020"/>
                </a:lnTo>
                <a:cubicBezTo>
                  <a:pt x="302453" y="1444687"/>
                  <a:pt x="296568" y="1446323"/>
                  <a:pt x="329938" y="1461154"/>
                </a:cubicBezTo>
                <a:cubicBezTo>
                  <a:pt x="348099" y="1469225"/>
                  <a:pt x="367645" y="1473723"/>
                  <a:pt x="386499" y="1480008"/>
                </a:cubicBezTo>
                <a:cubicBezTo>
                  <a:pt x="395926" y="1483150"/>
                  <a:pt x="406512" y="1483923"/>
                  <a:pt x="414780" y="1489435"/>
                </a:cubicBezTo>
                <a:cubicBezTo>
                  <a:pt x="424207" y="1495719"/>
                  <a:pt x="434357" y="1501035"/>
                  <a:pt x="443060" y="1508288"/>
                </a:cubicBezTo>
                <a:cubicBezTo>
                  <a:pt x="453302" y="1516823"/>
                  <a:pt x="460247" y="1529174"/>
                  <a:pt x="471340" y="1536569"/>
                </a:cubicBezTo>
                <a:cubicBezTo>
                  <a:pt x="479608" y="1542081"/>
                  <a:pt x="490194" y="1542853"/>
                  <a:pt x="499621" y="1545995"/>
                </a:cubicBezTo>
                <a:cubicBezTo>
                  <a:pt x="580657" y="1600021"/>
                  <a:pt x="478133" y="1535252"/>
                  <a:pt x="556182" y="1574276"/>
                </a:cubicBezTo>
                <a:cubicBezTo>
                  <a:pt x="591290" y="1591830"/>
                  <a:pt x="581470" y="1595349"/>
                  <a:pt x="612743" y="1621410"/>
                </a:cubicBezTo>
                <a:cubicBezTo>
                  <a:pt x="642619" y="1646307"/>
                  <a:pt x="656481" y="1645416"/>
                  <a:pt x="697584" y="1659117"/>
                </a:cubicBezTo>
                <a:lnTo>
                  <a:pt x="754145" y="1677971"/>
                </a:lnTo>
                <a:lnTo>
                  <a:pt x="782425" y="1687397"/>
                </a:lnTo>
                <a:cubicBezTo>
                  <a:pt x="791852" y="1693682"/>
                  <a:pt x="800572" y="1701184"/>
                  <a:pt x="810705" y="1706251"/>
                </a:cubicBezTo>
                <a:cubicBezTo>
                  <a:pt x="819593" y="1710695"/>
                  <a:pt x="831959" y="1708652"/>
                  <a:pt x="838986" y="1715678"/>
                </a:cubicBezTo>
                <a:cubicBezTo>
                  <a:pt x="846012" y="1722704"/>
                  <a:pt x="841387" y="1736932"/>
                  <a:pt x="848413" y="1743958"/>
                </a:cubicBezTo>
                <a:cubicBezTo>
                  <a:pt x="848427" y="1743972"/>
                  <a:pt x="919106" y="1791087"/>
                  <a:pt x="933254" y="1800519"/>
                </a:cubicBezTo>
                <a:cubicBezTo>
                  <a:pt x="942681" y="1806803"/>
                  <a:pt x="950786" y="1815790"/>
                  <a:pt x="961534" y="1819373"/>
                </a:cubicBezTo>
                <a:cubicBezTo>
                  <a:pt x="970961" y="1822515"/>
                  <a:pt x="981129" y="1823974"/>
                  <a:pt x="989815" y="1828800"/>
                </a:cubicBezTo>
                <a:cubicBezTo>
                  <a:pt x="1009622" y="1839804"/>
                  <a:pt x="1027522" y="1853938"/>
                  <a:pt x="1046375" y="1866507"/>
                </a:cubicBezTo>
                <a:cubicBezTo>
                  <a:pt x="1055802" y="1872792"/>
                  <a:pt x="1063908" y="1881777"/>
                  <a:pt x="1074656" y="1885360"/>
                </a:cubicBezTo>
                <a:cubicBezTo>
                  <a:pt x="1177806" y="1919744"/>
                  <a:pt x="1021556" y="1864904"/>
                  <a:pt x="1131217" y="1913641"/>
                </a:cubicBezTo>
                <a:cubicBezTo>
                  <a:pt x="1180250" y="1935433"/>
                  <a:pt x="1200087" y="1934252"/>
                  <a:pt x="1253765" y="1941921"/>
                </a:cubicBezTo>
                <a:cubicBezTo>
                  <a:pt x="1288330" y="1938779"/>
                  <a:pt x="1324163" y="1942287"/>
                  <a:pt x="1357460" y="1932494"/>
                </a:cubicBezTo>
                <a:cubicBezTo>
                  <a:pt x="1379198" y="1926100"/>
                  <a:pt x="1414021" y="1894787"/>
                  <a:pt x="1414021" y="1894787"/>
                </a:cubicBezTo>
                <a:cubicBezTo>
                  <a:pt x="1451457" y="1838632"/>
                  <a:pt x="1450496" y="1853813"/>
                  <a:pt x="1461155" y="1800519"/>
                </a:cubicBezTo>
                <a:cubicBezTo>
                  <a:pt x="1461771" y="1797438"/>
                  <a:pt x="1461155" y="1794234"/>
                  <a:pt x="1461155" y="1791092"/>
                </a:cubicBezTo>
              </a:path>
            </a:pathLst>
          </a:custGeom>
          <a:ln w="57150"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2942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tub.rutube.ru/thumbs-wide/b6/17/b617012d0a7350d60272ac2aa1a3f7ff-1.jpg"/>
          <p:cNvPicPr>
            <a:picLocks noChangeAspect="1" noChangeArrowheads="1"/>
          </p:cNvPicPr>
          <p:nvPr/>
        </p:nvPicPr>
        <p:blipFill rotWithShape="1">
          <a:blip r:embed="rId2" cstate="print">
            <a:lum bright="18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4" t="9698" b="10852"/>
          <a:stretch/>
        </p:blipFill>
        <p:spPr bwMode="auto">
          <a:xfrm>
            <a:off x="3491880" y="-99392"/>
            <a:ext cx="5954614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ganeshafilm.ru/products_pictures/3790/7.jpg"/>
          <p:cNvPicPr>
            <a:picLocks noChangeAspect="1" noChangeArrowheads="1"/>
          </p:cNvPicPr>
          <p:nvPr/>
        </p:nvPicPr>
        <p:blipFill>
          <a:blip r:embed="rId3" cstate="print">
            <a:lum bright="13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16832"/>
            <a:ext cx="9887203" cy="518457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pchyolkaco.com/wp-content/uploads/2012/08/%D0%9E%D0%BB%D0%B5%D0%B3-%D0%A1%D1%82%D1%80%D0%B8%D0%B6%D0%B5%D0%BD%D0%BE%D0%B2-Oleg-Strizhenov-300x234.jpg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-243408"/>
            <a:ext cx="4324949" cy="331236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84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tvercult.ru/nikitin/image/film/07.jpg"/>
          <p:cNvPicPr>
            <a:picLocks noChangeAspect="1" noChangeArrowheads="1"/>
          </p:cNvPicPr>
          <p:nvPr/>
        </p:nvPicPr>
        <p:blipFill>
          <a:blip r:embed="rId2" cstate="print">
            <a:lum bright="24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71" y="0"/>
            <a:ext cx="6480720" cy="2924944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59832" y="2708920"/>
            <a:ext cx="53285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Больной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измученный тяготами и лишениями, добирается он до смоленских земель. Последние записи его — словно в бреду:</a:t>
            </a:r>
          </a:p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«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Альбасату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альхафизу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альраффию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альманифу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альмузило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альсению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альвасирю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…»</a:t>
            </a:r>
          </a:p>
        </p:txBody>
      </p:sp>
      <p:pic>
        <p:nvPicPr>
          <p:cNvPr id="7" name="Picture 4" descr="http://www.tvercult.ru/nikitin/image/film/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14" r="68358" b="-1"/>
          <a:stretch/>
        </p:blipFill>
        <p:spPr bwMode="auto">
          <a:xfrm>
            <a:off x="0" y="4077072"/>
            <a:ext cx="3341563" cy="303403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020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3861048"/>
            <a:ext cx="72728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здесь мы подходим к главной загадке: с какой целью послан Тверью в Индию опытнейший из странствующих людей — Афанасий Никитич?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http://fenixclub.com/uploads/52319/img-222003-4d819a9dfb.JPG"/>
          <p:cNvPicPr>
            <a:picLocks noChangeAspect="1" noChangeArrowheads="1"/>
          </p:cNvPicPr>
          <p:nvPr/>
        </p:nvPicPr>
        <p:blipFill>
          <a:blip r:embed="rId2" cstate="print">
            <a:lum bright="9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86" y="620688"/>
            <a:ext cx="7206035" cy="3096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69269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331640" y="260648"/>
            <a:ext cx="6624736" cy="1800200"/>
          </a:xfrm>
          <a:prstGeom prst="horizontalScroll">
            <a:avLst>
              <a:gd name="adj" fmla="val 25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Загадка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четвертая. 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ищет он в стране далекой?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1916717"/>
            <a:ext cx="7344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Русь знала об Индии и до путешествия Афанасия Никитича. Сохранились старинные книги — читали тогда и «Александрию», рассказывающую о походе Александра Македонского на Восток, переписывались и пересказывались «Сказания об Индейском царстве». Ценилась на Руси и «Христианская топография» византийского путешественника VI века Космы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Индикоплова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.</a:t>
            </a:r>
            <a:endParaRPr lang="ru-RU" sz="60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24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755576" y="476672"/>
            <a:ext cx="7524328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«Есть тут люди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псоглавые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, у всякого шесть рук и шесть ног...» «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Единорожец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ea typeface="Times New Roman" pitchFamily="18" charset="0"/>
                <a:cs typeface="Times New Roman" pitchFamily="18" charset="0"/>
              </a:rPr>
              <a:t>, копая землю, гром производит...»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«В Океан-море чудовища людей подстерегают, нападают на корабли».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 descr="http://wiki.marshruty.ru/Img.ashx?T=A&amp;D=646f4a6a90d4491a9205c2ad7eaa9984&amp;F=%D0%90%20%D0%9D%D0%B8%D0%BA%D0%B8%D1%82%D0%B8%D0%BD%20%D0%BD%D0%B0%20%D0%BA%D1%80%D0%B0%D1%82%D0%B8%D0%BD%D0%B5%20%D0%B2%20%D0%A2%D0%B2%D0%B5%D1%80%D1%81%D0%BA%D0%BE%D0%B9%20%D0%BE%D0%B1%D0%BB%D0%B0%D1%81%D1%82%D0%BD%D0%BE%D0%B9%20%D0%BA%D0%B0%D1%80%D1%82%D0%B8%D0%BD%D0%BD%D0%BE%D0%B9%20%D0%B3%D0%B0%D0%BB%D0%B5%D1%80%D0%B5%D0%B5.jpg&amp;S=O&amp;R=-1125038238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996952"/>
            <a:ext cx="4241485" cy="3960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35896" y="3140968"/>
            <a:ext cx="475252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И в эту таинственную, полную опасностей Индию, за Океан-море ушел на 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таве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— утлом деревянном суденышке — отважный русский человек Афанасий Никитин сын Тверитин.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465634"/>
            <a:ext cx="727280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первую очередь все без исключения исследователи «Хождения за три моря» отмечают —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«поразительную точность собираемых сведений, отличную от всех трудов европейских путешественников».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что особенно важно для нашей версии —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«выдающиеся качества Афанасия Никитина как наблюдателя</a:t>
            </a:r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 descr="http://f.kinozon.tv/frames/4190-1/Film_shot00014.jpg"/>
          <p:cNvPicPr>
            <a:picLocks noChangeAspect="1" noChangeArrowheads="1"/>
          </p:cNvPicPr>
          <p:nvPr/>
        </p:nvPicPr>
        <p:blipFill>
          <a:blip r:embed="rId2" cstate="print">
            <a:lum bright="14000" contras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05064"/>
            <a:ext cx="67056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vokrugsveta.ru/img/cmn/2006/09/01/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99" y="476672"/>
            <a:ext cx="8192163" cy="5832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852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0.proshkolu.ru/content/media/pic/std/4000000/3070000/3069609-14918b2434c9235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84690"/>
            <a:ext cx="5544616" cy="367331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92696"/>
            <a:ext cx="77048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Индия, увиденная странником Афанасием: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«У них пашут и сеют пшеницу, рис, горох и все съестное. Вино же у них приготовляют в больших орехах кокосовой пальмы. Коней кормят горохом.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64704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 Индейской земле кони не родятся; здесь родятся юлы и буйволы. На них ездят и товар иногда возят — все делают...»</a:t>
            </a:r>
          </a:p>
        </p:txBody>
      </p:sp>
      <p:pic>
        <p:nvPicPr>
          <p:cNvPr id="4" name="Picture 2" descr="http://www.lingvin.com/articles/num8/img/krish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93911"/>
            <a:ext cx="5435779" cy="41277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ChangeArrowheads="1"/>
          </p:cNvSpPr>
          <p:nvPr/>
        </p:nvSpPr>
        <p:spPr bwMode="auto">
          <a:xfrm>
            <a:off x="3635896" y="620688"/>
            <a:ext cx="4752528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905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Вот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Камбай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— пристань всему Индейскому океану», 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и товар в нем любой — и любая шерстяная ткань, и краска индиго, и лак, и сердолик, и гвоздика.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«А в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Каликуте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 — пройти его не дай Бог никакому судну! А родится в нем перец, имбирь, цвет мускат,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цинамон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, корица, гвоздика, пряное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коренье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  <a:ea typeface="Times New Roman" pitchFamily="18" charset="0"/>
                <a:cs typeface="Times New Roman" pitchFamily="18" charset="0"/>
              </a:rPr>
              <a:t>. И все в нем дешево...»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  <a:cs typeface="Arial" pitchFamily="34" charset="0"/>
            </a:endParaRPr>
          </a:p>
        </p:txBody>
      </p:sp>
      <p:pic>
        <p:nvPicPr>
          <p:cNvPr id="3" name="Picture 6" descr="http://kodeks.uni-bamberg.de/russia/media/AfanasijNikitin_Palech/AfanasijNiktin_Palech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2"/>
            <a:ext cx="3662394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.kinozon.tv/frames/4190-1/Film_shot0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7068545" cy="342900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908720"/>
            <a:ext cx="75608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вот и странная запись: </a:t>
            </a:r>
            <a:b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«Меня обманули псы-</a:t>
            </a:r>
            <a:r>
              <a:rPr lang="ru-RU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бусурмане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: они говорили про множество товаров, но оказалось, что ничего нет для нашей земли».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67944" y="1982160"/>
            <a:ext cx="42484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9050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Какой товар ищет этот купец? Что ему нужно в богатой Индии? Есть здесь и ткани, столь ценимые на Руси, есть и дешевые перец и краска.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" name="Picture 4" descr="http://kodeks.uni-bamberg.de/russia/media/AfanasijNikitin_Palech/AfanasijNiktin_Palech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46926"/>
            <a:ext cx="3866882" cy="5148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3501008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Неожиданная смерть обрывает путь этого загадочного странника.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Никитин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умер под Смоленском – это всего в нескольких днях пути от конечной цели. По существу, за свое путешествие, сделавшее его бессмертным, он заплатил своей жизнью. </a:t>
            </a:r>
          </a:p>
        </p:txBody>
      </p:sp>
      <p:pic>
        <p:nvPicPr>
          <p:cNvPr id="5" name="Picture 2" descr="http://fenixclub.com/uploads/52319/img-221992-9a6c154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488832" cy="3190098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37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dynamokursk.ru/site12/pict/nizhnii_novgorod_dorogami_velikih_knjze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924944"/>
            <a:ext cx="4572000" cy="3345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8983" y="678175"/>
            <a:ext cx="73554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в чем же дело? Все дешево, все редкость, диковина на Руси — да не этот ли товар — клад для купца?! А он все твердит — обманули псы-басурмане... Не здесь ли кроется секрет, тайна его миссии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2951660"/>
            <a:ext cx="324036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Нужен «особый товар» для великого князя, только с ним может вернуться Афанасий в Тверь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961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543276"/>
            <a:ext cx="74888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— другой вариант — не привезти пока этот особый товар, а все выведать про него, узнать все пути к нему, все скорейшие способы доставки, все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пошлины. Но нигде нет нужного «товара»…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тогда Афанасий, в тоске и отчаянии, запишет: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«В пятый же день Пасхи надумал я идти на Русь».</a:t>
            </a:r>
          </a:p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ganeshafilm.ru/products_pictures/3790/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8388424" cy="386254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764704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весной 1471 года, после пяти лет тяжелейшего «хождения» и, очевидно, не выполнив особого задания великого князя тверского, отправляется Афанасий Никитич в обратный путь.</a:t>
            </a:r>
          </a:p>
        </p:txBody>
      </p:sp>
      <p:pic>
        <p:nvPicPr>
          <p:cNvPr id="5" name="Picture 2" descr="http://f.kinozon.tv/frames/4190-1/Film_shot00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15166"/>
          <a:stretch>
            <a:fillRect/>
          </a:stretch>
        </p:blipFill>
        <p:spPr bwMode="auto">
          <a:xfrm>
            <a:off x="827584" y="3185592"/>
            <a:ext cx="7253006" cy="3672408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6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7984" y="908720"/>
            <a:ext cx="386863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вот что странно, возвращается он не знакомым уже, привычным путем, а вслед за войском индийским в соседнее княжество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Виджаянагар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которое ведет войну против мусульман. </a:t>
            </a:r>
            <a:endParaRPr lang="ru-RU" sz="2800" dirty="0"/>
          </a:p>
        </p:txBody>
      </p:sp>
      <p:pic>
        <p:nvPicPr>
          <p:cNvPr id="4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lum bright="11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755576" y="489206"/>
            <a:ext cx="355962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лилиния 6"/>
          <p:cNvSpPr/>
          <p:nvPr/>
        </p:nvSpPr>
        <p:spPr>
          <a:xfrm>
            <a:off x="3403076" y="4496586"/>
            <a:ext cx="509048" cy="197962"/>
          </a:xfrm>
          <a:custGeom>
            <a:avLst/>
            <a:gdLst>
              <a:gd name="connsiteX0" fmla="*/ 0 w 509048"/>
              <a:gd name="connsiteY0" fmla="*/ 75414 h 197962"/>
              <a:gd name="connsiteX1" fmla="*/ 37708 w 509048"/>
              <a:gd name="connsiteY1" fmla="*/ 28280 h 197962"/>
              <a:gd name="connsiteX2" fmla="*/ 65988 w 509048"/>
              <a:gd name="connsiteY2" fmla="*/ 18853 h 197962"/>
              <a:gd name="connsiteX3" fmla="*/ 94268 w 509048"/>
              <a:gd name="connsiteY3" fmla="*/ 0 h 197962"/>
              <a:gd name="connsiteX4" fmla="*/ 122549 w 509048"/>
              <a:gd name="connsiteY4" fmla="*/ 18853 h 197962"/>
              <a:gd name="connsiteX5" fmla="*/ 141402 w 509048"/>
              <a:gd name="connsiteY5" fmla="*/ 47134 h 197962"/>
              <a:gd name="connsiteX6" fmla="*/ 179110 w 509048"/>
              <a:gd name="connsiteY6" fmla="*/ 56560 h 197962"/>
              <a:gd name="connsiteX7" fmla="*/ 235670 w 509048"/>
              <a:gd name="connsiteY7" fmla="*/ 75414 h 197962"/>
              <a:gd name="connsiteX8" fmla="*/ 263951 w 509048"/>
              <a:gd name="connsiteY8" fmla="*/ 84841 h 197962"/>
              <a:gd name="connsiteX9" fmla="*/ 292231 w 509048"/>
              <a:gd name="connsiteY9" fmla="*/ 94268 h 197962"/>
              <a:gd name="connsiteX10" fmla="*/ 367646 w 509048"/>
              <a:gd name="connsiteY10" fmla="*/ 113121 h 197962"/>
              <a:gd name="connsiteX11" fmla="*/ 386499 w 509048"/>
              <a:gd name="connsiteY11" fmla="*/ 141402 h 197962"/>
              <a:gd name="connsiteX12" fmla="*/ 443060 w 509048"/>
              <a:gd name="connsiteY12" fmla="*/ 160255 h 197962"/>
              <a:gd name="connsiteX13" fmla="*/ 471340 w 509048"/>
              <a:gd name="connsiteY13" fmla="*/ 179109 h 197962"/>
              <a:gd name="connsiteX14" fmla="*/ 509048 w 509048"/>
              <a:gd name="connsiteY14" fmla="*/ 197962 h 197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9048" h="197962">
                <a:moveTo>
                  <a:pt x="0" y="75414"/>
                </a:moveTo>
                <a:cubicBezTo>
                  <a:pt x="12569" y="59703"/>
                  <a:pt x="22431" y="41374"/>
                  <a:pt x="37708" y="28280"/>
                </a:cubicBezTo>
                <a:cubicBezTo>
                  <a:pt x="45252" y="21813"/>
                  <a:pt x="57100" y="23297"/>
                  <a:pt x="65988" y="18853"/>
                </a:cubicBezTo>
                <a:cubicBezTo>
                  <a:pt x="76121" y="13786"/>
                  <a:pt x="84841" y="6284"/>
                  <a:pt x="94268" y="0"/>
                </a:cubicBezTo>
                <a:cubicBezTo>
                  <a:pt x="103695" y="6284"/>
                  <a:pt x="114538" y="10842"/>
                  <a:pt x="122549" y="18853"/>
                </a:cubicBezTo>
                <a:cubicBezTo>
                  <a:pt x="130560" y="26864"/>
                  <a:pt x="131975" y="40849"/>
                  <a:pt x="141402" y="47134"/>
                </a:cubicBezTo>
                <a:cubicBezTo>
                  <a:pt x="152182" y="54321"/>
                  <a:pt x="166700" y="52837"/>
                  <a:pt x="179110" y="56560"/>
                </a:cubicBezTo>
                <a:cubicBezTo>
                  <a:pt x="198145" y="62270"/>
                  <a:pt x="216817" y="69129"/>
                  <a:pt x="235670" y="75414"/>
                </a:cubicBezTo>
                <a:lnTo>
                  <a:pt x="263951" y="84841"/>
                </a:lnTo>
                <a:cubicBezTo>
                  <a:pt x="273378" y="87983"/>
                  <a:pt x="282487" y="92319"/>
                  <a:pt x="292231" y="94268"/>
                </a:cubicBezTo>
                <a:cubicBezTo>
                  <a:pt x="349109" y="105643"/>
                  <a:pt x="324165" y="98627"/>
                  <a:pt x="367646" y="113121"/>
                </a:cubicBezTo>
                <a:cubicBezTo>
                  <a:pt x="373930" y="122548"/>
                  <a:pt x="376891" y="135397"/>
                  <a:pt x="386499" y="141402"/>
                </a:cubicBezTo>
                <a:cubicBezTo>
                  <a:pt x="403352" y="151935"/>
                  <a:pt x="426524" y="149231"/>
                  <a:pt x="443060" y="160255"/>
                </a:cubicBezTo>
                <a:cubicBezTo>
                  <a:pt x="452487" y="166540"/>
                  <a:pt x="461207" y="174042"/>
                  <a:pt x="471340" y="179109"/>
                </a:cubicBezTo>
                <a:cubicBezTo>
                  <a:pt x="514672" y="200775"/>
                  <a:pt x="487749" y="176665"/>
                  <a:pt x="509048" y="197962"/>
                </a:cubicBezTo>
              </a:path>
            </a:pathLst>
          </a:custGeom>
          <a:ln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206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620688"/>
            <a:ext cx="67687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Пышные дворцы и величественные храмы возвышались над буйной тропической растительностью. В подвалах дворца — рассказывали путешественники — хранилось золото в слитках и драгоценные камни в мешках.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 descr="http://bg.convdocs.org/pars_docs/refs/106/105101/105101_html_m951ac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315" y="3298342"/>
            <a:ext cx="5743369" cy="355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.kinozon.tv/frames/4190-1/Film_shot0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29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01" t="8451" r="18044"/>
          <a:stretch>
            <a:fillRect/>
          </a:stretch>
        </p:blipFill>
        <p:spPr bwMode="auto">
          <a:xfrm>
            <a:off x="0" y="1997232"/>
            <a:ext cx="5410571" cy="5328593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620688"/>
            <a:ext cx="73654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Царям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Виджаянагара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принадлежала большая часть полуострова, от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Малабарского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Коромандельского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берега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54345" y="1868766"/>
            <a:ext cx="35283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Здесь, в самом сердце Индии, неподалеку от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Виджаянагара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недоступных горах находились алмазные копи таинственной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Голконды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9699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20688"/>
            <a:ext cx="74888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 больше сомнений — «напутствие нерушимое» ведет Афанасия в ту землю, где родятся алмазы. Вот она, эта запись в листках Афанасия: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«И пошел я в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Коилконду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где базар весьма большой».</a:t>
            </a:r>
          </a:p>
          <a:p>
            <a:pPr algn="ctr"/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www.x-team.ru/upload/images/Nikit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85559"/>
            <a:ext cx="6480719" cy="3972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204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836712"/>
            <a:ext cx="73448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Может быть, поэтому так точно отмечает все сухопутные расстояния от города до города, измеряет все дороги Афанасий Никитич, чтобы, пользуясь поддержкой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хоросанских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купцов, везти драгоценный товар сушей, через Персию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http://f.kinozon.tv/frames/4190-1/Film_shot00007.jpg"/>
          <p:cNvPicPr>
            <a:picLocks noChangeAspect="1" noChangeArrowheads="1"/>
          </p:cNvPicPr>
          <p:nvPr/>
        </p:nvPicPr>
        <p:blipFill>
          <a:blip r:embed="rId2" cstate="print">
            <a:lum bright="8000" contras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573016"/>
            <a:ext cx="7704856" cy="3284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15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9313598">
            <a:off x="3712280" y="5011275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1847616" y="4227491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587984" y="4083475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695488" y="3219378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767497" y="2427290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839505" y="1851228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1055529" y="1131148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1343560" y="555082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2279664" y="1347171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20887676">
            <a:off x="2855728" y="483074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836712"/>
            <a:ext cx="38884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или иначе, везет ли Афанасий в Тверь камни или не везет, но он все выведал о них. Наказ великого князя он выполнил. И листки его теперь — самое драгоценное, что у него есть.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469560">
            <a:off x="5292083" y="4732162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8088833">
            <a:off x="3865314" y="3458345"/>
            <a:ext cx="1642752" cy="2809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edia9.fast-torrent.ru/media/files/s4/yt/ie/hozhdenie-za-tri-mor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852936"/>
            <a:ext cx="10850039" cy="458112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22298" y="980728"/>
            <a:ext cx="73448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Дальнейшие записи его чрезвычайно кратки: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«В пятый же Великий день надумал я пойти на Русь».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832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1194368" y="-323176"/>
            <a:ext cx="2601798" cy="444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1326787" y="1765057"/>
            <a:ext cx="2601798" cy="444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8610596">
            <a:off x="2137689" y="3428088"/>
            <a:ext cx="2601798" cy="444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21123554">
            <a:off x="-401403" y="1044975"/>
            <a:ext cx="2601798" cy="4449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832" y="1124744"/>
            <a:ext cx="53285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Но... болезнь ли тому причиной? </a:t>
            </a:r>
          </a:p>
          <a:p>
            <a:pPr algn="r" fontAlgn="base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Маловероятно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что внезапно и своей смертью умер человек, который смог выжить в столь экстремальных условиях в течение нескольких лет. Тем более, что в своих путевых заметках он если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жалуется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то на муки духовные.  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 descr="http://fenixclub.com/uploads/52319/img-221987-0315b78cc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26" r="70713"/>
          <a:stretch>
            <a:fillRect/>
          </a:stretch>
        </p:blipFill>
        <p:spPr bwMode="auto">
          <a:xfrm>
            <a:off x="-180528" y="3940260"/>
            <a:ext cx="2808214" cy="3142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74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lum bright="11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755576" y="489206"/>
            <a:ext cx="355962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1332684"/>
            <a:ext cx="3024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Голконды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он пошел к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Гульбарге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потом к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Сури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 так до самого моря, к </a:t>
            </a:r>
            <a:r>
              <a:rPr lang="ru-RU" sz="30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Дабулу</a:t>
            </a:r>
            <a:r>
              <a:rPr lang="ru-RU" sz="3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пристани океана Индийского.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3412503" y="4666268"/>
            <a:ext cx="518474" cy="94268"/>
          </a:xfrm>
          <a:custGeom>
            <a:avLst/>
            <a:gdLst>
              <a:gd name="connsiteX0" fmla="*/ 518474 w 518474"/>
              <a:gd name="connsiteY0" fmla="*/ 37707 h 94268"/>
              <a:gd name="connsiteX1" fmla="*/ 433633 w 518474"/>
              <a:gd name="connsiteY1" fmla="*/ 56561 h 94268"/>
              <a:gd name="connsiteX2" fmla="*/ 405353 w 518474"/>
              <a:gd name="connsiteY2" fmla="*/ 65988 h 94268"/>
              <a:gd name="connsiteX3" fmla="*/ 348792 w 518474"/>
              <a:gd name="connsiteY3" fmla="*/ 94268 h 94268"/>
              <a:gd name="connsiteX4" fmla="*/ 301658 w 518474"/>
              <a:gd name="connsiteY4" fmla="*/ 84841 h 94268"/>
              <a:gd name="connsiteX5" fmla="*/ 245097 w 518474"/>
              <a:gd name="connsiteY5" fmla="*/ 47134 h 94268"/>
              <a:gd name="connsiteX6" fmla="*/ 216817 w 518474"/>
              <a:gd name="connsiteY6" fmla="*/ 28280 h 94268"/>
              <a:gd name="connsiteX7" fmla="*/ 160256 w 518474"/>
              <a:gd name="connsiteY7" fmla="*/ 9427 h 94268"/>
              <a:gd name="connsiteX8" fmla="*/ 131975 w 518474"/>
              <a:gd name="connsiteY8" fmla="*/ 0 h 94268"/>
              <a:gd name="connsiteX9" fmla="*/ 0 w 518474"/>
              <a:gd name="connsiteY9" fmla="*/ 9427 h 94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8474" h="94268">
                <a:moveTo>
                  <a:pt x="518474" y="37707"/>
                </a:moveTo>
                <a:cubicBezTo>
                  <a:pt x="486076" y="44187"/>
                  <a:pt x="464696" y="47686"/>
                  <a:pt x="433633" y="56561"/>
                </a:cubicBezTo>
                <a:cubicBezTo>
                  <a:pt x="424079" y="59291"/>
                  <a:pt x="414241" y="61544"/>
                  <a:pt x="405353" y="65988"/>
                </a:cubicBezTo>
                <a:cubicBezTo>
                  <a:pt x="332256" y="102536"/>
                  <a:pt x="419874" y="70573"/>
                  <a:pt x="348792" y="94268"/>
                </a:cubicBezTo>
                <a:cubicBezTo>
                  <a:pt x="333081" y="91126"/>
                  <a:pt x="316244" y="91471"/>
                  <a:pt x="301658" y="84841"/>
                </a:cubicBezTo>
                <a:cubicBezTo>
                  <a:pt x="281030" y="75465"/>
                  <a:pt x="263951" y="59703"/>
                  <a:pt x="245097" y="47134"/>
                </a:cubicBezTo>
                <a:cubicBezTo>
                  <a:pt x="235670" y="40849"/>
                  <a:pt x="227565" y="31863"/>
                  <a:pt x="216817" y="28280"/>
                </a:cubicBezTo>
                <a:lnTo>
                  <a:pt x="160256" y="9427"/>
                </a:lnTo>
                <a:lnTo>
                  <a:pt x="131975" y="0"/>
                </a:lnTo>
                <a:cubicBezTo>
                  <a:pt x="25200" y="10678"/>
                  <a:pt x="69286" y="9427"/>
                  <a:pt x="0" y="9427"/>
                </a:cubicBezTo>
              </a:path>
            </a:pathLst>
          </a:custGeom>
          <a:ln>
            <a:prstDash val="sysDot"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96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-737173" y="1332479"/>
            <a:ext cx="2066066" cy="353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elcometver.ru/system/image/file/728/slide_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6425" r="2399" b="16138"/>
          <a:stretch/>
        </p:blipFill>
        <p:spPr bwMode="auto">
          <a:xfrm rot="21181006">
            <a:off x="-431846" y="2761203"/>
            <a:ext cx="2234335" cy="310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2577062">
            <a:off x="569623" y="3541968"/>
            <a:ext cx="1898193" cy="324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fenixclub.com/uploads/52319/img-221987-0315b78cc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5" r="70713"/>
          <a:stretch>
            <a:fillRect/>
          </a:stretch>
        </p:blipFill>
        <p:spPr bwMode="auto">
          <a:xfrm>
            <a:off x="-108520" y="4797152"/>
            <a:ext cx="1835696" cy="2189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elcometver.ru/system/image/file/728/slide_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6425" r="2399" b="16138"/>
          <a:stretch/>
        </p:blipFill>
        <p:spPr bwMode="auto">
          <a:xfrm rot="20428552">
            <a:off x="1854076" y="4718014"/>
            <a:ext cx="2210204" cy="3075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2302356">
            <a:off x="1167384" y="5522857"/>
            <a:ext cx="2336495" cy="3995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elcometver.ru/system/image/file/728/slide_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6425" r="2399" b="16138"/>
          <a:stretch/>
        </p:blipFill>
        <p:spPr bwMode="auto">
          <a:xfrm rot="12499763">
            <a:off x="3517090" y="4851531"/>
            <a:ext cx="2224385" cy="309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9818294">
            <a:off x="5023468" y="5364927"/>
            <a:ext cx="2066066" cy="353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elcometver.ru/system/image/file/728/slide_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53" t="6425" r="2399" b="16138"/>
          <a:stretch/>
        </p:blipFill>
        <p:spPr bwMode="auto">
          <a:xfrm rot="12499763">
            <a:off x="6181385" y="3987433"/>
            <a:ext cx="2224385" cy="3095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1306792">
            <a:off x="7266367" y="3613976"/>
            <a:ext cx="1898193" cy="3246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692696"/>
            <a:ext cx="76328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Вспомним теперь, как, ограбленный татарами под Астраханью, обобранный до нитки, решительно отправляется в далекий путь Афанасий. Да, там будет у него поддержка. </a:t>
            </a:r>
            <a:endParaRPr lang="ru-RU" sz="28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теперь! Теперь он опасается за свою жизнь. С ним тайные сведения, которых так ждут в Твери! 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словно кричат его листки: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«Господи боже мой, на тебя уповаю, спаси меня, господи! Пути не знаю. И куда я пойду из Индостана...»</a:t>
            </a:r>
          </a:p>
        </p:txBody>
      </p:sp>
    </p:spTree>
    <p:extLst>
      <p:ext uri="{BB962C8B-B14F-4D97-AF65-F5344CB8AC3E}">
        <p14:creationId xmlns:p14="http://schemas.microsoft.com/office/powerpoint/2010/main" val="2434409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467544" y="476672"/>
            <a:ext cx="3683152" cy="566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476672"/>
            <a:ext cx="446449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Нет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он прекрасно знает все дороги, которые ведут на Русь. Но он теперь и знает, что творится на этих дорогах.</a:t>
            </a:r>
          </a:p>
          <a:p>
            <a:pPr algn="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«На Хорасан пути нет, и на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Чагатай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пути нет, и на Бахрейн пути нет, и на Йезд пути нет. Везде происходит мятеж. Князей везде прогнали».</a:t>
            </a:r>
          </a:p>
          <a:p>
            <a:pPr algn="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остается один путь — самый тяжелый, самый опасный — через великое Индийское море.</a:t>
            </a:r>
          </a:p>
        </p:txBody>
      </p:sp>
      <p:sp>
        <p:nvSpPr>
          <p:cNvPr id="5" name="Полилиния 4"/>
          <p:cNvSpPr/>
          <p:nvPr/>
        </p:nvSpPr>
        <p:spPr>
          <a:xfrm>
            <a:off x="1376413" y="4803006"/>
            <a:ext cx="1857675" cy="577516"/>
          </a:xfrm>
          <a:custGeom>
            <a:avLst/>
            <a:gdLst>
              <a:gd name="connsiteX0" fmla="*/ 1857675 w 1857675"/>
              <a:gd name="connsiteY0" fmla="*/ 0 h 577516"/>
              <a:gd name="connsiteX1" fmla="*/ 1713296 w 1857675"/>
              <a:gd name="connsiteY1" fmla="*/ 9626 h 577516"/>
              <a:gd name="connsiteX2" fmla="*/ 1607419 w 1857675"/>
              <a:gd name="connsiteY2" fmla="*/ 38501 h 577516"/>
              <a:gd name="connsiteX3" fmla="*/ 1126155 w 1857675"/>
              <a:gd name="connsiteY3" fmla="*/ 57752 h 577516"/>
              <a:gd name="connsiteX4" fmla="*/ 1097280 w 1857675"/>
              <a:gd name="connsiteY4" fmla="*/ 67377 h 577516"/>
              <a:gd name="connsiteX5" fmla="*/ 1049153 w 1857675"/>
              <a:gd name="connsiteY5" fmla="*/ 77002 h 577516"/>
              <a:gd name="connsiteX6" fmla="*/ 1020278 w 1857675"/>
              <a:gd name="connsiteY6" fmla="*/ 96253 h 577516"/>
              <a:gd name="connsiteX7" fmla="*/ 962526 w 1857675"/>
              <a:gd name="connsiteY7" fmla="*/ 115503 h 577516"/>
              <a:gd name="connsiteX8" fmla="*/ 933650 w 1857675"/>
              <a:gd name="connsiteY8" fmla="*/ 125129 h 577516"/>
              <a:gd name="connsiteX9" fmla="*/ 904774 w 1857675"/>
              <a:gd name="connsiteY9" fmla="*/ 134754 h 577516"/>
              <a:gd name="connsiteX10" fmla="*/ 875899 w 1857675"/>
              <a:gd name="connsiteY10" fmla="*/ 154005 h 577516"/>
              <a:gd name="connsiteX11" fmla="*/ 818147 w 1857675"/>
              <a:gd name="connsiteY11" fmla="*/ 173255 h 577516"/>
              <a:gd name="connsiteX12" fmla="*/ 760395 w 1857675"/>
              <a:gd name="connsiteY12" fmla="*/ 192506 h 577516"/>
              <a:gd name="connsiteX13" fmla="*/ 731520 w 1857675"/>
              <a:gd name="connsiteY13" fmla="*/ 202131 h 577516"/>
              <a:gd name="connsiteX14" fmla="*/ 702644 w 1857675"/>
              <a:gd name="connsiteY14" fmla="*/ 211756 h 577516"/>
              <a:gd name="connsiteX15" fmla="*/ 616016 w 1857675"/>
              <a:gd name="connsiteY15" fmla="*/ 269508 h 577516"/>
              <a:gd name="connsiteX16" fmla="*/ 587141 w 1857675"/>
              <a:gd name="connsiteY16" fmla="*/ 288758 h 577516"/>
              <a:gd name="connsiteX17" fmla="*/ 558265 w 1857675"/>
              <a:gd name="connsiteY17" fmla="*/ 308009 h 577516"/>
              <a:gd name="connsiteX18" fmla="*/ 529389 w 1857675"/>
              <a:gd name="connsiteY18" fmla="*/ 317634 h 577516"/>
              <a:gd name="connsiteX19" fmla="*/ 442762 w 1857675"/>
              <a:gd name="connsiteY19" fmla="*/ 375386 h 577516"/>
              <a:gd name="connsiteX20" fmla="*/ 413886 w 1857675"/>
              <a:gd name="connsiteY20" fmla="*/ 394636 h 577516"/>
              <a:gd name="connsiteX21" fmla="*/ 356134 w 1857675"/>
              <a:gd name="connsiteY21" fmla="*/ 413887 h 577516"/>
              <a:gd name="connsiteX22" fmla="*/ 298383 w 1857675"/>
              <a:gd name="connsiteY22" fmla="*/ 442762 h 577516"/>
              <a:gd name="connsiteX23" fmla="*/ 269507 w 1857675"/>
              <a:gd name="connsiteY23" fmla="*/ 462013 h 577516"/>
              <a:gd name="connsiteX24" fmla="*/ 240631 w 1857675"/>
              <a:gd name="connsiteY24" fmla="*/ 471638 h 577516"/>
              <a:gd name="connsiteX25" fmla="*/ 154004 w 1857675"/>
              <a:gd name="connsiteY25" fmla="*/ 539015 h 577516"/>
              <a:gd name="connsiteX26" fmla="*/ 67376 w 1857675"/>
              <a:gd name="connsiteY26" fmla="*/ 567891 h 577516"/>
              <a:gd name="connsiteX27" fmla="*/ 38501 w 1857675"/>
              <a:gd name="connsiteY27" fmla="*/ 577516 h 577516"/>
              <a:gd name="connsiteX28" fmla="*/ 0 w 1857675"/>
              <a:gd name="connsiteY28" fmla="*/ 529390 h 577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57675" h="577516">
                <a:moveTo>
                  <a:pt x="1857675" y="0"/>
                </a:moveTo>
                <a:cubicBezTo>
                  <a:pt x="1809549" y="3209"/>
                  <a:pt x="1761234" y="4299"/>
                  <a:pt x="1713296" y="9626"/>
                </a:cubicBezTo>
                <a:cubicBezTo>
                  <a:pt x="1597879" y="22450"/>
                  <a:pt x="1854490" y="30265"/>
                  <a:pt x="1607419" y="38501"/>
                </a:cubicBezTo>
                <a:cubicBezTo>
                  <a:pt x="1254448" y="50268"/>
                  <a:pt x="1414847" y="43318"/>
                  <a:pt x="1126155" y="57752"/>
                </a:cubicBezTo>
                <a:cubicBezTo>
                  <a:pt x="1116530" y="60960"/>
                  <a:pt x="1107123" y="64916"/>
                  <a:pt x="1097280" y="67377"/>
                </a:cubicBezTo>
                <a:cubicBezTo>
                  <a:pt x="1081408" y="71345"/>
                  <a:pt x="1064471" y="71258"/>
                  <a:pt x="1049153" y="77002"/>
                </a:cubicBezTo>
                <a:cubicBezTo>
                  <a:pt x="1038322" y="81064"/>
                  <a:pt x="1030849" y="91555"/>
                  <a:pt x="1020278" y="96253"/>
                </a:cubicBezTo>
                <a:cubicBezTo>
                  <a:pt x="1001735" y="104494"/>
                  <a:pt x="981777" y="109086"/>
                  <a:pt x="962526" y="115503"/>
                </a:cubicBezTo>
                <a:lnTo>
                  <a:pt x="933650" y="125129"/>
                </a:lnTo>
                <a:lnTo>
                  <a:pt x="904774" y="134754"/>
                </a:lnTo>
                <a:cubicBezTo>
                  <a:pt x="895149" y="141171"/>
                  <a:pt x="886470" y="149307"/>
                  <a:pt x="875899" y="154005"/>
                </a:cubicBezTo>
                <a:cubicBezTo>
                  <a:pt x="857356" y="162246"/>
                  <a:pt x="837398" y="166838"/>
                  <a:pt x="818147" y="173255"/>
                </a:cubicBezTo>
                <a:lnTo>
                  <a:pt x="760395" y="192506"/>
                </a:lnTo>
                <a:lnTo>
                  <a:pt x="731520" y="202131"/>
                </a:lnTo>
                <a:lnTo>
                  <a:pt x="702644" y="211756"/>
                </a:lnTo>
                <a:lnTo>
                  <a:pt x="616016" y="269508"/>
                </a:lnTo>
                <a:lnTo>
                  <a:pt x="587141" y="288758"/>
                </a:lnTo>
                <a:cubicBezTo>
                  <a:pt x="577516" y="295175"/>
                  <a:pt x="569240" y="304351"/>
                  <a:pt x="558265" y="308009"/>
                </a:cubicBezTo>
                <a:lnTo>
                  <a:pt x="529389" y="317634"/>
                </a:lnTo>
                <a:lnTo>
                  <a:pt x="442762" y="375386"/>
                </a:lnTo>
                <a:cubicBezTo>
                  <a:pt x="433137" y="381803"/>
                  <a:pt x="424860" y="390978"/>
                  <a:pt x="413886" y="394636"/>
                </a:cubicBezTo>
                <a:cubicBezTo>
                  <a:pt x="394635" y="401053"/>
                  <a:pt x="373018" y="402631"/>
                  <a:pt x="356134" y="413887"/>
                </a:cubicBezTo>
                <a:cubicBezTo>
                  <a:pt x="318817" y="438765"/>
                  <a:pt x="338233" y="429479"/>
                  <a:pt x="298383" y="442762"/>
                </a:cubicBezTo>
                <a:cubicBezTo>
                  <a:pt x="288758" y="449179"/>
                  <a:pt x="279854" y="456840"/>
                  <a:pt x="269507" y="462013"/>
                </a:cubicBezTo>
                <a:cubicBezTo>
                  <a:pt x="260432" y="466550"/>
                  <a:pt x="249073" y="466010"/>
                  <a:pt x="240631" y="471638"/>
                </a:cubicBezTo>
                <a:cubicBezTo>
                  <a:pt x="190801" y="504858"/>
                  <a:pt x="230890" y="513386"/>
                  <a:pt x="154004" y="539015"/>
                </a:cubicBezTo>
                <a:lnTo>
                  <a:pt x="67376" y="567891"/>
                </a:lnTo>
                <a:lnTo>
                  <a:pt x="38501" y="577516"/>
                </a:lnTo>
                <a:cubicBezTo>
                  <a:pt x="14216" y="541090"/>
                  <a:pt x="27430" y="556820"/>
                  <a:pt x="0" y="529390"/>
                </a:cubicBezTo>
              </a:path>
            </a:pathLst>
          </a:custGeom>
          <a:ln w="57150"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372942" y="3864429"/>
            <a:ext cx="884795" cy="1466884"/>
          </a:xfrm>
          <a:custGeom>
            <a:avLst/>
            <a:gdLst>
              <a:gd name="connsiteX0" fmla="*/ 9544 w 884795"/>
              <a:gd name="connsiteY0" fmla="*/ 1447800 h 1466884"/>
              <a:gd name="connsiteX1" fmla="*/ 42201 w 884795"/>
              <a:gd name="connsiteY1" fmla="*/ 1382485 h 1466884"/>
              <a:gd name="connsiteX2" fmla="*/ 53087 w 884795"/>
              <a:gd name="connsiteY2" fmla="*/ 1349828 h 1466884"/>
              <a:gd name="connsiteX3" fmla="*/ 74858 w 884795"/>
              <a:gd name="connsiteY3" fmla="*/ 1317171 h 1466884"/>
              <a:gd name="connsiteX4" fmla="*/ 129287 w 884795"/>
              <a:gd name="connsiteY4" fmla="*/ 1240971 h 1466884"/>
              <a:gd name="connsiteX5" fmla="*/ 161944 w 884795"/>
              <a:gd name="connsiteY5" fmla="*/ 1208314 h 1466884"/>
              <a:gd name="connsiteX6" fmla="*/ 172829 w 884795"/>
              <a:gd name="connsiteY6" fmla="*/ 1175657 h 1466884"/>
              <a:gd name="connsiteX7" fmla="*/ 249029 w 884795"/>
              <a:gd name="connsiteY7" fmla="*/ 1088571 h 1466884"/>
              <a:gd name="connsiteX8" fmla="*/ 281687 w 884795"/>
              <a:gd name="connsiteY8" fmla="*/ 1023257 h 1466884"/>
              <a:gd name="connsiteX9" fmla="*/ 336115 w 884795"/>
              <a:gd name="connsiteY9" fmla="*/ 979714 h 1466884"/>
              <a:gd name="connsiteX10" fmla="*/ 390544 w 884795"/>
              <a:gd name="connsiteY10" fmla="*/ 925285 h 1466884"/>
              <a:gd name="connsiteX11" fmla="*/ 423201 w 884795"/>
              <a:gd name="connsiteY11" fmla="*/ 903514 h 1466884"/>
              <a:gd name="connsiteX12" fmla="*/ 455858 w 884795"/>
              <a:gd name="connsiteY12" fmla="*/ 892628 h 1466884"/>
              <a:gd name="connsiteX13" fmla="*/ 521172 w 884795"/>
              <a:gd name="connsiteY13" fmla="*/ 849085 h 1466884"/>
              <a:gd name="connsiteX14" fmla="*/ 553829 w 884795"/>
              <a:gd name="connsiteY14" fmla="*/ 827314 h 1466884"/>
              <a:gd name="connsiteX15" fmla="*/ 640915 w 884795"/>
              <a:gd name="connsiteY15" fmla="*/ 751114 h 1466884"/>
              <a:gd name="connsiteX16" fmla="*/ 684458 w 884795"/>
              <a:gd name="connsiteY16" fmla="*/ 696685 h 1466884"/>
              <a:gd name="connsiteX17" fmla="*/ 717115 w 884795"/>
              <a:gd name="connsiteY17" fmla="*/ 674914 h 1466884"/>
              <a:gd name="connsiteX18" fmla="*/ 738887 w 884795"/>
              <a:gd name="connsiteY18" fmla="*/ 653142 h 1466884"/>
              <a:gd name="connsiteX19" fmla="*/ 804201 w 884795"/>
              <a:gd name="connsiteY19" fmla="*/ 609600 h 1466884"/>
              <a:gd name="connsiteX20" fmla="*/ 847744 w 884795"/>
              <a:gd name="connsiteY20" fmla="*/ 511628 h 1466884"/>
              <a:gd name="connsiteX21" fmla="*/ 858629 w 884795"/>
              <a:gd name="connsiteY21" fmla="*/ 478971 h 1466884"/>
              <a:gd name="connsiteX22" fmla="*/ 880401 w 884795"/>
              <a:gd name="connsiteY22" fmla="*/ 457200 h 1466884"/>
              <a:gd name="connsiteX23" fmla="*/ 858629 w 884795"/>
              <a:gd name="connsiteY23" fmla="*/ 348342 h 1466884"/>
              <a:gd name="connsiteX24" fmla="*/ 825972 w 884795"/>
              <a:gd name="connsiteY24" fmla="*/ 315685 h 1466884"/>
              <a:gd name="connsiteX25" fmla="*/ 760658 w 884795"/>
              <a:gd name="connsiteY25" fmla="*/ 217714 h 1466884"/>
              <a:gd name="connsiteX26" fmla="*/ 738887 w 884795"/>
              <a:gd name="connsiteY26" fmla="*/ 185057 h 1466884"/>
              <a:gd name="connsiteX27" fmla="*/ 717115 w 884795"/>
              <a:gd name="connsiteY27" fmla="*/ 163285 h 1466884"/>
              <a:gd name="connsiteX28" fmla="*/ 684458 w 884795"/>
              <a:gd name="connsiteY28" fmla="*/ 65314 h 1466884"/>
              <a:gd name="connsiteX29" fmla="*/ 673572 w 884795"/>
              <a:gd name="connsiteY29" fmla="*/ 32657 h 1466884"/>
              <a:gd name="connsiteX30" fmla="*/ 651801 w 884795"/>
              <a:gd name="connsiteY30" fmla="*/ 0 h 1466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84795" h="1466884">
                <a:moveTo>
                  <a:pt x="9544" y="1447800"/>
                </a:moveTo>
                <a:cubicBezTo>
                  <a:pt x="36900" y="1365723"/>
                  <a:pt x="0" y="1466884"/>
                  <a:pt x="42201" y="1382485"/>
                </a:cubicBezTo>
                <a:cubicBezTo>
                  <a:pt x="47333" y="1372222"/>
                  <a:pt x="47955" y="1360091"/>
                  <a:pt x="53087" y="1349828"/>
                </a:cubicBezTo>
                <a:cubicBezTo>
                  <a:pt x="58938" y="1338126"/>
                  <a:pt x="69545" y="1329126"/>
                  <a:pt x="74858" y="1317171"/>
                </a:cubicBezTo>
                <a:cubicBezTo>
                  <a:pt x="110197" y="1237658"/>
                  <a:pt x="69888" y="1260771"/>
                  <a:pt x="129287" y="1240971"/>
                </a:cubicBezTo>
                <a:cubicBezTo>
                  <a:pt x="140173" y="1230085"/>
                  <a:pt x="153405" y="1221123"/>
                  <a:pt x="161944" y="1208314"/>
                </a:cubicBezTo>
                <a:cubicBezTo>
                  <a:pt x="168309" y="1198767"/>
                  <a:pt x="165944" y="1184837"/>
                  <a:pt x="172829" y="1175657"/>
                </a:cubicBezTo>
                <a:cubicBezTo>
                  <a:pt x="215395" y="1118902"/>
                  <a:pt x="223792" y="1139046"/>
                  <a:pt x="249029" y="1088571"/>
                </a:cubicBezTo>
                <a:cubicBezTo>
                  <a:pt x="275858" y="1034914"/>
                  <a:pt x="240090" y="1075254"/>
                  <a:pt x="281687" y="1023257"/>
                </a:cubicBezTo>
                <a:cubicBezTo>
                  <a:pt x="309986" y="987883"/>
                  <a:pt x="298390" y="1012724"/>
                  <a:pt x="336115" y="979714"/>
                </a:cubicBezTo>
                <a:cubicBezTo>
                  <a:pt x="355425" y="962818"/>
                  <a:pt x="369195" y="939517"/>
                  <a:pt x="390544" y="925285"/>
                </a:cubicBezTo>
                <a:cubicBezTo>
                  <a:pt x="401430" y="918028"/>
                  <a:pt x="411499" y="909365"/>
                  <a:pt x="423201" y="903514"/>
                </a:cubicBezTo>
                <a:cubicBezTo>
                  <a:pt x="433464" y="898382"/>
                  <a:pt x="445827" y="898201"/>
                  <a:pt x="455858" y="892628"/>
                </a:cubicBezTo>
                <a:cubicBezTo>
                  <a:pt x="478731" y="879921"/>
                  <a:pt x="499401" y="863599"/>
                  <a:pt x="521172" y="849085"/>
                </a:cubicBezTo>
                <a:cubicBezTo>
                  <a:pt x="532058" y="841828"/>
                  <a:pt x="544578" y="836565"/>
                  <a:pt x="553829" y="827314"/>
                </a:cubicBezTo>
                <a:cubicBezTo>
                  <a:pt x="617509" y="763634"/>
                  <a:pt x="586909" y="787117"/>
                  <a:pt x="640915" y="751114"/>
                </a:cubicBezTo>
                <a:cubicBezTo>
                  <a:pt x="657079" y="726869"/>
                  <a:pt x="662302" y="714410"/>
                  <a:pt x="684458" y="696685"/>
                </a:cubicBezTo>
                <a:cubicBezTo>
                  <a:pt x="694674" y="688512"/>
                  <a:pt x="706899" y="683087"/>
                  <a:pt x="717115" y="674914"/>
                </a:cubicBezTo>
                <a:cubicBezTo>
                  <a:pt x="725129" y="668503"/>
                  <a:pt x="730347" y="658835"/>
                  <a:pt x="738887" y="653142"/>
                </a:cubicBezTo>
                <a:cubicBezTo>
                  <a:pt x="784139" y="622973"/>
                  <a:pt x="775678" y="645253"/>
                  <a:pt x="804201" y="609600"/>
                </a:cubicBezTo>
                <a:cubicBezTo>
                  <a:pt x="833771" y="572638"/>
                  <a:pt x="830483" y="563410"/>
                  <a:pt x="847744" y="511628"/>
                </a:cubicBezTo>
                <a:cubicBezTo>
                  <a:pt x="851373" y="500742"/>
                  <a:pt x="850515" y="487084"/>
                  <a:pt x="858629" y="478971"/>
                </a:cubicBezTo>
                <a:lnTo>
                  <a:pt x="880401" y="457200"/>
                </a:lnTo>
                <a:cubicBezTo>
                  <a:pt x="873144" y="420914"/>
                  <a:pt x="884795" y="374508"/>
                  <a:pt x="858629" y="348342"/>
                </a:cubicBezTo>
                <a:cubicBezTo>
                  <a:pt x="847743" y="337456"/>
                  <a:pt x="835423" y="327837"/>
                  <a:pt x="825972" y="315685"/>
                </a:cubicBezTo>
                <a:cubicBezTo>
                  <a:pt x="825964" y="315675"/>
                  <a:pt x="771547" y="234048"/>
                  <a:pt x="760658" y="217714"/>
                </a:cubicBezTo>
                <a:cubicBezTo>
                  <a:pt x="753401" y="206828"/>
                  <a:pt x="748138" y="194308"/>
                  <a:pt x="738887" y="185057"/>
                </a:cubicBezTo>
                <a:lnTo>
                  <a:pt x="717115" y="163285"/>
                </a:lnTo>
                <a:lnTo>
                  <a:pt x="684458" y="65314"/>
                </a:lnTo>
                <a:cubicBezTo>
                  <a:pt x="680829" y="54428"/>
                  <a:pt x="679937" y="42204"/>
                  <a:pt x="673572" y="32657"/>
                </a:cubicBezTo>
                <a:lnTo>
                  <a:pt x="651801" y="0"/>
                </a:lnTo>
              </a:path>
            </a:pathLst>
          </a:custGeom>
          <a:ln w="57150"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155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mnoga.net/uploads/posts/2012-12/1355396700_hozhdenie.za.tri.morja.1.avi.image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r="25064"/>
          <a:stretch/>
        </p:blipFill>
        <p:spPr bwMode="auto">
          <a:xfrm rot="971887">
            <a:off x="5653699" y="2222118"/>
            <a:ext cx="3664413" cy="3114087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259632" y="336139"/>
            <a:ext cx="6624736" cy="1800200"/>
          </a:xfrm>
          <a:prstGeom prst="horizontalScroll">
            <a:avLst>
              <a:gd name="adj" fmla="val 25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896456" y="820740"/>
            <a:ext cx="568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Загадка </a:t>
            </a:r>
            <a: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пятая. </a:t>
            </a:r>
            <a:br>
              <a:rPr lang="ru-RU" sz="2400" b="1" i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Зачем Твери нужны алмазы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Голконды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060848"/>
            <a:ext cx="54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Зачем же понадобились великому князю тверскому Михаилу Борисовичу алмазы Индии? Украсить княжеские регалии? Приумножить казну? Или какие-то важные исторические события вынудили отправить за три моря секретную миссию? </a:t>
            </a:r>
          </a:p>
        </p:txBody>
      </p:sp>
    </p:spTree>
    <p:extLst>
      <p:ext uri="{BB962C8B-B14F-4D97-AF65-F5344CB8AC3E}">
        <p14:creationId xmlns:p14="http://schemas.microsoft.com/office/powerpoint/2010/main" val="297585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Света\Презентации\Краеведение\Тверь 100 лет спустя\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2799">
            <a:off x="-681281" y="2936795"/>
            <a:ext cx="5859373" cy="3666515"/>
          </a:xfrm>
          <a:prstGeom prst="rect">
            <a:avLst/>
          </a:prstGeom>
          <a:noFill/>
          <a:effectLst>
            <a:softEdge rad="317500"/>
          </a:effectLst>
          <a:scene3d>
            <a:camera prst="orthographicFront"/>
            <a:lightRig rig="threePt" dir="t"/>
          </a:scene3d>
          <a:sp3d prstMaterial="translucentPowder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764704"/>
            <a:ext cx="4572000" cy="48320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Историк Карамзин первым почувствовал дыхание нового времени в «Хождении» странника Афанасия.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«Образуется Держава сильная, как бы новая для Европы и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Азии…»</a:t>
            </a:r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кто будет властвовать над этой Державой? Москва или Тверь? </a:t>
            </a:r>
          </a:p>
        </p:txBody>
      </p:sp>
      <p:pic>
        <p:nvPicPr>
          <p:cNvPr id="30722" name="Picture 2" descr="http://www.russkiymir.ru/export/sites/default/russkiymir/ru/magazines/archive/2011/01/graphic/36_1.jpg_3296859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1800200" cy="213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rot="20959039">
            <a:off x="888804" y="324789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Тверь. Спас Златоверхий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6601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anesha-dvd.ru/products_pictures/3790/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789040"/>
            <a:ext cx="7104253" cy="32292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92365"/>
            <a:ext cx="792088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«Со всех сторон окруженная Московскими владениями, —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пишет далее Карамзин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— Тверь еще возвышала </a:t>
            </a:r>
            <a:r>
              <a:rPr lang="ru-RU" sz="2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независиму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главу свою, как малый остров среди моря, ежечасно угрожаемый потоплением... Князь Михаил Борисович знал опасность: надлежало по первому слову смиренно оставить трон или защитить себя...»</a:t>
            </a:r>
          </a:p>
        </p:txBody>
      </p:sp>
    </p:spTree>
    <p:extLst>
      <p:ext uri="{BB962C8B-B14F-4D97-AF65-F5344CB8AC3E}">
        <p14:creationId xmlns:p14="http://schemas.microsoft.com/office/powerpoint/2010/main" val="3477469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fenixclub.com/uploads/52319/img-221990-2a63d5815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8660020" cy="4212074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92090" y="620688"/>
            <a:ext cx="700830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Защитить себя? Нужно большое войско. Нужны большие средства. Вот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тогда-то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посылает великий князь тверской в далекую Индию, страну несметных сокровищ, своего верного человека, снабдив его охранными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грамотами.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927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makeupandbeauty.com/wp-content/uploads/2010/07/Coloured-Gemsto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72771">
            <a:off x="-1559656" y="3896179"/>
            <a:ext cx="4978227" cy="332545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http://www.edu.severodvinsk.ru/after_school/obl_www/2013/work/temez/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621">
            <a:off x="4735041" y="825612"/>
            <a:ext cx="4183082" cy="313731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24552"/>
            <a:ext cx="40324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Великому князю Михаилу Борисовичу нужны алмазы Индии, чтобы вооружить войско тверское, чтобы вести войну с великим князем московским за престол. </a:t>
            </a:r>
          </a:p>
        </p:txBody>
      </p:sp>
      <p:pic>
        <p:nvPicPr>
          <p:cNvPr id="29700" name="Picture 4" descr="http://www.abrasive.ru/images/artificial_abrasives/almaz_teh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72" y="3861048"/>
            <a:ext cx="3989212" cy="222232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687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kinoshljapa.net/uploads/a/1317681716_hozhdenie-za-tri-morya.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403" y="3068960"/>
            <a:ext cx="9200835" cy="448540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1351" y="620688"/>
            <a:ext cx="743068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свете этой версии мы можем почувствовать со всей силой глубину чувств Афанасия Никитича, знающего и понимающего, что происходит на Руси — его тайную молитву о Родине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«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Да станет земля Русская благоустроенной, и да будет в ней справедливость. О Боже, Боже, Боже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..» Афанасий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выполнил свой долг перед Родиной. </a:t>
            </a:r>
            <a:endParaRPr lang="ru-RU" sz="26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</a:t>
            </a:r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возвращается на Русь...</a:t>
            </a:r>
          </a:p>
        </p:txBody>
      </p:sp>
    </p:spTree>
    <p:extLst>
      <p:ext uri="{BB962C8B-B14F-4D97-AF65-F5344CB8AC3E}">
        <p14:creationId xmlns:p14="http://schemas.microsoft.com/office/powerpoint/2010/main" val="194373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5292080" y="1385392"/>
            <a:ext cx="355962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1331640" y="116632"/>
            <a:ext cx="6624736" cy="1800200"/>
          </a:xfrm>
          <a:prstGeom prst="horizontalScroll">
            <a:avLst>
              <a:gd name="adj" fmla="val 25000"/>
            </a:avLst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195736" y="6206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Эпилог. </a:t>
            </a:r>
            <a:br>
              <a:rPr lang="ru-RU" sz="24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Загадки, загадки...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914475"/>
            <a:ext cx="47525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Весной 1472 года, после шести лет странствий, приходит Афанасий в порт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Ормуз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к осени, к октябрю, без особых приключений добирается до Трапезунда на южном побережье Черного моря.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«Долго ветер встречал нас злой и долго не давал нам по морю идти... Божией милостью пришел я в Кафу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».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812971" y="2808514"/>
            <a:ext cx="968829" cy="1861457"/>
          </a:xfrm>
          <a:custGeom>
            <a:avLst/>
            <a:gdLst>
              <a:gd name="connsiteX0" fmla="*/ 968829 w 968829"/>
              <a:gd name="connsiteY0" fmla="*/ 1861457 h 1861457"/>
              <a:gd name="connsiteX1" fmla="*/ 903515 w 968829"/>
              <a:gd name="connsiteY1" fmla="*/ 1839686 h 1861457"/>
              <a:gd name="connsiteX2" fmla="*/ 870858 w 968829"/>
              <a:gd name="connsiteY2" fmla="*/ 1828800 h 1861457"/>
              <a:gd name="connsiteX3" fmla="*/ 838200 w 968829"/>
              <a:gd name="connsiteY3" fmla="*/ 1796143 h 1861457"/>
              <a:gd name="connsiteX4" fmla="*/ 805543 w 968829"/>
              <a:gd name="connsiteY4" fmla="*/ 1785257 h 1861457"/>
              <a:gd name="connsiteX5" fmla="*/ 772886 w 968829"/>
              <a:gd name="connsiteY5" fmla="*/ 1763486 h 1861457"/>
              <a:gd name="connsiteX6" fmla="*/ 762000 w 968829"/>
              <a:gd name="connsiteY6" fmla="*/ 1730829 h 1861457"/>
              <a:gd name="connsiteX7" fmla="*/ 740229 w 968829"/>
              <a:gd name="connsiteY7" fmla="*/ 1589315 h 1861457"/>
              <a:gd name="connsiteX8" fmla="*/ 751115 w 968829"/>
              <a:gd name="connsiteY8" fmla="*/ 1534886 h 1861457"/>
              <a:gd name="connsiteX9" fmla="*/ 816429 w 968829"/>
              <a:gd name="connsiteY9" fmla="*/ 1491343 h 1861457"/>
              <a:gd name="connsiteX10" fmla="*/ 838200 w 968829"/>
              <a:gd name="connsiteY10" fmla="*/ 1458686 h 1861457"/>
              <a:gd name="connsiteX11" fmla="*/ 838200 w 968829"/>
              <a:gd name="connsiteY11" fmla="*/ 1393372 h 1861457"/>
              <a:gd name="connsiteX12" fmla="*/ 805543 w 968829"/>
              <a:gd name="connsiteY12" fmla="*/ 1371600 h 1861457"/>
              <a:gd name="connsiteX13" fmla="*/ 772886 w 968829"/>
              <a:gd name="connsiteY13" fmla="*/ 1360715 h 1861457"/>
              <a:gd name="connsiteX14" fmla="*/ 762000 w 968829"/>
              <a:gd name="connsiteY14" fmla="*/ 1197429 h 1861457"/>
              <a:gd name="connsiteX15" fmla="*/ 783772 w 968829"/>
              <a:gd name="connsiteY15" fmla="*/ 1099457 h 1861457"/>
              <a:gd name="connsiteX16" fmla="*/ 740229 w 968829"/>
              <a:gd name="connsiteY16" fmla="*/ 1045029 h 1861457"/>
              <a:gd name="connsiteX17" fmla="*/ 674915 w 968829"/>
              <a:gd name="connsiteY17" fmla="*/ 1023257 h 1861457"/>
              <a:gd name="connsiteX18" fmla="*/ 620486 w 968829"/>
              <a:gd name="connsiteY18" fmla="*/ 979715 h 1861457"/>
              <a:gd name="connsiteX19" fmla="*/ 576943 w 968829"/>
              <a:gd name="connsiteY19" fmla="*/ 936172 h 1861457"/>
              <a:gd name="connsiteX20" fmla="*/ 555172 w 968829"/>
              <a:gd name="connsiteY20" fmla="*/ 914400 h 1861457"/>
              <a:gd name="connsiteX21" fmla="*/ 533400 w 968829"/>
              <a:gd name="connsiteY21" fmla="*/ 838200 h 1861457"/>
              <a:gd name="connsiteX22" fmla="*/ 500743 w 968829"/>
              <a:gd name="connsiteY22" fmla="*/ 707572 h 1861457"/>
              <a:gd name="connsiteX23" fmla="*/ 457200 w 968829"/>
              <a:gd name="connsiteY23" fmla="*/ 653143 h 1861457"/>
              <a:gd name="connsiteX24" fmla="*/ 413658 w 968829"/>
              <a:gd name="connsiteY24" fmla="*/ 609600 h 1861457"/>
              <a:gd name="connsiteX25" fmla="*/ 359229 w 968829"/>
              <a:gd name="connsiteY25" fmla="*/ 566057 h 1861457"/>
              <a:gd name="connsiteX26" fmla="*/ 304800 w 968829"/>
              <a:gd name="connsiteY26" fmla="*/ 555172 h 1861457"/>
              <a:gd name="connsiteX27" fmla="*/ 228600 w 968829"/>
              <a:gd name="connsiteY27" fmla="*/ 533400 h 1861457"/>
              <a:gd name="connsiteX28" fmla="*/ 141515 w 968829"/>
              <a:gd name="connsiteY28" fmla="*/ 522515 h 1861457"/>
              <a:gd name="connsiteX29" fmla="*/ 108858 w 968829"/>
              <a:gd name="connsiteY29" fmla="*/ 511629 h 1861457"/>
              <a:gd name="connsiteX30" fmla="*/ 108858 w 968829"/>
              <a:gd name="connsiteY30" fmla="*/ 446315 h 1861457"/>
              <a:gd name="connsiteX31" fmla="*/ 152400 w 968829"/>
              <a:gd name="connsiteY31" fmla="*/ 435429 h 1861457"/>
              <a:gd name="connsiteX32" fmla="*/ 152400 w 968829"/>
              <a:gd name="connsiteY32" fmla="*/ 315686 h 1861457"/>
              <a:gd name="connsiteX33" fmla="*/ 108858 w 968829"/>
              <a:gd name="connsiteY33" fmla="*/ 304800 h 1861457"/>
              <a:gd name="connsiteX34" fmla="*/ 119743 w 968829"/>
              <a:gd name="connsiteY34" fmla="*/ 272143 h 1861457"/>
              <a:gd name="connsiteX35" fmla="*/ 87086 w 968829"/>
              <a:gd name="connsiteY35" fmla="*/ 261257 h 1861457"/>
              <a:gd name="connsiteX36" fmla="*/ 65315 w 968829"/>
              <a:gd name="connsiteY36" fmla="*/ 228600 h 1861457"/>
              <a:gd name="connsiteX37" fmla="*/ 21772 w 968829"/>
              <a:gd name="connsiteY37" fmla="*/ 130629 h 1861457"/>
              <a:gd name="connsiteX38" fmla="*/ 0 w 968829"/>
              <a:gd name="connsiteY38" fmla="*/ 108857 h 1861457"/>
              <a:gd name="connsiteX39" fmla="*/ 10886 w 968829"/>
              <a:gd name="connsiteY39" fmla="*/ 76200 h 1861457"/>
              <a:gd name="connsiteX40" fmla="*/ 54429 w 968829"/>
              <a:gd name="connsiteY40" fmla="*/ 32657 h 1861457"/>
              <a:gd name="connsiteX41" fmla="*/ 54429 w 968829"/>
              <a:gd name="connsiteY41" fmla="*/ 0 h 186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68829" h="1861457">
                <a:moveTo>
                  <a:pt x="968829" y="1861457"/>
                </a:moveTo>
                <a:lnTo>
                  <a:pt x="903515" y="1839686"/>
                </a:lnTo>
                <a:lnTo>
                  <a:pt x="870858" y="1828800"/>
                </a:lnTo>
                <a:cubicBezTo>
                  <a:pt x="859972" y="1817914"/>
                  <a:pt x="851009" y="1804683"/>
                  <a:pt x="838200" y="1796143"/>
                </a:cubicBezTo>
                <a:cubicBezTo>
                  <a:pt x="828653" y="1789778"/>
                  <a:pt x="815806" y="1790389"/>
                  <a:pt x="805543" y="1785257"/>
                </a:cubicBezTo>
                <a:cubicBezTo>
                  <a:pt x="793841" y="1779406"/>
                  <a:pt x="783772" y="1770743"/>
                  <a:pt x="772886" y="1763486"/>
                </a:cubicBezTo>
                <a:cubicBezTo>
                  <a:pt x="769257" y="1752600"/>
                  <a:pt x="764489" y="1742030"/>
                  <a:pt x="762000" y="1730829"/>
                </a:cubicBezTo>
                <a:cubicBezTo>
                  <a:pt x="755962" y="1703656"/>
                  <a:pt x="743699" y="1613606"/>
                  <a:pt x="740229" y="1589315"/>
                </a:cubicBezTo>
                <a:cubicBezTo>
                  <a:pt x="743858" y="1571172"/>
                  <a:pt x="742841" y="1551435"/>
                  <a:pt x="751115" y="1534886"/>
                </a:cubicBezTo>
                <a:cubicBezTo>
                  <a:pt x="767423" y="1502270"/>
                  <a:pt x="787401" y="1501019"/>
                  <a:pt x="816429" y="1491343"/>
                </a:cubicBezTo>
                <a:cubicBezTo>
                  <a:pt x="823686" y="1480457"/>
                  <a:pt x="832349" y="1470388"/>
                  <a:pt x="838200" y="1458686"/>
                </a:cubicBezTo>
                <a:cubicBezTo>
                  <a:pt x="849365" y="1436356"/>
                  <a:pt x="856064" y="1415702"/>
                  <a:pt x="838200" y="1393372"/>
                </a:cubicBezTo>
                <a:cubicBezTo>
                  <a:pt x="830027" y="1383156"/>
                  <a:pt x="817245" y="1377451"/>
                  <a:pt x="805543" y="1371600"/>
                </a:cubicBezTo>
                <a:cubicBezTo>
                  <a:pt x="795280" y="1366468"/>
                  <a:pt x="783772" y="1364343"/>
                  <a:pt x="772886" y="1360715"/>
                </a:cubicBezTo>
                <a:cubicBezTo>
                  <a:pt x="718506" y="1306333"/>
                  <a:pt x="746437" y="1345284"/>
                  <a:pt x="762000" y="1197429"/>
                </a:cubicBezTo>
                <a:cubicBezTo>
                  <a:pt x="767894" y="1141430"/>
                  <a:pt x="769482" y="1142327"/>
                  <a:pt x="783772" y="1099457"/>
                </a:cubicBezTo>
                <a:cubicBezTo>
                  <a:pt x="771967" y="1064044"/>
                  <a:pt x="778764" y="1062156"/>
                  <a:pt x="740229" y="1045029"/>
                </a:cubicBezTo>
                <a:cubicBezTo>
                  <a:pt x="719258" y="1035708"/>
                  <a:pt x="674915" y="1023257"/>
                  <a:pt x="674915" y="1023257"/>
                </a:cubicBezTo>
                <a:cubicBezTo>
                  <a:pt x="600787" y="949133"/>
                  <a:pt x="716629" y="1062123"/>
                  <a:pt x="620486" y="979715"/>
                </a:cubicBezTo>
                <a:cubicBezTo>
                  <a:pt x="604901" y="966357"/>
                  <a:pt x="591457" y="950686"/>
                  <a:pt x="576943" y="936172"/>
                </a:cubicBezTo>
                <a:lnTo>
                  <a:pt x="555172" y="914400"/>
                </a:lnTo>
                <a:cubicBezTo>
                  <a:pt x="544797" y="883276"/>
                  <a:pt x="540234" y="872370"/>
                  <a:pt x="533400" y="838200"/>
                </a:cubicBezTo>
                <a:cubicBezTo>
                  <a:pt x="526403" y="803216"/>
                  <a:pt x="521529" y="738752"/>
                  <a:pt x="500743" y="707572"/>
                </a:cubicBezTo>
                <a:cubicBezTo>
                  <a:pt x="473279" y="666375"/>
                  <a:pt x="488223" y="684166"/>
                  <a:pt x="457200" y="653143"/>
                </a:cubicBezTo>
                <a:cubicBezTo>
                  <a:pt x="437849" y="595087"/>
                  <a:pt x="462038" y="638628"/>
                  <a:pt x="413658" y="609600"/>
                </a:cubicBezTo>
                <a:cubicBezTo>
                  <a:pt x="369383" y="583035"/>
                  <a:pt x="417318" y="587840"/>
                  <a:pt x="359229" y="566057"/>
                </a:cubicBezTo>
                <a:cubicBezTo>
                  <a:pt x="341905" y="559560"/>
                  <a:pt x="322750" y="559659"/>
                  <a:pt x="304800" y="555172"/>
                </a:cubicBezTo>
                <a:cubicBezTo>
                  <a:pt x="253028" y="542229"/>
                  <a:pt x="289692" y="543582"/>
                  <a:pt x="228600" y="533400"/>
                </a:cubicBezTo>
                <a:cubicBezTo>
                  <a:pt x="199744" y="528591"/>
                  <a:pt x="170543" y="526143"/>
                  <a:pt x="141515" y="522515"/>
                </a:cubicBezTo>
                <a:cubicBezTo>
                  <a:pt x="130629" y="518886"/>
                  <a:pt x="116972" y="519743"/>
                  <a:pt x="108858" y="511629"/>
                </a:cubicBezTo>
                <a:cubicBezTo>
                  <a:pt x="95956" y="498727"/>
                  <a:pt x="92731" y="459217"/>
                  <a:pt x="108858" y="446315"/>
                </a:cubicBezTo>
                <a:cubicBezTo>
                  <a:pt x="120540" y="436969"/>
                  <a:pt x="137886" y="439058"/>
                  <a:pt x="152400" y="435429"/>
                </a:cubicBezTo>
                <a:cubicBezTo>
                  <a:pt x="166301" y="393727"/>
                  <a:pt x="180608" y="366462"/>
                  <a:pt x="152400" y="315686"/>
                </a:cubicBezTo>
                <a:cubicBezTo>
                  <a:pt x="145135" y="302608"/>
                  <a:pt x="123372" y="308429"/>
                  <a:pt x="108858" y="304800"/>
                </a:cubicBezTo>
                <a:cubicBezTo>
                  <a:pt x="112486" y="293914"/>
                  <a:pt x="124875" y="282406"/>
                  <a:pt x="119743" y="272143"/>
                </a:cubicBezTo>
                <a:cubicBezTo>
                  <a:pt x="114611" y="261880"/>
                  <a:pt x="96046" y="268425"/>
                  <a:pt x="87086" y="261257"/>
                </a:cubicBezTo>
                <a:cubicBezTo>
                  <a:pt x="76870" y="253084"/>
                  <a:pt x="70628" y="240555"/>
                  <a:pt x="65315" y="228600"/>
                </a:cubicBezTo>
                <a:cubicBezTo>
                  <a:pt x="35106" y="160631"/>
                  <a:pt x="58724" y="176819"/>
                  <a:pt x="21772" y="130629"/>
                </a:cubicBezTo>
                <a:cubicBezTo>
                  <a:pt x="15361" y="122615"/>
                  <a:pt x="7257" y="116114"/>
                  <a:pt x="0" y="108857"/>
                </a:cubicBezTo>
                <a:cubicBezTo>
                  <a:pt x="3629" y="97971"/>
                  <a:pt x="4217" y="85537"/>
                  <a:pt x="10886" y="76200"/>
                </a:cubicBezTo>
                <a:cubicBezTo>
                  <a:pt x="22817" y="59497"/>
                  <a:pt x="54429" y="53183"/>
                  <a:pt x="54429" y="32657"/>
                </a:cubicBezTo>
                <a:lnTo>
                  <a:pt x="54429" y="0"/>
                </a:lnTo>
              </a:path>
            </a:pathLst>
          </a:custGeom>
          <a:ln w="57150"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7260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693500">
            <a:off x="8143037" y="1526269"/>
            <a:ext cx="1376152" cy="235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fenixclub.com/uploads/52319/img-221986-89849d0fa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3" r="11524"/>
          <a:stretch>
            <a:fillRect/>
          </a:stretch>
        </p:blipFill>
        <p:spPr bwMode="auto">
          <a:xfrm>
            <a:off x="2483768" y="3212976"/>
            <a:ext cx="6060394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693500">
            <a:off x="7710988" y="1238238"/>
            <a:ext cx="1376152" cy="235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693500">
            <a:off x="7293155" y="950206"/>
            <a:ext cx="1376152" cy="235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693500">
            <a:off x="6846894" y="734181"/>
            <a:ext cx="1376152" cy="235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tatic3.read.ru/images/illustrations/127677512824014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3" t="8014" r="14325" b="11625"/>
          <a:stretch/>
        </p:blipFill>
        <p:spPr bwMode="auto">
          <a:xfrm rot="1693500">
            <a:off x="6342836" y="446150"/>
            <a:ext cx="1376152" cy="2353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0"/>
            <a:ext cx="68407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Таинственные листки с записями Афанасия Никитина кто-то срочно доставит в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Москву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дьяку Василию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Мамыреву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ведавшему казной всего государства и советнику самого великого князя и государя всея Руси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Ивана Третьего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61138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5446">
            <a:off x="206555" y="5442166"/>
            <a:ext cx="2196588" cy="152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959">
            <a:off x="228175" y="3320917"/>
            <a:ext cx="2196588" cy="152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" name="Picture 2" descr="http://video.mail.ru/mail/pilula100/2994/i-29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7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10" r="6843" b="24122"/>
          <a:stretch/>
        </p:blipFill>
        <p:spPr bwMode="auto">
          <a:xfrm>
            <a:off x="1763688" y="3645024"/>
            <a:ext cx="6359695" cy="2698679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6672"/>
            <a:ext cx="76328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что мы знаем о дальнейшей судьбе странника, взято из скупых строк единственного источника — Софийской летописи.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«Сказывают, что-де — и Смоленска не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дошед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умер. А писание то своею рукою написал, иже его руки тетради и привезли гости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Мамыреву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ru-RU" sz="26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Василью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к дьяку великого князя в Москву», 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записано в 1475 году.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6" descr="http://islamcivil.ru/wp-content/uploads/2012/05/ico4121-300x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3661">
            <a:off x="51306" y="4557256"/>
            <a:ext cx="2196588" cy="1527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tatic2.read.ru/images/illustrations/127489936372372248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240" r="3798" b="2199"/>
          <a:stretch/>
        </p:blipFill>
        <p:spPr bwMode="auto">
          <a:xfrm>
            <a:off x="755576" y="692696"/>
            <a:ext cx="3559625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лилиния 2"/>
          <p:cNvSpPr/>
          <p:nvPr/>
        </p:nvSpPr>
        <p:spPr>
          <a:xfrm>
            <a:off x="1259632" y="1340768"/>
            <a:ext cx="406400" cy="783772"/>
          </a:xfrm>
          <a:custGeom>
            <a:avLst/>
            <a:gdLst>
              <a:gd name="connsiteX0" fmla="*/ 58058 w 406400"/>
              <a:gd name="connsiteY0" fmla="*/ 783772 h 783772"/>
              <a:gd name="connsiteX1" fmla="*/ 90715 w 406400"/>
              <a:gd name="connsiteY1" fmla="*/ 762000 h 783772"/>
              <a:gd name="connsiteX2" fmla="*/ 47172 w 406400"/>
              <a:gd name="connsiteY2" fmla="*/ 718457 h 783772"/>
              <a:gd name="connsiteX3" fmla="*/ 25400 w 406400"/>
              <a:gd name="connsiteY3" fmla="*/ 696686 h 783772"/>
              <a:gd name="connsiteX4" fmla="*/ 14515 w 406400"/>
              <a:gd name="connsiteY4" fmla="*/ 642257 h 783772"/>
              <a:gd name="connsiteX5" fmla="*/ 3629 w 406400"/>
              <a:gd name="connsiteY5" fmla="*/ 609600 h 783772"/>
              <a:gd name="connsiteX6" fmla="*/ 68943 w 406400"/>
              <a:gd name="connsiteY6" fmla="*/ 566057 h 783772"/>
              <a:gd name="connsiteX7" fmla="*/ 134258 w 406400"/>
              <a:gd name="connsiteY7" fmla="*/ 522515 h 783772"/>
              <a:gd name="connsiteX8" fmla="*/ 123372 w 406400"/>
              <a:gd name="connsiteY8" fmla="*/ 402772 h 783772"/>
              <a:gd name="connsiteX9" fmla="*/ 90715 w 406400"/>
              <a:gd name="connsiteY9" fmla="*/ 381000 h 783772"/>
              <a:gd name="connsiteX10" fmla="*/ 47172 w 406400"/>
              <a:gd name="connsiteY10" fmla="*/ 337457 h 783772"/>
              <a:gd name="connsiteX11" fmla="*/ 58058 w 406400"/>
              <a:gd name="connsiteY11" fmla="*/ 239486 h 783772"/>
              <a:gd name="connsiteX12" fmla="*/ 123372 w 406400"/>
              <a:gd name="connsiteY12" fmla="*/ 163286 h 783772"/>
              <a:gd name="connsiteX13" fmla="*/ 166915 w 406400"/>
              <a:gd name="connsiteY13" fmla="*/ 97972 h 783772"/>
              <a:gd name="connsiteX14" fmla="*/ 210458 w 406400"/>
              <a:gd name="connsiteY14" fmla="*/ 54429 h 783772"/>
              <a:gd name="connsiteX15" fmla="*/ 232229 w 406400"/>
              <a:gd name="connsiteY15" fmla="*/ 21772 h 783772"/>
              <a:gd name="connsiteX16" fmla="*/ 264886 w 406400"/>
              <a:gd name="connsiteY16" fmla="*/ 10886 h 783772"/>
              <a:gd name="connsiteX17" fmla="*/ 406400 w 406400"/>
              <a:gd name="connsiteY17" fmla="*/ 0 h 78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06400" h="783772">
                <a:moveTo>
                  <a:pt x="58058" y="783772"/>
                </a:moveTo>
                <a:cubicBezTo>
                  <a:pt x="68944" y="776515"/>
                  <a:pt x="92866" y="774905"/>
                  <a:pt x="90715" y="762000"/>
                </a:cubicBezTo>
                <a:cubicBezTo>
                  <a:pt x="87340" y="741753"/>
                  <a:pt x="61686" y="732971"/>
                  <a:pt x="47172" y="718457"/>
                </a:cubicBezTo>
                <a:lnTo>
                  <a:pt x="25400" y="696686"/>
                </a:lnTo>
                <a:cubicBezTo>
                  <a:pt x="21772" y="678543"/>
                  <a:pt x="19002" y="660207"/>
                  <a:pt x="14515" y="642257"/>
                </a:cubicBezTo>
                <a:cubicBezTo>
                  <a:pt x="11732" y="631125"/>
                  <a:pt x="0" y="620486"/>
                  <a:pt x="3629" y="609600"/>
                </a:cubicBezTo>
                <a:cubicBezTo>
                  <a:pt x="15037" y="575375"/>
                  <a:pt x="43567" y="576932"/>
                  <a:pt x="68943" y="566057"/>
                </a:cubicBezTo>
                <a:cubicBezTo>
                  <a:pt x="115076" y="546286"/>
                  <a:pt x="105179" y="551593"/>
                  <a:pt x="134258" y="522515"/>
                </a:cubicBezTo>
                <a:cubicBezTo>
                  <a:pt x="130629" y="482601"/>
                  <a:pt x="135159" y="441079"/>
                  <a:pt x="123372" y="402772"/>
                </a:cubicBezTo>
                <a:cubicBezTo>
                  <a:pt x="119524" y="390267"/>
                  <a:pt x="100648" y="389514"/>
                  <a:pt x="90715" y="381000"/>
                </a:cubicBezTo>
                <a:cubicBezTo>
                  <a:pt x="75130" y="367642"/>
                  <a:pt x="47172" y="337457"/>
                  <a:pt x="47172" y="337457"/>
                </a:cubicBezTo>
                <a:cubicBezTo>
                  <a:pt x="50801" y="304800"/>
                  <a:pt x="50089" y="271363"/>
                  <a:pt x="58058" y="239486"/>
                </a:cubicBezTo>
                <a:cubicBezTo>
                  <a:pt x="64788" y="212565"/>
                  <a:pt x="112040" y="180284"/>
                  <a:pt x="123372" y="163286"/>
                </a:cubicBezTo>
                <a:cubicBezTo>
                  <a:pt x="137886" y="141515"/>
                  <a:pt x="148413" y="116474"/>
                  <a:pt x="166915" y="97972"/>
                </a:cubicBezTo>
                <a:cubicBezTo>
                  <a:pt x="181429" y="83458"/>
                  <a:pt x="199072" y="71508"/>
                  <a:pt x="210458" y="54429"/>
                </a:cubicBezTo>
                <a:cubicBezTo>
                  <a:pt x="217715" y="43543"/>
                  <a:pt x="222013" y="29945"/>
                  <a:pt x="232229" y="21772"/>
                </a:cubicBezTo>
                <a:cubicBezTo>
                  <a:pt x="241189" y="14604"/>
                  <a:pt x="253500" y="12309"/>
                  <a:pt x="264886" y="10886"/>
                </a:cubicBezTo>
                <a:cubicBezTo>
                  <a:pt x="311831" y="5018"/>
                  <a:pt x="406400" y="0"/>
                  <a:pt x="406400" y="0"/>
                </a:cubicBezTo>
              </a:path>
            </a:pathLst>
          </a:custGeom>
          <a:ln w="57150">
            <a:prstDash val="sysDot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283968" y="1484784"/>
            <a:ext cx="39959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Итак, до дома, до Твери, он не добрался, а скончался под Смоленском в дороге (на территории великого Литовского княжества) 1474 года, осенью.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979712" y="1268760"/>
            <a:ext cx="72008" cy="72008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691680" y="1052736"/>
            <a:ext cx="100811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FFFF00"/>
                </a:solidFill>
              </a:rPr>
              <a:t>ТВЕРЬ</a:t>
            </a:r>
            <a:endParaRPr lang="ru-RU" sz="11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bigpicture.ru/wp-content/uploads/2011/05/0000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71400"/>
            <a:ext cx="4163616" cy="2602260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://img1.liveinternet.ru/images/attach/c/3/77/50/77050605_diamond_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4005064"/>
            <a:ext cx="4294476" cy="325153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916832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что же алмазы? Может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быть, сохранились записи о поступлении в 1472 или 1473 году в казну Москвы драгоценных камней?</a:t>
            </a:r>
          </a:p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Нужен кропотливый и упорный поиск, чтобы попытаться ответить на эти вопросы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Но, скорее всего, он ничего не довёз, т.к. был ограблен в Кафе, где его приняли за шпиона.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670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4888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же сталось с пославшим его в далекий путь великим князем? С родной его Тверью?</a:t>
            </a:r>
          </a:p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Обратимся снова к «Истории Государства Российского» Карамзина. </a:t>
            </a:r>
          </a:p>
        </p:txBody>
      </p:sp>
      <p:pic>
        <p:nvPicPr>
          <p:cNvPr id="3" name="Picture 6" descr="http://www.mnoga.net/uploads/posts/2012-12/1355396700_hozhdenie.za.tri.morja.1.avi.imag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6828958" cy="344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07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78488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Иоанн в уме своем решил ее (Твери) судьбу... Сентября 8-го (1485 год) осадил Михайлову столицу и зажег предместье. Михаил видел необходимость или спасаться бегством или отдаться в руки Иоанну; решился на первое, и ночью ушел в Литву... Столь легко исчезло бытие Тверской знаменитой Державы, которая от времен Святого Михаила Ярославича именовалась Великим Княжением и долго спорила с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Москвою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 о первенстве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20B0504020000000003" pitchFamily="34" charset="0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3500340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573016"/>
            <a:ext cx="79928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Война Москвы и Твери — лишь малый эпизод в многовековой истории Государства Российского, и «особое поручение» князя Тверского вряд ли изменило бы ее ход.</a:t>
            </a:r>
          </a:p>
          <a:p>
            <a:pPr algn="r"/>
            <a:r>
              <a:rPr lang="ru-RU" sz="2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поиски путей в Индию дали начало новому времени — эпохе Великих географических открытий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 descr="http://fenixclub.com/uploads/52319/img-221989-647360fd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298575" cy="3136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15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g1.liveinternet.ru/images/attach/c/6/91/981/91981335_4809770_28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924944"/>
            <a:ext cx="5904656" cy="3384376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92696"/>
            <a:ext cx="68407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ряду первооткрывателей — Колумба,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Васко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 Гамы, Магеллана — имя человека, прошедшего полмира пешком, прошедшего три моря на утлой </a:t>
            </a: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таве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Афанасия Никитина, сына Тверитина.</a:t>
            </a:r>
          </a:p>
        </p:txBody>
      </p:sp>
    </p:spTree>
    <p:extLst>
      <p:ext uri="{BB962C8B-B14F-4D97-AF65-F5344CB8AC3E}">
        <p14:creationId xmlns:p14="http://schemas.microsoft.com/office/powerpoint/2010/main" val="86592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content.foto.mail.ru/mail/amsnad/nikitin/s-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4664"/>
            <a:ext cx="2151532" cy="345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900igr.net/datai/literatura/Viktorina/0003-002-Afanasij-Nikitin-KHozhdenie-za-tri-morj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20" y="1445206"/>
            <a:ext cx="3420224" cy="2559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548680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об этом удивительном человеке напоминают три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3933056"/>
            <a:ext cx="2398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Ревдана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Индия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2002 г.) </a:t>
            </a:r>
          </a:p>
        </p:txBody>
      </p:sp>
      <p:pic>
        <p:nvPicPr>
          <p:cNvPr id="7" name="Picture 2" descr="File:Afansiy Nikitin memorial theodos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717032"/>
            <a:ext cx="3460837" cy="2595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635896" y="3717032"/>
            <a:ext cx="2556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Феодосия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(Кафе, 2008 г.).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412776"/>
            <a:ext cx="1467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Тверь, 1955 г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97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4365104"/>
            <a:ext cx="7488832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Твери Афанасию Никитину установили памятник на том самом месте, где в XV в. находилась торговая пристань, откуда он свыше 500 лет назад отправился в свои странствия.</a:t>
            </a:r>
            <a:b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6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87624" y="1628800"/>
            <a:ext cx="1781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Тверь, 1955 г.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Скульпторы С. М. Орлова, А. П. Завалов и архитектор Г.А. Захарова.</a:t>
            </a:r>
          </a:p>
        </p:txBody>
      </p:sp>
      <p:pic>
        <p:nvPicPr>
          <p:cNvPr id="3076" name="Picture 4" descr="Памятник Афанасию Никитину в Твер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692696"/>
            <a:ext cx="4762500" cy="357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doroga.ua/Handlers/ContentImageHandler.ashx?CatalogPOIPhotoCatalogPOIID=3466&amp;Size=B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76672"/>
            <a:ext cx="4608512" cy="345638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827584" y="3933056"/>
            <a:ext cx="77768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Памятник тверскому путешественнику А. Никитину в Феодосии установлен под стенами крепости Кафа, напротив храма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Иверской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Иконы Божией Матери. Именно в этом храме автор "Хождения за три моря" молился об успешном возвращении домой, когда прибыл в Кафу в 1474 г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12160" y="1484784"/>
            <a:ext cx="23042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памятника — феодосийский скульптор Валерий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Замеховский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2147</TotalTime>
  <Words>4236</Words>
  <Application>Microsoft Office PowerPoint</Application>
  <PresentationFormat>Экран (4:3)</PresentationFormat>
  <Paragraphs>160</Paragraphs>
  <Slides>106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106</vt:i4>
      </vt:variant>
    </vt:vector>
  </HeadingPairs>
  <TitlesOfParts>
    <vt:vector size="107" baseType="lpstr">
      <vt:lpstr>Тема2</vt:lpstr>
      <vt:lpstr>АФАНАСИЙ НИКИТИН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280</cp:revision>
  <dcterms:created xsi:type="dcterms:W3CDTF">2013-11-10T13:12:46Z</dcterms:created>
  <dcterms:modified xsi:type="dcterms:W3CDTF">2014-01-29T19:08:59Z</dcterms:modified>
</cp:coreProperties>
</file>