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5" r:id="rId1"/>
  </p:sldMasterIdLst>
  <p:sldIdLst>
    <p:sldId id="256" r:id="rId2"/>
    <p:sldId id="257" r:id="rId3"/>
    <p:sldId id="258" r:id="rId4"/>
    <p:sldId id="272" r:id="rId5"/>
    <p:sldId id="259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CC66"/>
    <a:srgbClr val="993300"/>
    <a:srgbClr val="FF6600"/>
    <a:srgbClr val="996633"/>
    <a:srgbClr val="660033"/>
    <a:srgbClr val="666633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7070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37070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2152310-9264-46BF-8397-32BBBB1931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75067-67B3-4A00-91E5-0BBF04A03E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3E76C-C420-4EAB-8485-A91AE8D95F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430F6-47B3-479B-B9F3-84011A57E4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DF271-8E25-436E-8ED3-22F65D6A28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0217E-97B4-4D0F-84D9-FFB103510D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36666-6FED-472F-AA26-A338ED9BC2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B638D-9C07-4A44-B7E6-DBCADB930D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637FC-CB87-4527-AF36-00689859A8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64FB5-BC35-4E22-B080-F365DF8A27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E65D1-D242-48F2-88A2-AF70DCD2E8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DD0BF8DF-5E57-45CB-B216-6F394ACD87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6968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8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&#1052;&#1086;&#1076;&#1077;&#1083;&#1100;&#160;4.1.%20&#1058;&#1088;&#1077;&#1091;&#1075;&#1086;&#1083;&#1100;&#1085;&#1080;&#1082;.url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563938" y="2349500"/>
            <a:ext cx="5256212" cy="1633538"/>
          </a:xfrm>
        </p:spPr>
        <p:txBody>
          <a:bodyPr/>
          <a:lstStyle/>
          <a:p>
            <a:pPr eaLnBrk="1" hangingPunct="1"/>
            <a:r>
              <a:rPr lang="ru-RU" sz="4800" b="1" smtClean="0">
                <a:solidFill>
                  <a:schemeClr val="bg1"/>
                </a:solidFill>
                <a:latin typeface="Times New Roman" pitchFamily="18" charset="0"/>
              </a:rPr>
              <a:t>Геометрия </a:t>
            </a:r>
            <a:br>
              <a:rPr lang="ru-RU" sz="4800" b="1" smtClean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ru-RU" sz="4800" b="1" smtClean="0">
                <a:solidFill>
                  <a:schemeClr val="bg1"/>
                </a:solidFill>
                <a:latin typeface="Times New Roman" pitchFamily="18" charset="0"/>
              </a:rPr>
              <a:t>    7 класс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708400" y="4437063"/>
            <a:ext cx="5435600" cy="168116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endParaRPr lang="ru-RU" sz="2400" i="1" smtClean="0">
              <a:solidFill>
                <a:srgbClr val="CC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7"/>
          <p:cNvPicPr>
            <a:picLocks noChangeAspect="1" noChangeArrowheads="1"/>
          </p:cNvPicPr>
          <p:nvPr/>
        </p:nvPicPr>
        <p:blipFill>
          <a:blip r:embed="rId2"/>
          <a:srcRect l="5956" t="19487" r="-916" b="6102"/>
          <a:stretch>
            <a:fillRect/>
          </a:stretch>
        </p:blipFill>
        <p:spPr bwMode="auto">
          <a:xfrm>
            <a:off x="900113" y="4365625"/>
            <a:ext cx="2303462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b="1" i="1" smtClean="0">
                <a:solidFill>
                  <a:srgbClr val="A50021"/>
                </a:solidFill>
                <a:latin typeface="Times New Roman" pitchFamily="18" charset="0"/>
              </a:rPr>
              <a:t>Подведение итогов урока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6113" y="1876425"/>
            <a:ext cx="7643812" cy="3824288"/>
          </a:xfrm>
        </p:spPr>
        <p:txBody>
          <a:bodyPr/>
          <a:lstStyle/>
          <a:p>
            <a:pPr algn="r" eaLnBrk="1" hangingPunct="1"/>
            <a:r>
              <a:rPr lang="ru-RU" sz="4400" b="1" u="sng" smtClean="0">
                <a:solidFill>
                  <a:srgbClr val="666633"/>
                </a:solidFill>
                <a:latin typeface="Times New Roman" pitchFamily="18" charset="0"/>
              </a:rPr>
              <a:t>Задача 1</a:t>
            </a:r>
          </a:p>
          <a:p>
            <a:pPr algn="r" eaLnBrk="1" hangingPunct="1">
              <a:buFont typeface="Wingdings" pitchFamily="2" charset="2"/>
              <a:buNone/>
            </a:pPr>
            <a:endParaRPr lang="ru-RU" sz="4400" b="1" u="sng" smtClean="0">
              <a:solidFill>
                <a:srgbClr val="666633"/>
              </a:solidFill>
              <a:latin typeface="Times New Roman" pitchFamily="18" charset="0"/>
            </a:endParaRPr>
          </a:p>
          <a:p>
            <a:pPr algn="r" eaLnBrk="1" hangingPunct="1"/>
            <a:r>
              <a:rPr lang="ru-RU" sz="4400" b="1" u="sng" smtClean="0">
                <a:solidFill>
                  <a:srgbClr val="666633"/>
                </a:solidFill>
                <a:latin typeface="Times New Roman" pitchFamily="18" charset="0"/>
              </a:rPr>
              <a:t>Задача 2</a:t>
            </a:r>
          </a:p>
          <a:p>
            <a:pPr algn="r" eaLnBrk="1" hangingPunct="1">
              <a:buFont typeface="Wingdings" pitchFamily="2" charset="2"/>
              <a:buNone/>
            </a:pPr>
            <a:endParaRPr lang="ru-RU" sz="4400" b="1" u="sng" smtClean="0">
              <a:solidFill>
                <a:srgbClr val="666633"/>
              </a:solidFill>
              <a:latin typeface="Times New Roman" pitchFamily="18" charset="0"/>
            </a:endParaRPr>
          </a:p>
        </p:txBody>
      </p:sp>
      <p:pic>
        <p:nvPicPr>
          <p:cNvPr id="385030" name="Picture 6"/>
          <p:cNvPicPr>
            <a:picLocks noChangeAspect="1" noChangeArrowheads="1"/>
          </p:cNvPicPr>
          <p:nvPr/>
        </p:nvPicPr>
        <p:blipFill>
          <a:blip r:embed="rId2"/>
          <a:srcRect r="1013" b="987"/>
          <a:stretch>
            <a:fillRect/>
          </a:stretch>
        </p:blipFill>
        <p:spPr bwMode="auto">
          <a:xfrm>
            <a:off x="827088" y="2276475"/>
            <a:ext cx="2016125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85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85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85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85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85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85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8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8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8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5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5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85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50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371600"/>
          </a:xfrm>
        </p:spPr>
        <p:txBody>
          <a:bodyPr/>
          <a:lstStyle/>
          <a:p>
            <a:pPr eaLnBrk="1" hangingPunct="1"/>
            <a:r>
              <a:rPr lang="ru-RU" sz="4800" b="1" i="1" smtClean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Решение задачи 1</a:t>
            </a:r>
          </a:p>
        </p:txBody>
      </p:sp>
      <p:sp>
        <p:nvSpPr>
          <p:cNvPr id="13315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89138"/>
            <a:ext cx="4038600" cy="4616450"/>
          </a:xfrm>
        </p:spPr>
        <p:txBody>
          <a:bodyPr/>
          <a:lstStyle/>
          <a:p>
            <a:pPr eaLnBrk="1" hangingPunct="1"/>
            <a:endParaRPr lang="ru-RU" sz="2400" smtClean="0"/>
          </a:p>
        </p:txBody>
      </p:sp>
      <p:sp>
        <p:nvSpPr>
          <p:cNvPr id="13316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989138"/>
            <a:ext cx="4316412" cy="4687887"/>
          </a:xfrm>
        </p:spPr>
        <p:txBody>
          <a:bodyPr/>
          <a:lstStyle/>
          <a:p>
            <a:pPr eaLnBrk="1" hangingPunct="1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Дано:АВС-равнобедренный,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АС-основание,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А+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В+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С=180</a:t>
            </a:r>
            <a:r>
              <a:rPr lang="ru-RU" sz="2400" baseline="3000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В=110</a:t>
            </a:r>
            <a:r>
              <a:rPr lang="ru-RU" sz="2400" baseline="30000" smtClean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Найти: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А,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В,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Решение: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А=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 (как углы при основании)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А+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С=180-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В=180-110=70</a:t>
            </a:r>
            <a:r>
              <a:rPr lang="ru-RU" sz="2400" baseline="3000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А=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С=35</a:t>
            </a:r>
            <a:r>
              <a:rPr lang="ru-RU" sz="2400" baseline="3000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aseline="30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sz="2400" smtClean="0"/>
          </a:p>
        </p:txBody>
      </p:sp>
      <p:sp>
        <p:nvSpPr>
          <p:cNvPr id="13317" name="AutoShape 11"/>
          <p:cNvSpPr>
            <a:spLocks noChangeArrowheads="1"/>
          </p:cNvSpPr>
          <p:nvPr/>
        </p:nvSpPr>
        <p:spPr bwMode="auto">
          <a:xfrm>
            <a:off x="684213" y="3213100"/>
            <a:ext cx="3167062" cy="10795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18" name="Text Box 12"/>
          <p:cNvSpPr txBox="1">
            <a:spLocks noChangeArrowheads="1"/>
          </p:cNvSpPr>
          <p:nvPr/>
        </p:nvSpPr>
        <p:spPr bwMode="auto">
          <a:xfrm rot="10656942" flipH="1" flipV="1">
            <a:off x="468313" y="4365625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 b="1"/>
              <a:t>А</a:t>
            </a:r>
          </a:p>
        </p:txBody>
      </p:sp>
      <p:sp>
        <p:nvSpPr>
          <p:cNvPr id="13319" name="Text Box 13"/>
          <p:cNvSpPr txBox="1">
            <a:spLocks noChangeArrowheads="1"/>
          </p:cNvSpPr>
          <p:nvPr/>
        </p:nvSpPr>
        <p:spPr bwMode="auto">
          <a:xfrm>
            <a:off x="1979613" y="2852738"/>
            <a:ext cx="720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</a:t>
            </a:r>
            <a:endParaRPr lang="ru-RU" sz="1800" b="1"/>
          </a:p>
        </p:txBody>
      </p:sp>
      <p:sp>
        <p:nvSpPr>
          <p:cNvPr id="13320" name="Text Box 14"/>
          <p:cNvSpPr txBox="1">
            <a:spLocks noChangeArrowheads="1"/>
          </p:cNvSpPr>
          <p:nvPr/>
        </p:nvSpPr>
        <p:spPr bwMode="auto">
          <a:xfrm>
            <a:off x="3851275" y="4292600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C</a:t>
            </a:r>
            <a:endParaRPr lang="ru-RU" sz="1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6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6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6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60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b="1" i="1" smtClean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Решение задачи 2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ru-RU" sz="2400" smtClean="0"/>
          </a:p>
        </p:txBody>
      </p:sp>
      <p:sp>
        <p:nvSpPr>
          <p:cNvPr id="14340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Дано:АВС-равнобед-ренный;АВ=ВС;  ВМ-медиана,АМ=10дм,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&lt;ABC=130</a:t>
            </a:r>
            <a:r>
              <a:rPr lang="en-US" sz="2000" baseline="3000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Найти: АС и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&lt;MBC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Решение: ВМ-медиана;М-серединаАС;АМ=МС;</a:t>
            </a:r>
          </a:p>
          <a:p>
            <a:pPr eaLnBrk="1" hangingPunct="1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АС=2АМ=20(дм) ;ВМ-биссектриса;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&lt;ABM=&lt;MBC===1/2&lt;ABC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=65</a:t>
            </a:r>
            <a:r>
              <a:rPr lang="en-US" sz="2000" baseline="3000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baseline="3000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          </a:t>
            </a:r>
          </a:p>
        </p:txBody>
      </p:sp>
      <p:sp>
        <p:nvSpPr>
          <p:cNvPr id="14341" name="AutoShape 6"/>
          <p:cNvSpPr>
            <a:spLocks noChangeArrowheads="1"/>
          </p:cNvSpPr>
          <p:nvPr/>
        </p:nvSpPr>
        <p:spPr bwMode="auto">
          <a:xfrm>
            <a:off x="468313" y="2708275"/>
            <a:ext cx="3959225" cy="15128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2" name="Text Box 7"/>
          <p:cNvSpPr txBox="1">
            <a:spLocks noChangeArrowheads="1"/>
          </p:cNvSpPr>
          <p:nvPr/>
        </p:nvSpPr>
        <p:spPr bwMode="auto">
          <a:xfrm>
            <a:off x="323850" y="4365625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A</a:t>
            </a:r>
            <a:endParaRPr lang="ru-RU" sz="1800" b="1"/>
          </a:p>
        </p:txBody>
      </p:sp>
      <p:sp>
        <p:nvSpPr>
          <p:cNvPr id="14343" name="Text Box 8"/>
          <p:cNvSpPr txBox="1">
            <a:spLocks noChangeArrowheads="1"/>
          </p:cNvSpPr>
          <p:nvPr/>
        </p:nvSpPr>
        <p:spPr bwMode="auto">
          <a:xfrm>
            <a:off x="3924300" y="4292600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C</a:t>
            </a:r>
            <a:endParaRPr lang="ru-RU" sz="1800" b="1"/>
          </a:p>
        </p:txBody>
      </p:sp>
      <p:sp>
        <p:nvSpPr>
          <p:cNvPr id="14344" name="Text Box 9"/>
          <p:cNvSpPr txBox="1">
            <a:spLocks noChangeArrowheads="1"/>
          </p:cNvSpPr>
          <p:nvPr/>
        </p:nvSpPr>
        <p:spPr bwMode="auto">
          <a:xfrm>
            <a:off x="2268538" y="2420938"/>
            <a:ext cx="1079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B</a:t>
            </a:r>
            <a:endParaRPr lang="ru-RU" sz="1800" b="1"/>
          </a:p>
        </p:txBody>
      </p:sp>
      <p:sp>
        <p:nvSpPr>
          <p:cNvPr id="14345" name="Line 11"/>
          <p:cNvSpPr>
            <a:spLocks noChangeShapeType="1"/>
          </p:cNvSpPr>
          <p:nvPr/>
        </p:nvSpPr>
        <p:spPr bwMode="auto">
          <a:xfrm>
            <a:off x="2411413" y="2708275"/>
            <a:ext cx="0" cy="1512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46" name="Text Box 12"/>
          <p:cNvSpPr txBox="1">
            <a:spLocks noChangeArrowheads="1"/>
          </p:cNvSpPr>
          <p:nvPr/>
        </p:nvSpPr>
        <p:spPr bwMode="auto">
          <a:xfrm>
            <a:off x="2195513" y="4437063"/>
            <a:ext cx="720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7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</p:txBody>
      </p:sp>
      <p:sp>
        <p:nvSpPr>
          <p:cNvPr id="388100" name="WordArt 4"/>
          <p:cNvSpPr>
            <a:spLocks noChangeArrowheads="1" noChangeShapeType="1" noTextEdit="1"/>
          </p:cNvSpPr>
          <p:nvPr/>
        </p:nvSpPr>
        <p:spPr bwMode="auto">
          <a:xfrm>
            <a:off x="1116013" y="692150"/>
            <a:ext cx="5832475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88109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74638" y="2395538"/>
            <a:ext cx="8229600" cy="3160712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П. 24,25,26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№ 19,23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Вопросы № 6,7,8,9,10.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8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8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8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88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88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88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388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88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388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100" grpId="0" animBg="1"/>
      <p:bldP spid="38810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i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При разработке презентации</a:t>
            </a:r>
            <a:br>
              <a:rPr lang="ru-RU" sz="4000" i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i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использованы: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55650" y="1844675"/>
            <a:ext cx="3240088" cy="2411413"/>
          </a:xfrm>
        </p:spPr>
      </p:pic>
      <p:sp>
        <p:nvSpPr>
          <p:cNvPr id="16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989138"/>
            <a:ext cx="4038600" cy="4176712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Открытая математика. </a:t>
            </a:r>
            <a:r>
              <a:rPr lang="ru-RU" i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Планиметрия</a:t>
            </a:r>
          </a:p>
          <a:p>
            <a:pPr eaLnBrk="1" hangingPunct="1"/>
            <a:r>
              <a:rPr lang="ru-RU" i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Учебник Геометрия7-9</a:t>
            </a:r>
          </a:p>
          <a:p>
            <a:pPr eaLnBrk="1" hangingPunct="1"/>
            <a:r>
              <a:rPr lang="ru-RU" i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Изучение геометрии в 7-9 кл.</a:t>
            </a:r>
          </a:p>
          <a:p>
            <a:pPr eaLnBrk="1" hangingPunct="1"/>
            <a:r>
              <a:rPr lang="ru-RU" i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Поурочные планы в 7 классе.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1600" y="476250"/>
            <a:ext cx="8569325" cy="1728788"/>
          </a:xfrm>
        </p:spPr>
        <p:txBody>
          <a:bodyPr/>
          <a:lstStyle/>
          <a:p>
            <a:pPr eaLnBrk="1" hangingPunct="1"/>
            <a:r>
              <a:rPr lang="ru-RU" sz="4800" i="1" smtClean="0">
                <a:latin typeface="Times New Roman" pitchFamily="18" charset="0"/>
              </a:rPr>
              <a:t>Тема урока:</a:t>
            </a:r>
            <a:r>
              <a:rPr lang="ru-RU" sz="4000" smtClean="0">
                <a:solidFill>
                  <a:srgbClr val="660033"/>
                </a:solidFill>
                <a:latin typeface="Times New Roman" pitchFamily="18" charset="0"/>
              </a:rPr>
              <a:t/>
            </a:r>
            <a:br>
              <a:rPr lang="ru-RU" sz="4000" smtClean="0">
                <a:solidFill>
                  <a:srgbClr val="660033"/>
                </a:solidFill>
                <a:latin typeface="Times New Roman" pitchFamily="18" charset="0"/>
              </a:rPr>
            </a:br>
            <a:r>
              <a:rPr lang="ru-RU" sz="4800" smtClean="0">
                <a:latin typeface="Times New Roman" pitchFamily="18" charset="0"/>
              </a:rPr>
              <a:t>Равнобедренный треугольник и его свойства.</a:t>
            </a:r>
          </a:p>
        </p:txBody>
      </p:sp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1835150" y="5445125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660033"/>
                </a:solidFill>
              </a:rPr>
              <a:t>А</a:t>
            </a:r>
          </a:p>
        </p:txBody>
      </p:sp>
      <p:sp>
        <p:nvSpPr>
          <p:cNvPr id="4100" name="Text Box 8"/>
          <p:cNvSpPr txBox="1">
            <a:spLocks noChangeArrowheads="1"/>
          </p:cNvSpPr>
          <p:nvPr/>
        </p:nvSpPr>
        <p:spPr bwMode="auto">
          <a:xfrm>
            <a:off x="4284663" y="2781300"/>
            <a:ext cx="647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660033"/>
                </a:solidFill>
              </a:rPr>
              <a:t>В</a:t>
            </a:r>
          </a:p>
        </p:txBody>
      </p:sp>
      <p:sp>
        <p:nvSpPr>
          <p:cNvPr id="4101" name="Text Box 9"/>
          <p:cNvSpPr txBox="1">
            <a:spLocks noChangeArrowheads="1"/>
          </p:cNvSpPr>
          <p:nvPr/>
        </p:nvSpPr>
        <p:spPr bwMode="auto">
          <a:xfrm>
            <a:off x="6877050" y="5373688"/>
            <a:ext cx="647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660033"/>
                </a:solidFill>
              </a:rPr>
              <a:t>С</a:t>
            </a:r>
          </a:p>
        </p:txBody>
      </p:sp>
      <p:sp>
        <p:nvSpPr>
          <p:cNvPr id="4102" name="Rectangle 14"/>
          <p:cNvSpPr>
            <a:spLocks noChangeArrowheads="1"/>
          </p:cNvSpPr>
          <p:nvPr/>
        </p:nvSpPr>
        <p:spPr bwMode="auto">
          <a:xfrm>
            <a:off x="971550" y="2636838"/>
            <a:ext cx="7848600" cy="33845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1727" name="Rectangle 15"/>
          <p:cNvSpPr>
            <a:spLocks noChangeArrowheads="1"/>
          </p:cNvSpPr>
          <p:nvPr/>
        </p:nvSpPr>
        <p:spPr bwMode="auto">
          <a:xfrm>
            <a:off x="971550" y="2636838"/>
            <a:ext cx="7848600" cy="3887787"/>
          </a:xfrm>
          <a:prstGeom prst="rect">
            <a:avLst/>
          </a:prstGeom>
          <a:solidFill>
            <a:schemeClr val="accent1"/>
          </a:solidFill>
          <a:ln w="3810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1728" name="AutoShape 16"/>
          <p:cNvSpPr>
            <a:spLocks noChangeArrowheads="1"/>
          </p:cNvSpPr>
          <p:nvPr/>
        </p:nvSpPr>
        <p:spPr bwMode="auto">
          <a:xfrm>
            <a:off x="2268538" y="3213100"/>
            <a:ext cx="4535487" cy="2376488"/>
          </a:xfrm>
          <a:prstGeom prst="triangle">
            <a:avLst>
              <a:gd name="adj" fmla="val 50000"/>
            </a:avLst>
          </a:prstGeom>
          <a:solidFill>
            <a:srgbClr val="9933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1729" name="Text Box 17"/>
          <p:cNvSpPr txBox="1">
            <a:spLocks noChangeArrowheads="1"/>
          </p:cNvSpPr>
          <p:nvPr/>
        </p:nvSpPr>
        <p:spPr bwMode="auto">
          <a:xfrm>
            <a:off x="1835150" y="5300663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660033"/>
                </a:solidFill>
              </a:rPr>
              <a:t>А</a:t>
            </a:r>
          </a:p>
        </p:txBody>
      </p:sp>
      <p:sp>
        <p:nvSpPr>
          <p:cNvPr id="371730" name="Text Box 18"/>
          <p:cNvSpPr txBox="1">
            <a:spLocks noChangeArrowheads="1"/>
          </p:cNvSpPr>
          <p:nvPr/>
        </p:nvSpPr>
        <p:spPr bwMode="auto">
          <a:xfrm>
            <a:off x="4572000" y="2852738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660033"/>
                </a:solidFill>
              </a:rPr>
              <a:t>В</a:t>
            </a:r>
          </a:p>
        </p:txBody>
      </p:sp>
      <p:sp>
        <p:nvSpPr>
          <p:cNvPr id="4107" name="Text Box 19"/>
          <p:cNvSpPr txBox="1">
            <a:spLocks noChangeArrowheads="1"/>
          </p:cNvSpPr>
          <p:nvPr/>
        </p:nvSpPr>
        <p:spPr bwMode="auto">
          <a:xfrm>
            <a:off x="6948488" y="5445125"/>
            <a:ext cx="719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800"/>
          </a:p>
        </p:txBody>
      </p:sp>
      <p:sp>
        <p:nvSpPr>
          <p:cNvPr id="371732" name="Text Box 20"/>
          <p:cNvSpPr txBox="1">
            <a:spLocks noChangeArrowheads="1"/>
          </p:cNvSpPr>
          <p:nvPr/>
        </p:nvSpPr>
        <p:spPr bwMode="auto">
          <a:xfrm>
            <a:off x="6804025" y="5229225"/>
            <a:ext cx="647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660033"/>
                </a:solidFill>
              </a:rPr>
              <a:t>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1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71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71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371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71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71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371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371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371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4" grpId="0"/>
      <p:bldP spid="371727" grpId="0" animBg="1"/>
      <p:bldP spid="371728" grpId="0" animBg="1"/>
      <p:bldP spid="371729" grpId="0"/>
      <p:bldP spid="371730" grpId="0"/>
      <p:bldP spid="3717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371600"/>
          </a:xfrm>
        </p:spPr>
        <p:txBody>
          <a:bodyPr/>
          <a:lstStyle/>
          <a:p>
            <a:pPr eaLnBrk="1" hangingPunct="1"/>
            <a:r>
              <a:rPr lang="ru-RU" sz="5400" b="1" i="1" smtClean="0">
                <a:solidFill>
                  <a:srgbClr val="FF9900"/>
                </a:solidFill>
              </a:rPr>
              <a:t>Этапы урока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522922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i="1" u="sng" dirty="0" smtClean="0">
                <a:solidFill>
                  <a:srgbClr val="993300"/>
                </a:solidFill>
              </a:rPr>
              <a:t>Проверка </a:t>
            </a:r>
            <a:r>
              <a:rPr lang="ru-RU" sz="3600" b="1" i="1" u="sng" dirty="0" err="1" smtClean="0">
                <a:solidFill>
                  <a:srgbClr val="993300"/>
                </a:solidFill>
              </a:rPr>
              <a:t>д.з</a:t>
            </a:r>
            <a:r>
              <a:rPr lang="ru-RU" sz="3600" b="1" i="1" u="sng" dirty="0" smtClean="0">
                <a:solidFill>
                  <a:srgbClr val="993300"/>
                </a:solidFill>
              </a:rPr>
              <a:t>.</a:t>
            </a:r>
          </a:p>
          <a:p>
            <a:pPr eaLnBrk="1" hangingPunct="1">
              <a:defRPr/>
            </a:pPr>
            <a:r>
              <a:rPr lang="ru-RU" sz="3600" b="1" i="1" u="sng" dirty="0" smtClean="0">
                <a:solidFill>
                  <a:srgbClr val="993300"/>
                </a:solidFill>
              </a:rPr>
              <a:t>Опрос</a:t>
            </a:r>
          </a:p>
          <a:p>
            <a:pPr eaLnBrk="1" hangingPunct="1">
              <a:defRPr/>
            </a:pPr>
            <a:r>
              <a:rPr lang="ru-RU" sz="3600" b="1" i="1" u="sng" dirty="0" smtClean="0">
                <a:solidFill>
                  <a:srgbClr val="993300"/>
                </a:solidFill>
              </a:rPr>
              <a:t>Устный счёт</a:t>
            </a:r>
          </a:p>
          <a:p>
            <a:pPr eaLnBrk="1" hangingPunct="1">
              <a:defRPr/>
            </a:pPr>
            <a:r>
              <a:rPr lang="ru-RU" sz="3600" b="1" i="1" u="sng" dirty="0" smtClean="0">
                <a:solidFill>
                  <a:srgbClr val="993300"/>
                </a:solidFill>
              </a:rPr>
              <a:t>Изучение нового материала</a:t>
            </a:r>
          </a:p>
          <a:p>
            <a:pPr eaLnBrk="1" hangingPunct="1">
              <a:defRPr/>
            </a:pPr>
            <a:r>
              <a:rPr lang="ru-RU" sz="3600" b="1" i="1" u="sng" dirty="0" smtClean="0">
                <a:solidFill>
                  <a:srgbClr val="993300"/>
                </a:solidFill>
              </a:rPr>
              <a:t>Решение задач</a:t>
            </a:r>
          </a:p>
          <a:p>
            <a:pPr eaLnBrk="1" hangingPunct="1">
              <a:defRPr/>
            </a:pPr>
            <a:r>
              <a:rPr lang="ru-RU" sz="3600" b="1" i="1" u="sng" dirty="0" smtClean="0">
                <a:solidFill>
                  <a:srgbClr val="993300"/>
                </a:solidFill>
              </a:rPr>
              <a:t>Тест</a:t>
            </a:r>
          </a:p>
          <a:p>
            <a:pPr eaLnBrk="1" hangingPunct="1">
              <a:defRPr/>
            </a:pPr>
            <a:r>
              <a:rPr lang="ru-RU" sz="3600" b="1" i="1" u="sng" dirty="0" smtClean="0">
                <a:solidFill>
                  <a:srgbClr val="993300"/>
                </a:solidFill>
              </a:rPr>
              <a:t> Самостоятельная работа</a:t>
            </a:r>
          </a:p>
          <a:p>
            <a:pPr eaLnBrk="1" hangingPunct="1">
              <a:defRPr/>
            </a:pPr>
            <a:r>
              <a:rPr lang="ru-RU" sz="3600" b="1" i="1" u="sng" dirty="0" smtClean="0">
                <a:solidFill>
                  <a:srgbClr val="993300"/>
                </a:solidFill>
              </a:rPr>
              <a:t>Итоги урока. Д.З.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600" b="1" i="1" u="sng" dirty="0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72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72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72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2000"/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2000"/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2000"/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2000"/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72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72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2000"/>
                                        <p:tgtEl>
                                          <p:spTgt spid="372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72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72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2000"/>
                                        <p:tgtEl>
                                          <p:spTgt spid="372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72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72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2000"/>
                                        <p:tgtEl>
                                          <p:spTgt spid="372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371600"/>
          </a:xfrm>
        </p:spPr>
        <p:txBody>
          <a:bodyPr/>
          <a:lstStyle/>
          <a:p>
            <a:pPr eaLnBrk="1" hangingPunct="1"/>
            <a:r>
              <a:rPr lang="ru-RU" sz="5400" b="1" smtClean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Опрос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522922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i="1" u="sng" dirty="0" smtClean="0">
                <a:solidFill>
                  <a:srgbClr val="993300"/>
                </a:solidFill>
              </a:rPr>
              <a:t>Какая фигура называется треугольником?</a:t>
            </a:r>
          </a:p>
          <a:p>
            <a:pPr eaLnBrk="1" hangingPunct="1">
              <a:defRPr/>
            </a:pPr>
            <a:r>
              <a:rPr lang="ru-RU" sz="3600" b="1" i="1" u="sng" dirty="0" smtClean="0">
                <a:solidFill>
                  <a:srgbClr val="993300"/>
                </a:solidFill>
              </a:rPr>
              <a:t>Какие треугольники называются равными?</a:t>
            </a:r>
          </a:p>
          <a:p>
            <a:pPr eaLnBrk="1" hangingPunct="1">
              <a:defRPr/>
            </a:pPr>
            <a:r>
              <a:rPr lang="ru-RU" sz="3600" b="1" i="1" u="sng" dirty="0" smtClean="0">
                <a:solidFill>
                  <a:srgbClr val="993300"/>
                </a:solidFill>
              </a:rPr>
              <a:t>Сформулируйте 1 и 2 признаки равенства треугольников.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600" b="1" i="1" u="sng" dirty="0" smtClean="0">
              <a:solidFill>
                <a:srgbClr val="993300"/>
              </a:solidFill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600" b="1" i="1" u="sng" dirty="0" smtClean="0">
              <a:solidFill>
                <a:srgbClr val="993300"/>
              </a:solidFill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600" b="1" i="1" u="sng" dirty="0" smtClean="0">
              <a:solidFill>
                <a:srgbClr val="993300"/>
              </a:solidFill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600" b="1" i="1" u="sng" dirty="0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72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72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72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2000"/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2000"/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898650"/>
            <a:ext cx="8313738" cy="3886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z="3600" b="1" i="1" u="sng" smtClean="0">
              <a:solidFill>
                <a:srgbClr val="FF6600"/>
              </a:solidFill>
              <a:latin typeface="Times New Roman" pitchFamily="18" charset="0"/>
            </a:endParaRPr>
          </a:p>
        </p:txBody>
      </p:sp>
      <p:sp>
        <p:nvSpPr>
          <p:cNvPr id="7171" name="WordArt 4"/>
          <p:cNvSpPr>
            <a:spLocks noChangeArrowheads="1" noChangeShapeType="1" noTextEdit="1"/>
          </p:cNvSpPr>
          <p:nvPr/>
        </p:nvSpPr>
        <p:spPr bwMode="auto">
          <a:xfrm>
            <a:off x="2268538" y="836613"/>
            <a:ext cx="5761037" cy="111601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2944"/>
                <a:gd name="adj2" fmla="val 0"/>
              </a:avLst>
            </a:prstTxWarp>
          </a:bodyPr>
          <a:lstStyle/>
          <a:p>
            <a:pPr algn="ctr"/>
            <a:r>
              <a:rPr lang="ru-RU" sz="1800" kern="1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Объяснение нового материала</a:t>
            </a:r>
          </a:p>
        </p:txBody>
      </p:sp>
      <p:sp>
        <p:nvSpPr>
          <p:cNvPr id="7172" name="WordArt 5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55650" y="2636838"/>
            <a:ext cx="5988050" cy="669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CC6600"/>
                </a:solidFill>
                <a:latin typeface="Times New Roman"/>
                <a:cs typeface="Times New Roman"/>
              </a:rPr>
              <a:t>Определение треугольника</a:t>
            </a:r>
          </a:p>
        </p:txBody>
      </p:sp>
      <p:sp>
        <p:nvSpPr>
          <p:cNvPr id="7173" name="WordArt 7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55650" y="3284538"/>
            <a:ext cx="7896225" cy="669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CC6600"/>
                </a:solidFill>
                <a:latin typeface="Times New Roman"/>
                <a:cs typeface="Times New Roman"/>
              </a:rPr>
              <a:t>Определение равнобедренного треугольника</a:t>
            </a:r>
          </a:p>
        </p:txBody>
      </p:sp>
      <p:sp>
        <p:nvSpPr>
          <p:cNvPr id="7174" name="WordArt 8">
            <a:hlinkClick r:id="rId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84213" y="3933825"/>
            <a:ext cx="8240712" cy="669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CC6600"/>
                </a:solidFill>
                <a:latin typeface="Times New Roman"/>
                <a:cs typeface="Times New Roman"/>
              </a:rPr>
              <a:t>C</a:t>
            </a:r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CC6600"/>
                </a:solidFill>
                <a:latin typeface="Times New Roman"/>
                <a:cs typeface="Times New Roman"/>
              </a:rPr>
              <a:t>войство углов равнобедренного треугольника</a:t>
            </a:r>
          </a:p>
        </p:txBody>
      </p:sp>
      <p:sp>
        <p:nvSpPr>
          <p:cNvPr id="7175" name="WordArt 9">
            <a:hlinkClick r:id="rId5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84213" y="4652963"/>
            <a:ext cx="8240712" cy="6588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CC6600"/>
                </a:solidFill>
                <a:latin typeface="Times New Roman"/>
                <a:cs typeface="Times New Roman"/>
              </a:rPr>
              <a:t>Свойство медианы равнобедренного треугольника</a:t>
            </a:r>
          </a:p>
        </p:txBody>
      </p:sp>
      <p:pic>
        <p:nvPicPr>
          <p:cNvPr id="7176" name="Picture 13" descr="j030125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5288" y="333375"/>
            <a:ext cx="1830387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>
                <a:solidFill>
                  <a:srgbClr val="CC6600"/>
                </a:solidFill>
                <a:latin typeface="Times New Roman" pitchFamily="18" charset="0"/>
              </a:rPr>
              <a:t>Определение равнобедренного треугольника</a:t>
            </a:r>
          </a:p>
        </p:txBody>
      </p:sp>
      <p:sp>
        <p:nvSpPr>
          <p:cNvPr id="37683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89138"/>
            <a:ext cx="40386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i="1" smtClean="0">
                <a:solidFill>
                  <a:srgbClr val="A50021"/>
                </a:solidFill>
                <a:latin typeface="Times New Roman" pitchFamily="18" charset="0"/>
              </a:rPr>
              <a:t>Треугольник называется </a:t>
            </a:r>
            <a:r>
              <a:rPr lang="ru-RU" b="1" i="1" u="sng" smtClean="0">
                <a:solidFill>
                  <a:srgbClr val="A50021"/>
                </a:solidFill>
                <a:latin typeface="Times New Roman" pitchFamily="18" charset="0"/>
                <a:hlinkClick r:id="rId2" action="ppaction://hlinkfile"/>
              </a:rPr>
              <a:t>равнобедренным</a:t>
            </a:r>
            <a:r>
              <a:rPr lang="ru-RU" i="1" smtClean="0">
                <a:solidFill>
                  <a:srgbClr val="A50021"/>
                </a:solidFill>
                <a:latin typeface="Times New Roman" pitchFamily="18" charset="0"/>
                <a:hlinkClick r:id="rId2" action="ppaction://hlinkfile"/>
              </a:rPr>
              <a:t>, </a:t>
            </a:r>
            <a:r>
              <a:rPr lang="ru-RU" i="1" smtClean="0">
                <a:solidFill>
                  <a:srgbClr val="A50021"/>
                </a:solidFill>
                <a:latin typeface="Times New Roman" pitchFamily="18" charset="0"/>
              </a:rPr>
              <a:t>если две его стороны равны</a:t>
            </a:r>
            <a:r>
              <a:rPr lang="ru-RU" smtClean="0">
                <a:solidFill>
                  <a:srgbClr val="A50021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ru-RU" i="1" smtClean="0">
                <a:solidFill>
                  <a:srgbClr val="A50021"/>
                </a:solidFill>
                <a:latin typeface="Times New Roman" pitchFamily="18" charset="0"/>
              </a:rPr>
              <a:t>Равные стороны называются </a:t>
            </a:r>
            <a:r>
              <a:rPr lang="ru-RU" b="1" i="1" u="sng" smtClean="0">
                <a:solidFill>
                  <a:srgbClr val="A50021"/>
                </a:solidFill>
                <a:latin typeface="Times New Roman" pitchFamily="18" charset="0"/>
              </a:rPr>
              <a:t>боковыми,</a:t>
            </a:r>
            <a:r>
              <a:rPr lang="ru-RU" i="1" smtClean="0">
                <a:solidFill>
                  <a:srgbClr val="A50021"/>
                </a:solidFill>
                <a:latin typeface="Times New Roman" pitchFamily="18" charset="0"/>
              </a:rPr>
              <a:t> а третья- </a:t>
            </a:r>
            <a:r>
              <a:rPr lang="ru-RU" b="1" i="1" u="sng" smtClean="0">
                <a:solidFill>
                  <a:srgbClr val="A50021"/>
                </a:solidFill>
                <a:latin typeface="Times New Roman" pitchFamily="18" charset="0"/>
              </a:rPr>
              <a:t>основанием</a:t>
            </a:r>
          </a:p>
        </p:txBody>
      </p:sp>
      <p:sp>
        <p:nvSpPr>
          <p:cNvPr id="376839" name="Line 7"/>
          <p:cNvSpPr>
            <a:spLocks noChangeShapeType="1"/>
          </p:cNvSpPr>
          <p:nvPr/>
        </p:nvSpPr>
        <p:spPr bwMode="auto">
          <a:xfrm flipH="1">
            <a:off x="4859338" y="2636838"/>
            <a:ext cx="1441450" cy="2520950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6840" name="Line 8"/>
          <p:cNvSpPr>
            <a:spLocks noChangeShapeType="1"/>
          </p:cNvSpPr>
          <p:nvPr/>
        </p:nvSpPr>
        <p:spPr bwMode="auto">
          <a:xfrm>
            <a:off x="6300788" y="2636838"/>
            <a:ext cx="1439862" cy="2520950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6841" name="Line 9"/>
          <p:cNvSpPr>
            <a:spLocks noChangeShapeType="1"/>
          </p:cNvSpPr>
          <p:nvPr/>
        </p:nvSpPr>
        <p:spPr bwMode="auto">
          <a:xfrm>
            <a:off x="4859338" y="5157788"/>
            <a:ext cx="2881312" cy="0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9" name="Text Box 10"/>
          <p:cNvSpPr txBox="1">
            <a:spLocks noChangeArrowheads="1"/>
          </p:cNvSpPr>
          <p:nvPr/>
        </p:nvSpPr>
        <p:spPr bwMode="auto">
          <a:xfrm>
            <a:off x="4787900" y="5300663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800" b="1"/>
          </a:p>
        </p:txBody>
      </p:sp>
      <p:sp>
        <p:nvSpPr>
          <p:cNvPr id="376843" name="Text Box 11"/>
          <p:cNvSpPr txBox="1">
            <a:spLocks noChangeArrowheads="1"/>
          </p:cNvSpPr>
          <p:nvPr/>
        </p:nvSpPr>
        <p:spPr bwMode="auto">
          <a:xfrm>
            <a:off x="4643438" y="5157788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A50021"/>
                </a:solidFill>
              </a:rPr>
              <a:t>А</a:t>
            </a:r>
          </a:p>
        </p:txBody>
      </p:sp>
      <p:sp>
        <p:nvSpPr>
          <p:cNvPr id="376844" name="Text Box 12"/>
          <p:cNvSpPr txBox="1">
            <a:spLocks noChangeArrowheads="1"/>
          </p:cNvSpPr>
          <p:nvPr/>
        </p:nvSpPr>
        <p:spPr bwMode="auto">
          <a:xfrm>
            <a:off x="7596188" y="5084763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A50021"/>
                </a:solidFill>
              </a:rPr>
              <a:t>С</a:t>
            </a:r>
          </a:p>
        </p:txBody>
      </p:sp>
      <p:sp>
        <p:nvSpPr>
          <p:cNvPr id="376845" name="Text Box 13"/>
          <p:cNvSpPr txBox="1">
            <a:spLocks noChangeArrowheads="1"/>
          </p:cNvSpPr>
          <p:nvPr/>
        </p:nvSpPr>
        <p:spPr bwMode="auto">
          <a:xfrm>
            <a:off x="6227763" y="2276475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A50021"/>
                </a:solidFill>
              </a:rPr>
              <a:t>В</a:t>
            </a:r>
          </a:p>
        </p:txBody>
      </p:sp>
      <p:sp>
        <p:nvSpPr>
          <p:cNvPr id="376846" name="Rectangle 14"/>
          <p:cNvSpPr>
            <a:spLocks noChangeArrowheads="1"/>
          </p:cNvSpPr>
          <p:nvPr/>
        </p:nvSpPr>
        <p:spPr bwMode="auto">
          <a:xfrm>
            <a:off x="4643438" y="5661025"/>
            <a:ext cx="280828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>
                <a:solidFill>
                  <a:srgbClr val="FF0000"/>
                </a:solidFill>
              </a:rPr>
              <a:t>АВ=ВС</a:t>
            </a:r>
          </a:p>
        </p:txBody>
      </p:sp>
      <p:sp>
        <p:nvSpPr>
          <p:cNvPr id="376849" name="Line 17"/>
          <p:cNvSpPr>
            <a:spLocks noChangeShapeType="1"/>
          </p:cNvSpPr>
          <p:nvPr/>
        </p:nvSpPr>
        <p:spPr bwMode="auto">
          <a:xfrm>
            <a:off x="5508625" y="3789363"/>
            <a:ext cx="287338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6850" name="Line 18"/>
          <p:cNvSpPr>
            <a:spLocks noChangeShapeType="1"/>
          </p:cNvSpPr>
          <p:nvPr/>
        </p:nvSpPr>
        <p:spPr bwMode="auto">
          <a:xfrm flipH="1">
            <a:off x="6877050" y="3789363"/>
            <a:ext cx="287338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6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6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6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76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376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376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76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76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76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376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376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376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4" grpId="0"/>
      <p:bldP spid="376839" grpId="0" animBg="1"/>
      <p:bldP spid="376840" grpId="0" animBg="1"/>
      <p:bldP spid="376841" grpId="0" animBg="1"/>
      <p:bldP spid="376849" grpId="0" animBg="1"/>
      <p:bldP spid="376849" grpId="1" animBg="1"/>
      <p:bldP spid="376850" grpId="0" animBg="1"/>
      <p:bldP spid="37685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8229600" cy="1371600"/>
          </a:xfrm>
        </p:spPr>
        <p:txBody>
          <a:bodyPr/>
          <a:lstStyle/>
          <a:p>
            <a:pPr eaLnBrk="1" hangingPunct="1"/>
            <a:r>
              <a:rPr lang="ru-RU" b="1" i="1" smtClean="0">
                <a:solidFill>
                  <a:srgbClr val="CC6600"/>
                </a:solidFill>
                <a:latin typeface="Times New Roman" pitchFamily="18" charset="0"/>
              </a:rPr>
              <a:t>Свойство углов равнобедренного треугольника</a:t>
            </a:r>
          </a:p>
        </p:txBody>
      </p:sp>
      <p:sp>
        <p:nvSpPr>
          <p:cNvPr id="37888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ru-RU" sz="3200" i="1" smtClean="0">
                <a:solidFill>
                  <a:srgbClr val="A50021"/>
                </a:solidFill>
                <a:latin typeface="Times New Roman" pitchFamily="18" charset="0"/>
              </a:rPr>
              <a:t>В равнобедренном треугольнике углы при основании </a:t>
            </a:r>
            <a:r>
              <a:rPr lang="ru-RU" sz="3200" b="1" i="1" smtClean="0">
                <a:solidFill>
                  <a:srgbClr val="A50021"/>
                </a:solidFill>
                <a:latin typeface="Times New Roman" pitchFamily="18" charset="0"/>
              </a:rPr>
              <a:t>равны</a:t>
            </a:r>
          </a:p>
          <a:p>
            <a:pPr eaLnBrk="1" hangingPunct="1"/>
            <a:endParaRPr lang="ru-RU" sz="3200" b="1" i="1" smtClean="0">
              <a:solidFill>
                <a:srgbClr val="A50021"/>
              </a:solidFill>
              <a:latin typeface="Times New Roman" pitchFamily="18" charset="0"/>
            </a:endParaRPr>
          </a:p>
          <a:p>
            <a:pPr eaLnBrk="1" hangingPunct="1"/>
            <a:endParaRPr lang="ru-RU" sz="3200" b="1" i="1" smtClean="0">
              <a:solidFill>
                <a:srgbClr val="A50021"/>
              </a:solidFill>
              <a:latin typeface="Times New Roman" pitchFamily="18" charset="0"/>
            </a:endParaRPr>
          </a:p>
        </p:txBody>
      </p:sp>
      <p:sp>
        <p:nvSpPr>
          <p:cNvPr id="378889" name="AutoShape 9"/>
          <p:cNvSpPr>
            <a:spLocks noChangeArrowheads="1"/>
          </p:cNvSpPr>
          <p:nvPr/>
        </p:nvSpPr>
        <p:spPr bwMode="auto">
          <a:xfrm>
            <a:off x="4932363" y="2781300"/>
            <a:ext cx="3384550" cy="2735263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1" name="Text Box 10"/>
          <p:cNvSpPr txBox="1">
            <a:spLocks noChangeArrowheads="1"/>
          </p:cNvSpPr>
          <p:nvPr/>
        </p:nvSpPr>
        <p:spPr bwMode="auto">
          <a:xfrm>
            <a:off x="4572000" y="5516563"/>
            <a:ext cx="488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800" b="1"/>
          </a:p>
        </p:txBody>
      </p:sp>
      <p:sp>
        <p:nvSpPr>
          <p:cNvPr id="378891" name="Text Box 11"/>
          <p:cNvSpPr txBox="1">
            <a:spLocks noChangeArrowheads="1"/>
          </p:cNvSpPr>
          <p:nvPr/>
        </p:nvSpPr>
        <p:spPr bwMode="auto">
          <a:xfrm>
            <a:off x="4427538" y="5300663"/>
            <a:ext cx="5032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>
                <a:solidFill>
                  <a:srgbClr val="A50021"/>
                </a:solidFill>
              </a:rPr>
              <a:t>А</a:t>
            </a:r>
          </a:p>
        </p:txBody>
      </p:sp>
      <p:sp>
        <p:nvSpPr>
          <p:cNvPr id="9223" name="Text Box 12"/>
          <p:cNvSpPr txBox="1">
            <a:spLocks noChangeArrowheads="1"/>
          </p:cNvSpPr>
          <p:nvPr/>
        </p:nvSpPr>
        <p:spPr bwMode="auto">
          <a:xfrm>
            <a:off x="6877050" y="2420938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800" b="1"/>
          </a:p>
        </p:txBody>
      </p:sp>
      <p:sp>
        <p:nvSpPr>
          <p:cNvPr id="378893" name="Text Box 13"/>
          <p:cNvSpPr txBox="1">
            <a:spLocks noChangeArrowheads="1"/>
          </p:cNvSpPr>
          <p:nvPr/>
        </p:nvSpPr>
        <p:spPr bwMode="auto">
          <a:xfrm>
            <a:off x="6516688" y="2349500"/>
            <a:ext cx="7921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>
                <a:solidFill>
                  <a:srgbClr val="A50021"/>
                </a:solidFill>
              </a:rPr>
              <a:t>В</a:t>
            </a:r>
          </a:p>
        </p:txBody>
      </p:sp>
      <p:sp>
        <p:nvSpPr>
          <p:cNvPr id="378894" name="Text Box 14"/>
          <p:cNvSpPr txBox="1">
            <a:spLocks noChangeArrowheads="1"/>
          </p:cNvSpPr>
          <p:nvPr/>
        </p:nvSpPr>
        <p:spPr bwMode="auto">
          <a:xfrm>
            <a:off x="8172450" y="5300663"/>
            <a:ext cx="5048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>
                <a:solidFill>
                  <a:srgbClr val="A50021"/>
                </a:solidFill>
              </a:rPr>
              <a:t>С</a:t>
            </a:r>
          </a:p>
        </p:txBody>
      </p:sp>
      <p:sp>
        <p:nvSpPr>
          <p:cNvPr id="9226" name="Rectangle 15"/>
          <p:cNvSpPr>
            <a:spLocks noChangeArrowheads="1"/>
          </p:cNvSpPr>
          <p:nvPr/>
        </p:nvSpPr>
        <p:spPr bwMode="auto">
          <a:xfrm flipV="1">
            <a:off x="1258888" y="4652963"/>
            <a:ext cx="2519362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endParaRPr lang="ru-RU" sz="2400" b="1"/>
          </a:p>
        </p:txBody>
      </p:sp>
      <p:sp>
        <p:nvSpPr>
          <p:cNvPr id="378898" name="Text Box 18"/>
          <p:cNvSpPr txBox="1">
            <a:spLocks noChangeArrowheads="1"/>
          </p:cNvSpPr>
          <p:nvPr/>
        </p:nvSpPr>
        <p:spPr bwMode="auto">
          <a:xfrm>
            <a:off x="2339975" y="5373688"/>
            <a:ext cx="172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solidFill>
                  <a:srgbClr val="A50021"/>
                </a:solidFill>
              </a:rPr>
              <a:t>А=  С</a:t>
            </a:r>
          </a:p>
        </p:txBody>
      </p:sp>
      <p:sp>
        <p:nvSpPr>
          <p:cNvPr id="378899" name="Line 19"/>
          <p:cNvSpPr>
            <a:spLocks noChangeShapeType="1"/>
          </p:cNvSpPr>
          <p:nvPr/>
        </p:nvSpPr>
        <p:spPr bwMode="auto">
          <a:xfrm flipH="1">
            <a:off x="2268538" y="5516563"/>
            <a:ext cx="142875" cy="73025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8901" name="Line 21"/>
          <p:cNvSpPr>
            <a:spLocks noChangeShapeType="1"/>
          </p:cNvSpPr>
          <p:nvPr/>
        </p:nvSpPr>
        <p:spPr bwMode="auto">
          <a:xfrm>
            <a:off x="2268538" y="5661025"/>
            <a:ext cx="144462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8906" name="Line 26"/>
          <p:cNvSpPr>
            <a:spLocks noChangeShapeType="1"/>
          </p:cNvSpPr>
          <p:nvPr/>
        </p:nvSpPr>
        <p:spPr bwMode="auto">
          <a:xfrm flipH="1">
            <a:off x="2843213" y="5516563"/>
            <a:ext cx="144462" cy="144462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8907" name="Line 27"/>
          <p:cNvSpPr>
            <a:spLocks noChangeShapeType="1"/>
          </p:cNvSpPr>
          <p:nvPr/>
        </p:nvSpPr>
        <p:spPr bwMode="auto">
          <a:xfrm>
            <a:off x="2843213" y="5661025"/>
            <a:ext cx="144462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8914" name="Arc 34"/>
          <p:cNvSpPr>
            <a:spLocks/>
          </p:cNvSpPr>
          <p:nvPr/>
        </p:nvSpPr>
        <p:spPr bwMode="auto">
          <a:xfrm>
            <a:off x="5219700" y="5084763"/>
            <a:ext cx="288925" cy="431800"/>
          </a:xfrm>
          <a:custGeom>
            <a:avLst/>
            <a:gdLst>
              <a:gd name="T0" fmla="*/ 0 w 21600"/>
              <a:gd name="T1" fmla="*/ 0 h 21600"/>
              <a:gd name="T2" fmla="*/ 288925 w 21600"/>
              <a:gd name="T3" fmla="*/ 431800 h 21600"/>
              <a:gd name="T4" fmla="*/ 0 w 21600"/>
              <a:gd name="T5" fmla="*/ 4318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8916" name="Arc 36"/>
          <p:cNvSpPr>
            <a:spLocks/>
          </p:cNvSpPr>
          <p:nvPr/>
        </p:nvSpPr>
        <p:spPr bwMode="auto">
          <a:xfrm flipH="1">
            <a:off x="7740650" y="5013325"/>
            <a:ext cx="215900" cy="503238"/>
          </a:xfrm>
          <a:custGeom>
            <a:avLst/>
            <a:gdLst>
              <a:gd name="T0" fmla="*/ 0 w 21600"/>
              <a:gd name="T1" fmla="*/ 0 h 21600"/>
              <a:gd name="T2" fmla="*/ 215900 w 21600"/>
              <a:gd name="T3" fmla="*/ 503238 h 21600"/>
              <a:gd name="T4" fmla="*/ 0 w 21600"/>
              <a:gd name="T5" fmla="*/ 503238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8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78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78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78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788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8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1000" fill="hold"/>
                                        <p:tgtEl>
                                          <p:spTgt spid="37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1000" fill="hold"/>
                                        <p:tgtEl>
                                          <p:spTgt spid="37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78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78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378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78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78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378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78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78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378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78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78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378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78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78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378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2" grpId="0"/>
      <p:bldP spid="378889" grpId="0" animBg="1"/>
      <p:bldP spid="378898" grpId="0"/>
      <p:bldP spid="378899" grpId="0" animBg="1"/>
      <p:bldP spid="378901" grpId="0" animBg="1"/>
      <p:bldP spid="378906" grpId="0" animBg="1"/>
      <p:bldP spid="378907" grpId="0" animBg="1"/>
      <p:bldP spid="378914" grpId="0" animBg="1"/>
      <p:bldP spid="378914" grpId="1" animBg="1"/>
      <p:bldP spid="378916" grpId="0" animBg="1"/>
      <p:bldP spid="37891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>
                <a:solidFill>
                  <a:srgbClr val="CC6600"/>
                </a:solidFill>
                <a:latin typeface="Times New Roman" pitchFamily="18" charset="0"/>
              </a:rPr>
              <a:t>Свойство медианы равнобедренного треугольника</a:t>
            </a:r>
          </a:p>
        </p:txBody>
      </p:sp>
      <p:sp>
        <p:nvSpPr>
          <p:cNvPr id="38093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89138"/>
            <a:ext cx="40386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b="1" i="1" smtClean="0">
                <a:solidFill>
                  <a:srgbClr val="A50021"/>
                </a:solidFill>
                <a:latin typeface="Times New Roman" pitchFamily="18" charset="0"/>
              </a:rPr>
              <a:t>Медиана,</a:t>
            </a:r>
            <a:r>
              <a:rPr lang="ru-RU" i="1" smtClean="0">
                <a:solidFill>
                  <a:srgbClr val="A50021"/>
                </a:solidFill>
                <a:latin typeface="Times New Roman" pitchFamily="18" charset="0"/>
              </a:rPr>
              <a:t> проведенная к основанию равнобедренного треугольника является его </a:t>
            </a:r>
            <a:r>
              <a:rPr lang="ru-RU" b="1" i="1" smtClean="0">
                <a:solidFill>
                  <a:srgbClr val="A50021"/>
                </a:solidFill>
                <a:latin typeface="Times New Roman" pitchFamily="18" charset="0"/>
              </a:rPr>
              <a:t>биссектрисой и высотой</a:t>
            </a:r>
          </a:p>
          <a:p>
            <a:pPr eaLnBrk="1" hangingPunct="1">
              <a:lnSpc>
                <a:spcPct val="90000"/>
              </a:lnSpc>
            </a:pP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</a:rPr>
              <a:t>CD-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</a:rPr>
              <a:t>биссектриса</a:t>
            </a:r>
          </a:p>
          <a:p>
            <a:pPr eaLnBrk="1" hangingPunct="1">
              <a:lnSpc>
                <a:spcPct val="90000"/>
              </a:lnSpc>
            </a:pP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</a:rPr>
              <a:t>CD-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</a:rPr>
              <a:t>высота</a:t>
            </a:r>
          </a:p>
        </p:txBody>
      </p:sp>
      <p:pic>
        <p:nvPicPr>
          <p:cNvPr id="10244" name="Picture 5"/>
          <p:cNvPicPr>
            <a:picLocks noChangeAspect="1" noChangeArrowheads="1"/>
          </p:cNvPicPr>
          <p:nvPr>
            <p:ph type="body" sz="half" idx="2"/>
          </p:nvPr>
        </p:nvPicPr>
        <p:blipFill>
          <a:blip r:embed="rId2"/>
          <a:srcRect l="14151" t="2043" r="10966" b="9027"/>
          <a:stretch>
            <a:fillRect/>
          </a:stretch>
        </p:blipFill>
        <p:spPr>
          <a:xfrm>
            <a:off x="4787900" y="1989138"/>
            <a:ext cx="4094163" cy="417671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0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80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80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80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809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809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809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809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809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809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smtClean="0">
                <a:solidFill>
                  <a:srgbClr val="660033"/>
                </a:solidFill>
                <a:latin typeface="Times New Roman" pitchFamily="18" charset="0"/>
              </a:rPr>
              <a:t>? Задачи</a:t>
            </a:r>
            <a:r>
              <a:rPr lang="ru-RU" sz="4000" smtClean="0">
                <a:solidFill>
                  <a:srgbClr val="660033"/>
                </a:solidFill>
                <a:latin typeface="Times New Roman" pitchFamily="18" charset="0"/>
              </a:rPr>
              <a:t/>
            </a:r>
            <a:br>
              <a:rPr lang="ru-RU" sz="4000" smtClean="0">
                <a:solidFill>
                  <a:srgbClr val="660033"/>
                </a:solidFill>
                <a:latin typeface="Times New Roman" pitchFamily="18" charset="0"/>
              </a:rPr>
            </a:br>
            <a:endParaRPr lang="ru-RU" sz="4000" smtClean="0">
              <a:solidFill>
                <a:srgbClr val="660033"/>
              </a:solidFill>
              <a:latin typeface="Times New Roman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1:В равнобедренном треугольнике сумма всех углов равна 180 </a:t>
            </a:r>
            <a:r>
              <a:rPr lang="ru-RU" sz="2400" baseline="30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.Найдите углы этого треугольника, если известно, что один из них равен 110 </a:t>
            </a:r>
            <a:r>
              <a:rPr lang="ru-RU" sz="2400" baseline="30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2:  В равнобедренном треугольнике АВС АВ=ВС, ВМ-медиана, АМ=10 дм, угол АВС =130</a:t>
            </a:r>
            <a:r>
              <a:rPr lang="ru-RU" sz="2400" baseline="30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.Найдите АС и угол МВС</a:t>
            </a:r>
            <a:r>
              <a:rPr lang="ru-RU" sz="2400" smtClean="0">
                <a:solidFill>
                  <a:srgbClr val="CE9D3A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ru-RU" sz="2400" smtClean="0">
              <a:solidFill>
                <a:srgbClr val="CE9D3A"/>
              </a:solidFill>
            </a:endParaRP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1692275" y="1268413"/>
            <a:ext cx="5556250" cy="11080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ru-RU" sz="28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latin typeface="Arial"/>
                <a:cs typeface="Arial"/>
              </a:rPr>
              <a:t>для самостоятельного решения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0">
      <a:dk1>
        <a:srgbClr val="000000"/>
      </a:dk1>
      <a:lt1>
        <a:srgbClr val="FFFFFF"/>
      </a:lt1>
      <a:dk2>
        <a:srgbClr val="000000"/>
      </a:dk2>
      <a:lt2>
        <a:srgbClr val="FF9900"/>
      </a:lt2>
      <a:accent1>
        <a:srgbClr val="FFCC99"/>
      </a:accent1>
      <a:accent2>
        <a:srgbClr val="FBA313"/>
      </a:accent2>
      <a:accent3>
        <a:srgbClr val="FFFFFF"/>
      </a:accent3>
      <a:accent4>
        <a:srgbClr val="000000"/>
      </a:accent4>
      <a:accent5>
        <a:srgbClr val="FFE2CA"/>
      </a:accent5>
      <a:accent6>
        <a:srgbClr val="E39310"/>
      </a:accent6>
      <a:hlink>
        <a:srgbClr val="CC3300"/>
      </a:hlink>
      <a:folHlink>
        <a:srgbClr val="FCC66E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1063</TotalTime>
  <Words>322</Words>
  <Application>Microsoft Office PowerPoint</Application>
  <PresentationFormat>Экран (4:3)</PresentationFormat>
  <Paragraphs>82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Wingdings</vt:lpstr>
      <vt:lpstr>Calibri</vt:lpstr>
      <vt:lpstr>Arial Black</vt:lpstr>
      <vt:lpstr>Times New Roman</vt:lpstr>
      <vt:lpstr>Пиксел</vt:lpstr>
      <vt:lpstr>Геометрия      7 класс</vt:lpstr>
      <vt:lpstr>Тема урока: Равнобедренный треугольник и его свойства.</vt:lpstr>
      <vt:lpstr>Этапы урока</vt:lpstr>
      <vt:lpstr>Опрос</vt:lpstr>
      <vt:lpstr>Слайд 5</vt:lpstr>
      <vt:lpstr>Определение равнобедренного треугольника</vt:lpstr>
      <vt:lpstr>Свойство углов равнобедренного треугольника</vt:lpstr>
      <vt:lpstr>Свойство медианы равнобедренного треугольника</vt:lpstr>
      <vt:lpstr>? Задачи </vt:lpstr>
      <vt:lpstr>Подведение итогов урока</vt:lpstr>
      <vt:lpstr>Решение задачи 1</vt:lpstr>
      <vt:lpstr>Решение задачи 2</vt:lpstr>
      <vt:lpstr>Домашнее задание</vt:lpstr>
      <vt:lpstr>При разработке презентации использованы:</vt:lpstr>
    </vt:vector>
  </TitlesOfParts>
  <Company>no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Геометрия  7 класс</dc:title>
  <dc:creator>user</dc:creator>
  <cp:lastModifiedBy>Home</cp:lastModifiedBy>
  <cp:revision>31</cp:revision>
  <dcterms:created xsi:type="dcterms:W3CDTF">2006-11-30T10:54:15Z</dcterms:created>
  <dcterms:modified xsi:type="dcterms:W3CDTF">2014-01-30T14:36:55Z</dcterms:modified>
</cp:coreProperties>
</file>