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2" autoAdjust="0"/>
    <p:restoredTop sz="94717" autoAdjust="0"/>
  </p:normalViewPr>
  <p:slideViewPr>
    <p:cSldViewPr>
      <p:cViewPr varScale="1">
        <p:scale>
          <a:sx n="86" d="100"/>
          <a:sy n="86" d="100"/>
        </p:scale>
        <p:origin x="-96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0A744A-714D-40C1-823E-CDEC30885672}" type="datetimeFigureOut">
              <a:rPr lang="ru-RU" smtClean="0"/>
              <a:pPr/>
              <a:t>14.03.2014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08AD38-5D69-4888-85CF-897026D912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2564904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Искусственные спутники земли</a:t>
            </a:r>
            <a:endParaRPr lang="ru-RU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4042792" cy="470916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ИСЗ запускаются более чем 40 различными странами (а также отдельными компаниями) с помощью как собственных ракет- носителей, так и предоставляемых в качестве пусковых услуг другими странами и межгосударственными и частными организациями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2770" name="Picture 2" descr="http://en.rian.ru/images/10605/52/1060552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1418019">
            <a:off x="4580155" y="369243"/>
            <a:ext cx="4187957" cy="3140968"/>
          </a:xfrm>
          <a:prstGeom prst="rect">
            <a:avLst/>
          </a:prstGeom>
          <a:noFill/>
        </p:spPr>
      </p:pic>
      <p:pic>
        <p:nvPicPr>
          <p:cNvPr id="32772" name="Picture 4" descr="http://er.ru/media/userdata/news/2011/12/11/594a9ec5de684eecfc69b9a79181178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3543">
            <a:off x="4360932" y="3633540"/>
            <a:ext cx="4560505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38413" y="3940175"/>
            <a:ext cx="107950" cy="195263"/>
          </a:xfrm>
          <a:noFill/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627784" y="5229200"/>
            <a:ext cx="35655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 dirty="0">
                <a:solidFill>
                  <a:schemeClr val="accent3">
                    <a:lumMod val="75000"/>
                  </a:schemeClr>
                </a:solidFill>
              </a:rPr>
              <a:t>U</a:t>
            </a:r>
            <a:r>
              <a:rPr lang="en-US" sz="3600" b="1" i="1" dirty="0" smtClean="0">
                <a:solidFill>
                  <a:schemeClr val="accent3">
                    <a:lumMod val="75000"/>
                  </a:schemeClr>
                </a:solidFill>
              </a:rPr>
              <a:t>= </a:t>
            </a:r>
            <a:r>
              <a:rPr lang="en-US" sz="3600" b="1" i="1" dirty="0">
                <a:solidFill>
                  <a:schemeClr val="accent3">
                    <a:lumMod val="75000"/>
                  </a:schemeClr>
                </a:solidFill>
              </a:rPr>
              <a:t>11</a:t>
            </a:r>
            <a:r>
              <a:rPr lang="ru-RU" sz="3600" b="1" i="1" dirty="0">
                <a:solidFill>
                  <a:schemeClr val="accent3">
                    <a:lumMod val="75000"/>
                  </a:schemeClr>
                </a:solidFill>
              </a:rPr>
              <a:t>,2 км/с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971600" y="980728"/>
            <a:ext cx="7200801" cy="270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Космическая скорость</a:t>
            </a:r>
          </a:p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минимальная 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скорость, которую надо сообщить телу у поверхности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Земли для 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того, чтобы оно преодолело гравитационное притяжение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Земли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214818"/>
            <a:ext cx="5286375" cy="581025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49289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</a:rPr>
              <a:t>Спасибо за внимание</a:t>
            </a:r>
            <a:endParaRPr lang="ru-RU" sz="4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0" dirty="0" smtClean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</a:rPr>
              <a:t>Цели :</a:t>
            </a:r>
            <a:endParaRPr lang="ru-RU" sz="4400" b="0" dirty="0">
              <a:solidFill>
                <a:schemeClr val="accent3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1.Дать понятие искусственного спутника земли.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2.Рассказать о типах спутников.</a:t>
            </a:r>
          </a:p>
          <a:p>
            <a:pPr>
              <a:buNone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3.Ввести формулы первой космической, второй космической, орбитальной скорости.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Искусственный спутник Земли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 (</a:t>
            </a:r>
            <a:r>
              <a:rPr lang="ru-RU" sz="3200" b="1" dirty="0" smtClean="0">
                <a:solidFill>
                  <a:schemeClr val="accent3">
                    <a:lumMod val="75000"/>
                  </a:schemeClr>
                </a:solidFill>
              </a:rPr>
              <a:t>ИСЗ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</a:rPr>
              <a:t>) — космический аппарат, вращающийся вокруг Земли по геоцентрической орбите.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21088"/>
            <a:ext cx="9144000" cy="2088272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Движение искусственного спутника Земли по орбите</a:t>
            </a:r>
            <a:endParaRPr lang="ru-R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2530" name="Picture 2" descr="http://upload.wikimedia.org/wikipedia/commons/4/49/Geostat.gif?uselang=ru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1720" y="44624"/>
            <a:ext cx="4032448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18461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 Советском Союзе всегда с особым рвением готовились к различным годовщинам. Поэтому первоначально планировалось запустить искусственный спутник земли 14 сентября 1957 года, в день столетия со дня рождения Циолковского. Однако по техническим причинам запуск модифицированной ракеты «Р-7» был отложен до 4 октября. Эта годовщина теперь принадлежит не только России, но и всему миру. Этот день можно по праву считать истинным началом космической эры.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upload.wikimedia.org/wikipedia/commons/b/be/Sputnik_asm.jpg?uselang=ru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672" y="404664"/>
            <a:ext cx="5505554" cy="450912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537321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</a:rPr>
              <a:t>Первый искусственный спутник Земли</a:t>
            </a:r>
            <a:endParaRPr lang="ru-RU" sz="36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264696"/>
          </a:xfrm>
        </p:spPr>
        <p:txBody>
          <a:bodyPr>
            <a:normAutofit fontScale="55000" lnSpcReduction="20000"/>
          </a:bodyPr>
          <a:lstStyle/>
          <a:p>
            <a:pPr marL="514350" indent="-514350" algn="ctr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93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Типы спутников:</a:t>
            </a:r>
            <a:endParaRPr lang="ru-RU" sz="93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Астрономические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это спутники, предназначенные для исследования планет, галактик и других космических объектов.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Биоспутники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это спутники, предназначенные для проведения научных экспериментов над живыми организмами в условиях космоса.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Космические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корабли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пилотируемые космические аппараты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Космические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станции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долговременные космические корабли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Метеорологические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это спутники, предназначенные для передачи данных в целях предсказания погоды, а также для наблюдения климата Земли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Малые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 — </a:t>
            </a:r>
            <a:r>
              <a:rPr lang="ru-RU" sz="2900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малого веса (менее 1 или 0.5 тонн) и размера. Включают в себя </a:t>
            </a:r>
            <a:r>
              <a:rPr lang="ru-RU" sz="2900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миниспутники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(более 100 кг), </a:t>
            </a:r>
            <a:r>
              <a:rPr lang="ru-RU" sz="2900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микроспутники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(более 10 кг) и </a:t>
            </a:r>
            <a:r>
              <a:rPr lang="ru-RU" sz="2900" dirty="0" err="1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наноспутники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(легче 10 кг)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Разведывательные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спутники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Навигационные</a:t>
            </a:r>
            <a:r>
              <a:rPr lang="ru-RU" sz="29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Спутники связи</a:t>
            </a:r>
          </a:p>
          <a:p>
            <a:pPr marL="514350" indent="-514350" eaLnBrk="0" fontAlgn="base" hangingPunct="0">
              <a:lnSpc>
                <a:spcPct val="14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ru-RU" sz="29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cs typeface="Arial" charset="0"/>
              </a:rPr>
              <a:t>Экспериментальные спутники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07504" y="5229200"/>
            <a:ext cx="1439862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прямая линия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1691680" y="5373216"/>
            <a:ext cx="1441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окружность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3779912" y="5517232"/>
            <a:ext cx="15128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эллипс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7308850" y="6165850"/>
            <a:ext cx="1295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1800">
              <a:latin typeface="Arial" charset="0"/>
            </a:endParaRP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7236296" y="5445224"/>
            <a:ext cx="16573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dirty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гипербола</a:t>
            </a:r>
          </a:p>
        </p:txBody>
      </p:sp>
      <p:grpSp>
        <p:nvGrpSpPr>
          <p:cNvPr id="34" name="Группа 33"/>
          <p:cNvGrpSpPr/>
          <p:nvPr/>
        </p:nvGrpSpPr>
        <p:grpSpPr>
          <a:xfrm>
            <a:off x="179512" y="2276872"/>
            <a:ext cx="8858250" cy="3024188"/>
            <a:chOff x="250825" y="3213100"/>
            <a:chExt cx="8858250" cy="3024188"/>
          </a:xfrm>
        </p:grpSpPr>
        <p:sp>
          <p:nvSpPr>
            <p:cNvPr id="16386" name="Line 2"/>
            <p:cNvSpPr>
              <a:spLocks noChangeShapeType="1"/>
            </p:cNvSpPr>
            <p:nvPr/>
          </p:nvSpPr>
          <p:spPr bwMode="auto">
            <a:xfrm>
              <a:off x="971550" y="3357563"/>
              <a:ext cx="0" cy="792162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387" name="Oval 3"/>
            <p:cNvSpPr>
              <a:spLocks noChangeArrowheads="1"/>
            </p:cNvSpPr>
            <p:nvPr/>
          </p:nvSpPr>
          <p:spPr bwMode="auto">
            <a:xfrm>
              <a:off x="827088" y="3213100"/>
              <a:ext cx="288925" cy="28892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6399" name="Picture 15" descr="earth[1]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825" y="3933825"/>
              <a:ext cx="1360488" cy="1366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01" name="Picture 17" descr="earth[1]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35150" y="3860800"/>
              <a:ext cx="1433513" cy="143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2" name="Oval 18"/>
            <p:cNvSpPr>
              <a:spLocks noChangeArrowheads="1"/>
            </p:cNvSpPr>
            <p:nvPr/>
          </p:nvSpPr>
          <p:spPr bwMode="auto">
            <a:xfrm>
              <a:off x="2411413" y="3429000"/>
              <a:ext cx="288925" cy="28892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6403" name="Picture 19" descr="earth[1]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51275" y="3860800"/>
              <a:ext cx="1433513" cy="143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04" name="Oval 20"/>
            <p:cNvSpPr>
              <a:spLocks noChangeArrowheads="1"/>
            </p:cNvSpPr>
            <p:nvPr/>
          </p:nvSpPr>
          <p:spPr bwMode="auto">
            <a:xfrm>
              <a:off x="3563938" y="4724400"/>
              <a:ext cx="288925" cy="28892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1800">
                <a:latin typeface="Arial" charset="0"/>
              </a:endParaRPr>
            </a:p>
          </p:txBody>
        </p:sp>
        <p:sp>
          <p:nvSpPr>
            <p:cNvPr id="16405" name="Oval 21"/>
            <p:cNvSpPr>
              <a:spLocks noChangeArrowheads="1"/>
            </p:cNvSpPr>
            <p:nvPr/>
          </p:nvSpPr>
          <p:spPr bwMode="auto">
            <a:xfrm>
              <a:off x="6156325" y="3213100"/>
              <a:ext cx="288925" cy="288925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6" name="Oval 22"/>
            <p:cNvSpPr>
              <a:spLocks noChangeArrowheads="1"/>
            </p:cNvSpPr>
            <p:nvPr/>
          </p:nvSpPr>
          <p:spPr bwMode="auto">
            <a:xfrm>
              <a:off x="7308850" y="4076700"/>
              <a:ext cx="1274763" cy="1296988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09" name="Oval 25"/>
            <p:cNvSpPr>
              <a:spLocks noChangeArrowheads="1"/>
            </p:cNvSpPr>
            <p:nvPr/>
          </p:nvSpPr>
          <p:spPr bwMode="auto">
            <a:xfrm>
              <a:off x="7740650" y="3213100"/>
              <a:ext cx="287338" cy="287338"/>
            </a:xfrm>
            <a:prstGeom prst="ellipse">
              <a:avLst/>
            </a:prstGeom>
            <a:solidFill>
              <a:srgbClr val="99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2" name="Oval 28"/>
            <p:cNvSpPr>
              <a:spLocks noChangeArrowheads="1"/>
            </p:cNvSpPr>
            <p:nvPr/>
          </p:nvSpPr>
          <p:spPr bwMode="auto">
            <a:xfrm>
              <a:off x="1619250" y="3573463"/>
              <a:ext cx="1873250" cy="1922462"/>
            </a:xfrm>
            <a:prstGeom prst="ellipse">
              <a:avLst/>
            </a:prstGeom>
            <a:noFill/>
            <a:ln w="28575" algn="ctr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3" name="Oval 29"/>
            <p:cNvSpPr>
              <a:spLocks noChangeArrowheads="1"/>
            </p:cNvSpPr>
            <p:nvPr/>
          </p:nvSpPr>
          <p:spPr bwMode="auto">
            <a:xfrm>
              <a:off x="3779838" y="3429000"/>
              <a:ext cx="1584325" cy="2808288"/>
            </a:xfrm>
            <a:prstGeom prst="ellipse">
              <a:avLst/>
            </a:prstGeom>
            <a:noFill/>
            <a:ln w="28575" algn="ctr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4" name="Freeform 30"/>
            <p:cNvSpPr>
              <a:spLocks/>
            </p:cNvSpPr>
            <p:nvPr/>
          </p:nvSpPr>
          <p:spPr bwMode="auto">
            <a:xfrm>
              <a:off x="7956550" y="3357563"/>
              <a:ext cx="1152525" cy="1366837"/>
            </a:xfrm>
            <a:custGeom>
              <a:avLst/>
              <a:gdLst>
                <a:gd name="T0" fmla="*/ 0 w 726"/>
                <a:gd name="T1" fmla="*/ 0 h 861"/>
                <a:gd name="T2" fmla="*/ 936625 w 726"/>
                <a:gd name="T3" fmla="*/ 647700 h 861"/>
                <a:gd name="T4" fmla="*/ 1152525 w 726"/>
                <a:gd name="T5" fmla="*/ 1366837 h 861"/>
                <a:gd name="T6" fmla="*/ 0 60000 65536"/>
                <a:gd name="T7" fmla="*/ 0 60000 65536"/>
                <a:gd name="T8" fmla="*/ 0 60000 65536"/>
                <a:gd name="T9" fmla="*/ 0 w 726"/>
                <a:gd name="T10" fmla="*/ 0 h 861"/>
                <a:gd name="T11" fmla="*/ 726 w 726"/>
                <a:gd name="T12" fmla="*/ 861 h 8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6" h="861">
                  <a:moveTo>
                    <a:pt x="0" y="0"/>
                  </a:moveTo>
                  <a:cubicBezTo>
                    <a:pt x="234" y="132"/>
                    <a:pt x="469" y="264"/>
                    <a:pt x="590" y="408"/>
                  </a:cubicBezTo>
                  <a:cubicBezTo>
                    <a:pt x="711" y="552"/>
                    <a:pt x="703" y="786"/>
                    <a:pt x="726" y="861"/>
                  </a:cubicBezTo>
                </a:path>
              </a:pathLst>
            </a:custGeom>
            <a:noFill/>
            <a:ln w="28575" cap="flat" cmpd="sng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6415" name="Picture 31" descr="earth[1]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80063" y="3933825"/>
              <a:ext cx="1433512" cy="1439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6" name="Freeform 32"/>
            <p:cNvSpPr>
              <a:spLocks/>
            </p:cNvSpPr>
            <p:nvPr/>
          </p:nvSpPr>
          <p:spPr bwMode="auto">
            <a:xfrm>
              <a:off x="6300788" y="3357563"/>
              <a:ext cx="935037" cy="1584325"/>
            </a:xfrm>
            <a:custGeom>
              <a:avLst/>
              <a:gdLst>
                <a:gd name="T0" fmla="*/ 0 w 726"/>
                <a:gd name="T1" fmla="*/ 0 h 861"/>
                <a:gd name="T2" fmla="*/ 759879 w 726"/>
                <a:gd name="T3" fmla="*/ 750760 h 861"/>
                <a:gd name="T4" fmla="*/ 935037 w 726"/>
                <a:gd name="T5" fmla="*/ 1584325 h 861"/>
                <a:gd name="T6" fmla="*/ 0 60000 65536"/>
                <a:gd name="T7" fmla="*/ 0 60000 65536"/>
                <a:gd name="T8" fmla="*/ 0 60000 65536"/>
                <a:gd name="T9" fmla="*/ 0 w 726"/>
                <a:gd name="T10" fmla="*/ 0 h 861"/>
                <a:gd name="T11" fmla="*/ 726 w 726"/>
                <a:gd name="T12" fmla="*/ 861 h 8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6" h="861">
                  <a:moveTo>
                    <a:pt x="0" y="0"/>
                  </a:moveTo>
                  <a:cubicBezTo>
                    <a:pt x="234" y="132"/>
                    <a:pt x="469" y="264"/>
                    <a:pt x="590" y="408"/>
                  </a:cubicBezTo>
                  <a:cubicBezTo>
                    <a:pt x="711" y="552"/>
                    <a:pt x="703" y="786"/>
                    <a:pt x="726" y="861"/>
                  </a:cubicBezTo>
                </a:path>
              </a:pathLst>
            </a:custGeom>
            <a:noFill/>
            <a:ln w="28575" cap="flat" cmpd="sng">
              <a:solidFill>
                <a:srgbClr val="0033CC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5508104" y="5445224"/>
            <a:ext cx="129698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</a:rPr>
              <a:t>п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Arial Unicode MS" pitchFamily="34" charset="-128"/>
              </a:rPr>
              <a:t>арабола</a:t>
            </a:r>
            <a:endParaRPr lang="ru-RU" sz="1800" dirty="0">
              <a:solidFill>
                <a:schemeClr val="accent3">
                  <a:lumMod val="75000"/>
                </a:schemeClr>
              </a:solidFill>
              <a:latin typeface="Arial Unicode MS" pitchFamily="34" charset="-128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0" y="54868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3">
                    <a:lumMod val="75000"/>
                  </a:schemeClr>
                </a:solidFill>
              </a:rPr>
              <a:t>Траектории движения тел </a:t>
            </a:r>
            <a:endParaRPr lang="ru-RU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0" dirty="0" smtClean="0">
                <a:solidFill>
                  <a:schemeClr val="accent3">
                    <a:lumMod val="75000"/>
                  </a:schemeClr>
                </a:solidFill>
                <a:effectLst/>
                <a:latin typeface="+mn-lt"/>
              </a:rPr>
              <a:t>Первая космическая скорость</a:t>
            </a:r>
            <a:endParaRPr lang="ru-RU" sz="4400" b="0" dirty="0">
              <a:solidFill>
                <a:schemeClr val="accent3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785926"/>
            <a:ext cx="4467225" cy="13239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781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500438"/>
            <a:ext cx="6153150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97</TotalTime>
  <Words>191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Слайд 1</vt:lpstr>
      <vt:lpstr>Цели :</vt:lpstr>
      <vt:lpstr>Слайд 3</vt:lpstr>
      <vt:lpstr>Слайд 4</vt:lpstr>
      <vt:lpstr>Слайд 5</vt:lpstr>
      <vt:lpstr>Слайд 6</vt:lpstr>
      <vt:lpstr>Слайд 7</vt:lpstr>
      <vt:lpstr>Слайд 8</vt:lpstr>
      <vt:lpstr>Первая космическая скорость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Искусственные спутники земли</dc:title>
  <dc:creator>Алексей</dc:creator>
  <cp:lastModifiedBy>Roman</cp:lastModifiedBy>
  <cp:revision>12</cp:revision>
  <dcterms:created xsi:type="dcterms:W3CDTF">2012-11-29T18:59:16Z</dcterms:created>
  <dcterms:modified xsi:type="dcterms:W3CDTF">2014-03-13T20:31:52Z</dcterms:modified>
</cp:coreProperties>
</file>