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sldIdLst>
    <p:sldId id="256" r:id="rId2"/>
    <p:sldId id="257" r:id="rId3"/>
    <p:sldId id="258" r:id="rId4"/>
    <p:sldId id="263" r:id="rId5"/>
    <p:sldId id="296" r:id="rId6"/>
    <p:sldId id="297" r:id="rId7"/>
    <p:sldId id="293" r:id="rId8"/>
    <p:sldId id="260" r:id="rId9"/>
    <p:sldId id="261" r:id="rId10"/>
    <p:sldId id="264" r:id="rId11"/>
    <p:sldId id="265" r:id="rId12"/>
    <p:sldId id="267" r:id="rId13"/>
    <p:sldId id="266" r:id="rId14"/>
    <p:sldId id="268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D1"/>
    <a:srgbClr val="D1E4FF"/>
    <a:srgbClr val="FFD79B"/>
    <a:srgbClr val="4D4D4D"/>
    <a:srgbClr val="409632"/>
    <a:srgbClr val="CC66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6" autoAdjust="0"/>
    <p:restoredTop sz="94660"/>
  </p:normalViewPr>
  <p:slideViewPr>
    <p:cSldViewPr>
      <p:cViewPr varScale="1">
        <p:scale>
          <a:sx n="95" d="100"/>
          <a:sy n="95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BE89E4-AC14-40BA-A942-B6EBCD3838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8C2CF-FD78-42C0-BBBB-906B1C15FA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56CC-3E23-4F2A-A546-C7BCDB989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57DDF-B0B1-42CF-B501-AFA6C42F34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13D18-BD1D-4C2C-857E-F7671AE5C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F9193-CD57-47CA-BC32-D2B5F632D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7DC138C-04AC-4B1C-84FE-0BC41A164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2E0AFCB-D010-4A9B-9CF4-DD40CC53D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ED06C8-476F-41C0-A957-11D824A73B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CC554-9496-42C0-A04B-240C97E15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E4F87E0-A4C0-4EC4-AE85-600996D19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B368-BCD8-4D01-A08D-6746E10C2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959A404-A884-4C3D-98B3-E0F6BC14C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cs typeface="+mn-cs"/>
              </a:defRPr>
            </a:lvl1pPr>
          </a:lstStyle>
          <a:p>
            <a:pPr>
              <a:defRPr/>
            </a:pPr>
            <a:fld id="{1CB2E210-CE9A-4D4E-B724-64B402F28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05" r:id="rId2"/>
    <p:sldLayoutId id="2147483910" r:id="rId3"/>
    <p:sldLayoutId id="2147483911" r:id="rId4"/>
    <p:sldLayoutId id="2147483912" r:id="rId5"/>
    <p:sldLayoutId id="2147483906" r:id="rId6"/>
    <p:sldLayoutId id="2147483913" r:id="rId7"/>
    <p:sldLayoutId id="2147483907" r:id="rId8"/>
    <p:sldLayoutId id="2147483914" r:id="rId9"/>
    <p:sldLayoutId id="2147483908" r:id="rId10"/>
    <p:sldLayoutId id="2147483915" r:id="rId11"/>
    <p:sldLayoutId id="2147483916" r:id="rId12"/>
    <p:sldLayoutId id="2147483917" r:id="rId13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0"/>
            <a:ext cx="7696200" cy="41370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  <a:latin typeface="Monotype Corsiva" pitchFamily="66" charset="0"/>
              </a:rPr>
              <a:t>Файлы </a:t>
            </a:r>
            <a:br>
              <a:rPr lang="ru-RU" sz="8800" dirty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8800" dirty="0">
                <a:solidFill>
                  <a:srgbClr val="FF0000"/>
                </a:solidFill>
                <a:latin typeface="Monotype Corsiva" pitchFamily="66" charset="0"/>
              </a:rPr>
              <a:t>и файловая система 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924300" y="4365625"/>
            <a:ext cx="489585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Из опыта работы учителя информатики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МБОУ СОШ №7 г. Лениногорска РТ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Ахметшиной Альбины Хамитовны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0"/>
            <a:ext cx="9144000" cy="1412875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latin typeface="Comic Sans MS" pitchFamily="66" charset="0"/>
              </a:rPr>
              <a:t>Многоуровневая иерархическая файловая система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989138"/>
            <a:ext cx="5500688" cy="3714750"/>
          </a:xfrm>
        </p:spPr>
        <p:txBody>
          <a:bodyPr>
            <a:normAutofit lnSpcReduction="10000"/>
          </a:bodyPr>
          <a:lstStyle/>
          <a:p>
            <a:pPr marL="320040" indent="-32004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smtClean="0"/>
              <a:t>          </a:t>
            </a:r>
            <a:r>
              <a:rPr lang="ru-RU" smtClean="0"/>
              <a:t>Если на диске хранятся сотни и тысячи файлов, то для удобства поиска файлы организуются в </a:t>
            </a:r>
            <a:r>
              <a:rPr lang="ru-RU" i="1" smtClean="0">
                <a:solidFill>
                  <a:srgbClr val="FF0000"/>
                </a:solidFill>
              </a:rPr>
              <a:t>многоуровневую иерархическую файловую систему</a:t>
            </a:r>
            <a:r>
              <a:rPr lang="ru-RU" smtClean="0"/>
              <a:t>, которая </a:t>
            </a:r>
            <a:r>
              <a:rPr lang="ru-RU" u="sng" smtClean="0"/>
              <a:t>имеет «древовидную» структуру </a:t>
            </a:r>
            <a:r>
              <a:rPr lang="ru-RU" smtClean="0"/>
              <a:t>(имеет вид перевернутого дерева).</a:t>
            </a:r>
          </a:p>
        </p:txBody>
      </p:sp>
      <p:pic>
        <p:nvPicPr>
          <p:cNvPr id="24579" name="Picture 5" descr="многоуровневая иерархическая файловая систе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2636838"/>
            <a:ext cx="314166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214313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b="1" smtClean="0">
                <a:latin typeface="Comic Sans MS" pitchFamily="66" charset="0"/>
              </a:rPr>
              <a:t>Путь к файлу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3800" y="1500188"/>
            <a:ext cx="3854450" cy="5357812"/>
          </a:xfrm>
        </p:spPr>
        <p:txBody>
          <a:bodyPr>
            <a:normAutofit fontScale="92500"/>
          </a:bodyPr>
          <a:lstStyle/>
          <a:p>
            <a:pPr marL="320040" indent="-32004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mtClean="0"/>
              <a:t>      Для того чтобы найти файл в иерархической файловой структуре необходимо указать </a:t>
            </a:r>
            <a:r>
              <a:rPr lang="ru-RU" b="1" i="1" smtClean="0">
                <a:solidFill>
                  <a:srgbClr val="FF0000"/>
                </a:solidFill>
              </a:rPr>
              <a:t>путь к файлу</a:t>
            </a:r>
            <a:r>
              <a:rPr lang="ru-RU" smtClean="0"/>
              <a:t>. В путь к файлу входят записываемые через разделитель "\" логическое имя диска и последовательность имен вложенных друг в друга каталогов, в последнем из которых находится данный нужный файл. </a:t>
            </a:r>
          </a:p>
        </p:txBody>
      </p:sp>
      <p:pic>
        <p:nvPicPr>
          <p:cNvPr id="25603" name="Picture 4" descr="Без-имени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38"/>
            <a:ext cx="5183188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000125" y="5357813"/>
            <a:ext cx="3384550" cy="1190625"/>
          </a:xfrm>
          <a:prstGeom prst="rect">
            <a:avLst/>
          </a:prstGeom>
          <a:solidFill>
            <a:srgbClr val="E2F3FE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C:\Рефераты\</a:t>
            </a:r>
          </a:p>
          <a:p>
            <a:r>
              <a:rPr lang="ru-RU" b="1"/>
              <a:t>C:\Рефераты\Физика\</a:t>
            </a:r>
          </a:p>
          <a:p>
            <a:r>
              <a:rPr lang="ru-RU" b="1"/>
              <a:t>C:\Рефераты\Информатика\ </a:t>
            </a:r>
          </a:p>
          <a:p>
            <a:r>
              <a:rPr lang="ru-RU" b="1"/>
              <a:t>C:\Рисунки\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63" y="214313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b="1" smtClean="0">
                <a:latin typeface="Comic Sans MS" pitchFamily="66" charset="0"/>
              </a:rPr>
              <a:t>Полное имя файла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00563" y="1989138"/>
            <a:ext cx="4643437" cy="1439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 Путь к файлу вместе с именем файла называют </a:t>
            </a:r>
            <a:r>
              <a:rPr lang="ru-RU" sz="2800" b="1" i="1" u="sng" smtClean="0">
                <a:solidFill>
                  <a:srgbClr val="FF0000"/>
                </a:solidFill>
              </a:rPr>
              <a:t>полным именем файла</a:t>
            </a:r>
            <a:r>
              <a:rPr lang="ru-RU" sz="2800" smtClean="0"/>
              <a:t>. </a:t>
            </a:r>
          </a:p>
        </p:txBody>
      </p:sp>
      <p:pic>
        <p:nvPicPr>
          <p:cNvPr id="26627" name="Picture 4" descr="Без-имени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3" y="2133600"/>
            <a:ext cx="424815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900113" y="5118100"/>
            <a:ext cx="7523162" cy="1616075"/>
          </a:xfrm>
          <a:prstGeom prst="rect">
            <a:avLst/>
          </a:prstGeom>
          <a:solidFill>
            <a:srgbClr val="E2F3FE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C:\Рефераты\Физика\Оптические явления.</a:t>
            </a:r>
            <a:r>
              <a:rPr lang="en-US" sz="2000" b="1"/>
              <a:t>doc</a:t>
            </a:r>
            <a:endParaRPr lang="ru-RU" sz="2000" b="1"/>
          </a:p>
          <a:p>
            <a:r>
              <a:rPr lang="ru-RU" sz="2000" b="1"/>
              <a:t>C:\Рефераты\Информатика\Интернет.</a:t>
            </a:r>
            <a:r>
              <a:rPr lang="en-US" sz="2000" b="1"/>
              <a:t>doc</a:t>
            </a:r>
            <a:endParaRPr lang="ru-RU" sz="2000" b="1"/>
          </a:p>
          <a:p>
            <a:r>
              <a:rPr lang="ru-RU" sz="2000" b="1"/>
              <a:t>C:\Рефераты\Информатика\Компьютерные вирусы.</a:t>
            </a:r>
            <a:r>
              <a:rPr lang="en-US" sz="2000" b="1"/>
              <a:t>doc</a:t>
            </a:r>
            <a:endParaRPr lang="ru-RU" sz="2000" b="1"/>
          </a:p>
          <a:p>
            <a:r>
              <a:rPr lang="ru-RU" sz="2000" b="1"/>
              <a:t>C:\Рисунки\Закат.</a:t>
            </a:r>
            <a:r>
              <a:rPr lang="en-US" sz="2000" b="1"/>
              <a:t>jpg</a:t>
            </a:r>
            <a:endParaRPr lang="ru-RU" sz="2000" b="1"/>
          </a:p>
          <a:p>
            <a:r>
              <a:rPr lang="ru-RU" sz="2000" b="1"/>
              <a:t>C:\Рисунки\ Зима.</a:t>
            </a:r>
            <a:r>
              <a:rPr lang="en-US" sz="2000" b="1"/>
              <a:t>jpg</a:t>
            </a:r>
            <a:endParaRPr lang="ru-RU" sz="20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5843588" y="428625"/>
            <a:ext cx="2728912" cy="1000125"/>
          </a:xfrm>
        </p:spPr>
        <p:txBody>
          <a:bodyPr/>
          <a:lstStyle/>
          <a:p>
            <a:pPr algn="r" eaLnBrk="1" hangingPunct="1"/>
            <a:r>
              <a:rPr lang="ru-RU" b="1" smtClean="0">
                <a:latin typeface="Comic Sans MS" pitchFamily="66" charset="0"/>
              </a:rPr>
              <a:t>Папка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800" dirty="0" smtClean="0"/>
              <a:t>         В </a:t>
            </a:r>
            <a:r>
              <a:rPr lang="ru-RU" sz="2800" dirty="0"/>
              <a:t>операционной системе </a:t>
            </a:r>
            <a:r>
              <a:rPr lang="en-US" sz="2800" dirty="0"/>
              <a:t>Windows </a:t>
            </a:r>
            <a:r>
              <a:rPr lang="ru-RU" sz="2800" dirty="0"/>
              <a:t>вместо каталогов используется понятие «папка».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rgbClr val="FF0000"/>
                </a:solidFill>
              </a:rPr>
              <a:t>          </a:t>
            </a:r>
            <a:r>
              <a:rPr lang="ru-RU" sz="2800" b="1" i="1" u="sng" dirty="0" smtClean="0">
                <a:solidFill>
                  <a:srgbClr val="FF0000"/>
                </a:solidFill>
              </a:rPr>
              <a:t>Папка</a:t>
            </a:r>
            <a:r>
              <a:rPr lang="ru-RU" sz="2800" dirty="0" smtClean="0"/>
              <a:t> </a:t>
            </a:r>
            <a:r>
              <a:rPr lang="ru-RU" sz="2800" dirty="0"/>
              <a:t>– это объект </a:t>
            </a:r>
            <a:r>
              <a:rPr lang="en-US" sz="2800" dirty="0" smtClean="0"/>
              <a:t>Windows</a:t>
            </a:r>
            <a:r>
              <a:rPr lang="ru-RU" sz="2800" dirty="0" smtClean="0"/>
              <a:t>,</a:t>
            </a:r>
            <a:r>
              <a:rPr lang="en-US" sz="2800" dirty="0" smtClean="0"/>
              <a:t> </a:t>
            </a:r>
            <a:r>
              <a:rPr lang="ru-RU" sz="2800" dirty="0" smtClean="0"/>
              <a:t>который предназначен </a:t>
            </a:r>
            <a:r>
              <a:rPr lang="ru-RU" sz="2800" dirty="0"/>
              <a:t>для объединения файлов и других папок в группы.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800" dirty="0" smtClean="0"/>
              <a:t>         Понятие </a:t>
            </a:r>
            <a:r>
              <a:rPr lang="ru-RU" sz="2800" dirty="0"/>
              <a:t>папки шире, чем понятие «каталог». В </a:t>
            </a:r>
            <a:r>
              <a:rPr lang="ru-RU" sz="2800" dirty="0" err="1"/>
              <a:t>Windows</a:t>
            </a:r>
            <a:r>
              <a:rPr lang="ru-RU" sz="2800" dirty="0"/>
              <a:t> на вершине иерархии папок находится папка Рабочий стол. (Следующий уровень представлен папками Мой компьютер, Корзина и Сетевое окружение (если компьютер подключен к локальной сети).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357188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b="1" smtClean="0">
                <a:latin typeface="Comic Sans MS" pitchFamily="66" charset="0"/>
              </a:rPr>
              <a:t>Иерархии папок Windows</a:t>
            </a:r>
          </a:p>
        </p:txBody>
      </p:sp>
      <p:pic>
        <p:nvPicPr>
          <p:cNvPr id="28674" name="Picture 5" descr="раб-ст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025" y="1916113"/>
            <a:ext cx="7920038" cy="462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b="1" dirty="0">
                <a:latin typeface="Comic Sans MS" pitchFamily="66" charset="0"/>
              </a:rPr>
              <a:t>Операции с файлами и папками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39938"/>
            <a:ext cx="8229600" cy="4389437"/>
          </a:xfrm>
        </p:spPr>
        <p:txBody>
          <a:bodyPr/>
          <a:lstStyle/>
          <a:p>
            <a:pPr algn="just" eaLnBrk="1" hangingPunct="1"/>
            <a:r>
              <a:rPr lang="ru-RU" b="1" smtClean="0"/>
              <a:t>Копирование</a:t>
            </a:r>
            <a:r>
              <a:rPr lang="ru-RU" smtClean="0"/>
              <a:t> (копия файла помещается в другую папку);</a:t>
            </a:r>
          </a:p>
          <a:p>
            <a:pPr algn="just" eaLnBrk="1" hangingPunct="1"/>
            <a:r>
              <a:rPr lang="ru-RU" b="1" smtClean="0"/>
              <a:t>Перемещение</a:t>
            </a:r>
            <a:r>
              <a:rPr lang="ru-RU" smtClean="0"/>
              <a:t> (сам файл перемещается в другую папку);</a:t>
            </a:r>
          </a:p>
          <a:p>
            <a:pPr algn="just" eaLnBrk="1" hangingPunct="1"/>
            <a:r>
              <a:rPr lang="ru-RU" b="1" smtClean="0"/>
              <a:t>Удаление</a:t>
            </a:r>
            <a:r>
              <a:rPr lang="ru-RU" smtClean="0"/>
              <a:t> (запись о файле удаляется из папки);</a:t>
            </a:r>
          </a:p>
          <a:p>
            <a:pPr algn="just" eaLnBrk="1" hangingPunct="1"/>
            <a:r>
              <a:rPr lang="ru-RU" b="1" smtClean="0"/>
              <a:t>Переименование</a:t>
            </a:r>
            <a:r>
              <a:rPr lang="ru-RU" smtClean="0"/>
              <a:t> (изменяется имя файла).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latin typeface="Comic Sans MS" pitchFamily="66" charset="0"/>
              </a:rPr>
              <a:t>Запишите полные имена всех файлов</a:t>
            </a:r>
          </a:p>
        </p:txBody>
      </p:sp>
      <p:pic>
        <p:nvPicPr>
          <p:cNvPr id="30722" name="Picture 4" descr="файловая-систе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844675"/>
            <a:ext cx="69850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latin typeface="Comic Sans MS" pitchFamily="66" charset="0"/>
              </a:rPr>
              <a:t>Запишите полные имена всех файлов</a:t>
            </a:r>
          </a:p>
        </p:txBody>
      </p:sp>
      <p:pic>
        <p:nvPicPr>
          <p:cNvPr id="31746" name="Picture 3" descr="файловая-систе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773238"/>
            <a:ext cx="4824413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250825" y="4941888"/>
            <a:ext cx="864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468313" y="5373688"/>
            <a:ext cx="8207375" cy="1311275"/>
          </a:xfrm>
          <a:prstGeom prst="rect">
            <a:avLst/>
          </a:prstGeom>
          <a:solidFill>
            <a:srgbClr val="E2F3FE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C:\Мои документы\Иванов\</a:t>
            </a:r>
            <a:r>
              <a:rPr lang="en-US" sz="2000" b="1"/>
              <a:t>QBasic</a:t>
            </a:r>
            <a:r>
              <a:rPr lang="ru-RU" sz="2000" b="1"/>
              <a:t>.</a:t>
            </a:r>
            <a:r>
              <a:rPr lang="en-US" sz="2000" b="1"/>
              <a:t>doc</a:t>
            </a:r>
          </a:p>
          <a:p>
            <a:r>
              <a:rPr lang="ru-RU" sz="2000" b="1"/>
              <a:t>C:\Мои документы\Петров\Письмо.</a:t>
            </a:r>
            <a:r>
              <a:rPr lang="en-US" sz="2000" b="1"/>
              <a:t>txt</a:t>
            </a:r>
          </a:p>
          <a:p>
            <a:r>
              <a:rPr lang="ru-RU" sz="2000" b="1"/>
              <a:t>C:\Мои документы\Петров\Рисунки</a:t>
            </a:r>
            <a:r>
              <a:rPr lang="en-US" sz="2000" b="1"/>
              <a:t>\</a:t>
            </a:r>
            <a:r>
              <a:rPr lang="ru-RU" sz="2000" b="1"/>
              <a:t>Море.</a:t>
            </a:r>
            <a:r>
              <a:rPr lang="en-US" sz="2000" b="1"/>
              <a:t>bmp</a:t>
            </a:r>
          </a:p>
          <a:p>
            <a:r>
              <a:rPr lang="ru-RU" sz="2000" b="1"/>
              <a:t>C:\Фильмы\Интересный фильм.</a:t>
            </a:r>
            <a:r>
              <a:rPr lang="en-US" sz="2000" b="1"/>
              <a:t>avi</a:t>
            </a:r>
            <a:endParaRPr lang="ru-RU" sz="20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sz="4300" b="1" smtClean="0">
                <a:latin typeface="Comic Sans MS" pitchFamily="66" charset="0"/>
              </a:rPr>
              <a:t>Постройте дерево</a:t>
            </a:r>
            <a:r>
              <a:rPr lang="ru-RU" sz="4300" b="1" smtClean="0">
                <a:latin typeface="Arial" charset="0"/>
              </a:rPr>
              <a:t> </a:t>
            </a:r>
            <a:r>
              <a:rPr lang="ru-RU" sz="4300" b="1" smtClean="0">
                <a:latin typeface="Comic Sans MS" pitchFamily="66" charset="0"/>
              </a:rPr>
              <a:t>каталогов</a:t>
            </a:r>
          </a:p>
        </p:txBody>
      </p:sp>
      <p:sp>
        <p:nvSpPr>
          <p:cNvPr id="3277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2195513"/>
            <a:ext cx="8353425" cy="2376487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smtClean="0"/>
              <a:t>C:\Рисунки\Природа\Небо.</a:t>
            </a:r>
            <a:r>
              <a:rPr lang="en-US" sz="3600" b="1" smtClean="0"/>
              <a:t>bmp</a:t>
            </a:r>
          </a:p>
          <a:p>
            <a:pPr marL="27305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smtClean="0"/>
              <a:t>C:\Рисунки\Природа\Снег.</a:t>
            </a:r>
            <a:r>
              <a:rPr lang="en-US" sz="3600" b="1" smtClean="0"/>
              <a:t>bmp</a:t>
            </a:r>
          </a:p>
          <a:p>
            <a:pPr marL="27305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smtClean="0"/>
              <a:t>C:\Рисунки\Компьютер\Монитор.</a:t>
            </a:r>
            <a:r>
              <a:rPr lang="en-US" sz="3600" b="1" smtClean="0"/>
              <a:t>bmp</a:t>
            </a:r>
          </a:p>
          <a:p>
            <a:pPr marL="27305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smtClean="0"/>
              <a:t>C:\Мои документы \Доклад.</a:t>
            </a:r>
            <a:r>
              <a:rPr lang="en-US" sz="3600" b="1" smtClean="0"/>
              <a:t>doc</a:t>
            </a:r>
          </a:p>
          <a:p>
            <a:pPr marL="27305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360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sz="4000" b="1" smtClean="0">
                <a:latin typeface="Comic Sans MS" pitchFamily="66" charset="0"/>
              </a:rPr>
              <a:t>Постройте дерево</a:t>
            </a:r>
            <a:r>
              <a:rPr lang="ru-RU" sz="4000" b="1" smtClean="0">
                <a:latin typeface="Arial" charset="0"/>
              </a:rPr>
              <a:t> </a:t>
            </a:r>
            <a:r>
              <a:rPr lang="ru-RU" sz="4000" b="1" smtClean="0">
                <a:latin typeface="Comic Sans MS" pitchFamily="66" charset="0"/>
              </a:rPr>
              <a:t>каталогов</a:t>
            </a:r>
          </a:p>
        </p:txBody>
      </p:sp>
      <p:pic>
        <p:nvPicPr>
          <p:cNvPr id="33794" name="Picture 4" descr="файловая-сис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1785938"/>
            <a:ext cx="61928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468313" y="5246688"/>
            <a:ext cx="8318500" cy="1611312"/>
          </a:xfrm>
          <a:prstGeom prst="rect">
            <a:avLst/>
          </a:prstGeom>
          <a:solidFill>
            <a:srgbClr val="E2F3FE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/>
            <a:r>
              <a:rPr lang="ru-RU" sz="2400" b="1"/>
              <a:t>C:\Рисунки\Природа\Небо.</a:t>
            </a:r>
            <a:r>
              <a:rPr lang="en-US" sz="2400" b="1"/>
              <a:t>bmp</a:t>
            </a:r>
          </a:p>
          <a:p>
            <a:pPr marL="469900" indent="-469900"/>
            <a:r>
              <a:rPr lang="ru-RU" sz="2400" b="1"/>
              <a:t>C:\Рисунки\Природа\Снег.</a:t>
            </a:r>
            <a:r>
              <a:rPr lang="en-US" sz="2400" b="1"/>
              <a:t>bmp</a:t>
            </a:r>
          </a:p>
          <a:p>
            <a:pPr marL="469900" indent="-469900"/>
            <a:r>
              <a:rPr lang="ru-RU" sz="2400" b="1"/>
              <a:t>C:\Рисунки\Компьютер\Монитор.</a:t>
            </a:r>
            <a:r>
              <a:rPr lang="en-US" sz="2400" b="1"/>
              <a:t>bmp</a:t>
            </a:r>
          </a:p>
          <a:p>
            <a:pPr marL="469900" indent="-469900"/>
            <a:r>
              <a:rPr lang="ru-RU" sz="2400" b="1"/>
              <a:t>C:\Мои документы\Доклад.</a:t>
            </a:r>
            <a:r>
              <a:rPr lang="en-US" sz="2400" b="1"/>
              <a:t>doc</a:t>
            </a:r>
          </a:p>
          <a:p>
            <a:pPr marL="469900" indent="-469900"/>
            <a:endParaRPr lang="ru-RU" sz="24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75" y="0"/>
            <a:ext cx="5572125" cy="1214438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Что такое файл?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Все программы и данные хранятся в долговременной (внешней) памяти компьютера в виде файлов.</a:t>
            </a:r>
          </a:p>
          <a:p>
            <a:pPr eaLnBrk="1" hangingPunct="1">
              <a:buFont typeface="Wingdings" pitchFamily="2" charset="2"/>
              <a:buNone/>
            </a:pPr>
            <a:endParaRPr lang="ru-RU" u="sng" smtClean="0"/>
          </a:p>
          <a:p>
            <a:pPr eaLnBrk="1" hangingPunct="1">
              <a:buFont typeface="Wingdings" pitchFamily="2" charset="2"/>
              <a:buNone/>
            </a:pPr>
            <a:r>
              <a:rPr lang="ru-RU" b="1" i="1" u="sng" smtClean="0">
                <a:solidFill>
                  <a:srgbClr val="FF0000"/>
                </a:solidFill>
              </a:rPr>
              <a:t>Файл</a:t>
            </a:r>
            <a:r>
              <a:rPr lang="ru-RU" b="1" i="1" smtClean="0">
                <a:solidFill>
                  <a:srgbClr val="FF0000"/>
                </a:solidFill>
              </a:rPr>
              <a:t> </a:t>
            </a:r>
            <a:r>
              <a:rPr lang="ru-RU" smtClean="0"/>
              <a:t>— это определенное количество информации (программа или данные), имеющее имя и хранящееся в долговременной (внешней) памяти.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786313" y="500063"/>
            <a:ext cx="4114800" cy="785812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Имя файла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484313"/>
            <a:ext cx="8750300" cy="5373687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800" dirty="0" smtClean="0"/>
              <a:t>          Имя </a:t>
            </a:r>
            <a:r>
              <a:rPr lang="ru-RU" sz="2800" dirty="0"/>
              <a:t>файла состоит из двух частей, разделенных точкой: </a:t>
            </a:r>
            <a:r>
              <a:rPr lang="ru-RU" sz="2800" dirty="0" smtClean="0"/>
              <a:t>собственное </a:t>
            </a:r>
            <a:r>
              <a:rPr lang="ru-RU" sz="2800" b="1" i="1" dirty="0">
                <a:solidFill>
                  <a:srgbClr val="FF0000"/>
                </a:solidFill>
              </a:rPr>
              <a:t>имя файла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и </a:t>
            </a:r>
            <a:r>
              <a:rPr lang="ru-RU" sz="2800" b="1" i="1" dirty="0">
                <a:solidFill>
                  <a:srgbClr val="FF0000"/>
                </a:solidFill>
              </a:rPr>
              <a:t>расширение</a:t>
            </a:r>
            <a:r>
              <a:rPr lang="ru-RU" sz="2800" dirty="0"/>
              <a:t>, определяющее его тип </a:t>
            </a:r>
            <a:r>
              <a:rPr lang="ru-RU" sz="2800" dirty="0" smtClean="0"/>
              <a:t>. </a:t>
            </a:r>
            <a:endParaRPr lang="ru-RU" sz="2800" dirty="0"/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800" dirty="0" smtClean="0"/>
              <a:t>          Собственно </a:t>
            </a:r>
            <a:r>
              <a:rPr lang="ru-RU" sz="2800" dirty="0"/>
              <a:t>имя файлу дает пользователь, а тип файла обычно задается программой автоматически при его создании.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i="1" dirty="0" smtClean="0"/>
              <a:t>Пример:                                  имя файла</a:t>
            </a: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proba</a:t>
            </a:r>
            <a:r>
              <a:rPr lang="ru-RU" sz="4400" dirty="0" err="1" smtClean="0">
                <a:solidFill>
                  <a:srgbClr val="FF0000"/>
                </a:solidFill>
              </a:rPr>
              <a:t>.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txt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       </a:t>
            </a: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900" dirty="0" smtClean="0"/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/>
              <a:t>собственное имя    расширение</a:t>
            </a:r>
            <a:endParaRPr lang="ru-RU" sz="2400" dirty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Единицы измерения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информации</a:t>
            </a:r>
            <a:r>
              <a:rPr lang="ru-RU" sz="4400" dirty="0" err="1">
                <a:solidFill>
                  <a:srgbClr val="FF0000"/>
                </a:solidFill>
              </a:rPr>
              <a:t>.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doc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3600" dirty="0"/>
          </a:p>
        </p:txBody>
      </p:sp>
      <p:sp>
        <p:nvSpPr>
          <p:cNvPr id="17411" name="AutoShape 4"/>
          <p:cNvSpPr>
            <a:spLocks/>
          </p:cNvSpPr>
          <p:nvPr/>
        </p:nvSpPr>
        <p:spPr bwMode="auto">
          <a:xfrm rot="5400000">
            <a:off x="4393407" y="3321844"/>
            <a:ext cx="357187" cy="1857375"/>
          </a:xfrm>
          <a:prstGeom prst="leftBrace">
            <a:avLst>
              <a:gd name="adj1" fmla="val 30670"/>
              <a:gd name="adj2" fmla="val 4770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2" name="AutoShape 5"/>
          <p:cNvSpPr>
            <a:spLocks/>
          </p:cNvSpPr>
          <p:nvPr/>
        </p:nvSpPr>
        <p:spPr bwMode="auto">
          <a:xfrm rot="-5400000">
            <a:off x="4000501" y="4286250"/>
            <a:ext cx="214312" cy="1214437"/>
          </a:xfrm>
          <a:prstGeom prst="leftBrace">
            <a:avLst>
              <a:gd name="adj1" fmla="val 28622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AutoShape 6"/>
          <p:cNvSpPr>
            <a:spLocks/>
          </p:cNvSpPr>
          <p:nvPr/>
        </p:nvSpPr>
        <p:spPr bwMode="auto">
          <a:xfrm rot="-5400000">
            <a:off x="5338763" y="4519613"/>
            <a:ext cx="219075" cy="752475"/>
          </a:xfrm>
          <a:prstGeom prst="leftBrace">
            <a:avLst>
              <a:gd name="adj1" fmla="val 2862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643938" cy="919163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b="1" smtClean="0">
                <a:latin typeface="Comic Sans MS" pitchFamily="66" charset="0"/>
              </a:rPr>
              <a:t>Правила записи имени файла: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928813"/>
            <a:ext cx="8643937" cy="4643437"/>
          </a:xfrm>
        </p:spPr>
        <p:txBody>
          <a:bodyPr>
            <a:normAutofit lnSpcReduction="10000"/>
          </a:bodyPr>
          <a:lstStyle/>
          <a:p>
            <a:pPr marL="320040" indent="-32004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/>
              <a:t>1.   В собственном имени разрешается использовать до 255 символов, включая пробелы.</a:t>
            </a:r>
          </a:p>
          <a:p>
            <a:pPr marL="320040" indent="-32004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 Расширение файла может содержать от 1 до 3(как правило) и более символов.</a:t>
            </a:r>
          </a:p>
          <a:p>
            <a:pPr marL="320040" indent="-32004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/>
              <a:t>2. Разрешается использовать символы национальных алфавитов, в частности русского.</a:t>
            </a:r>
          </a:p>
          <a:p>
            <a:pPr marL="514350" indent="-51435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3. Разрешается использовать пробелы и другие  символы, за исключением следующих девяти:  </a:t>
            </a: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/  \  :  *  ?  "  &lt;  &gt;  |</a:t>
            </a:r>
          </a:p>
          <a:p>
            <a:pPr marL="320040" indent="-32004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/>
              <a:t>4.   В имени файла можно использовать несколько точек.    Расширением имени считаются все символы, стоящие за последней точкой.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658225" cy="1341438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latin typeface="Comic Sans MS" pitchFamily="66" charset="0"/>
              </a:rPr>
              <a:t>Знаете ли вы расширения этих файлов???</a:t>
            </a: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3071813"/>
            <a:ext cx="264318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4071938"/>
            <a:ext cx="2633663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38" y="2357438"/>
            <a:ext cx="158115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5" y="5143500"/>
            <a:ext cx="250031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7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188" y="3357563"/>
            <a:ext cx="1000125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8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00" y="2357438"/>
            <a:ext cx="1474788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9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19925" y="4581525"/>
            <a:ext cx="14382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5214938" y="2286000"/>
            <a:ext cx="1071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9900" indent="-469900" algn="just"/>
            <a:r>
              <a:rPr lang="ru-RU" sz="3600" b="1">
                <a:solidFill>
                  <a:srgbClr val="FF0000"/>
                </a:solidFill>
                <a:cs typeface="Times New Roman" pitchFamily="18" charset="0"/>
              </a:rPr>
              <a:t>exe</a:t>
            </a:r>
            <a:endParaRPr lang="ru-RU" sz="36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500438" y="2286000"/>
            <a:ext cx="1000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doc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4500563" y="4857750"/>
            <a:ext cx="928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jpg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786438" y="4714875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bmp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857500" y="4143375"/>
            <a:ext cx="1214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cs typeface="Times New Roman" pitchFamily="18" charset="0"/>
              </a:rPr>
              <a:t>avi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000375" y="3143250"/>
            <a:ext cx="1071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mp3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5857875" y="3571875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cs typeface="Times New Roman" pitchFamily="18" charset="0"/>
              </a:rPr>
              <a:t>html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143250" y="5143500"/>
            <a:ext cx="928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zip</a:t>
            </a:r>
            <a:endParaRPr lang="ru-RU" sz="3600">
              <a:solidFill>
                <a:srgbClr val="FF0000"/>
              </a:solidFill>
            </a:endParaRPr>
          </a:p>
        </p:txBody>
      </p:sp>
      <p:pic>
        <p:nvPicPr>
          <p:cNvPr id="25618" name="Рисунок 21" descr="Троицкий собор летний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143375" y="5500688"/>
            <a:ext cx="1619250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214313"/>
          <a:ext cx="8572531" cy="6360248"/>
        </p:xfrm>
        <a:graphic>
          <a:graphicData uri="http://schemas.openxmlformats.org/drawingml/2006/table">
            <a:tbl>
              <a:tblPr/>
              <a:tblGrid>
                <a:gridCol w="1296685"/>
                <a:gridCol w="4016523"/>
                <a:gridCol w="3259323"/>
              </a:tblGrid>
              <a:tr h="12105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Примеры приложений, открывающие файлы с данным расширением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0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doc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txt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Файл, содержащий текстовую информацию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MS Word, Word Pad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0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bmp,  jpg, gif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Файл, содержащий графическую информацию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Adobe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PhotoShop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Paint,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 Impact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0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avi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Файл, содержащий видеоинформацию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Winamp, Windows media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проигрыватель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Light Alloy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0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Wav,mp3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содержащий звуковую информацию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Winamp, Windows media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проигрыватель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4029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html, htm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Web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страницу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Internet Explorer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708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arj, rar, zip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архив (сжатую информацию)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Winrar, WinZip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0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exe, com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программу исполняемый файл.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Открывает саму программу</a:t>
                      </a:r>
                    </a:p>
                  </a:txBody>
                  <a:tcPr marL="36642" marR="366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688" cy="1414463"/>
          </a:xfrm>
        </p:spPr>
        <p:txBody>
          <a:bodyPr/>
          <a:lstStyle/>
          <a:p>
            <a:pPr algn="r" eaLnBrk="1" hangingPunct="1"/>
            <a:r>
              <a:rPr lang="ru-RU" sz="4500" b="1" smtClean="0">
                <a:latin typeface="Comic Sans MS" pitchFamily="66" charset="0"/>
                <a:cs typeface="Times New Roman" pitchFamily="18" charset="0"/>
              </a:rPr>
              <a:t>Любой файл характеризуется набором:</a:t>
            </a:r>
            <a:endParaRPr lang="ru-RU" sz="3600" b="1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2214563"/>
          <a:ext cx="8429625" cy="4214813"/>
        </p:xfrm>
        <a:graphic>
          <a:graphicData uri="http://schemas.openxmlformats.org/drawingml/2006/table">
            <a:tbl>
              <a:tblPr/>
              <a:tblGrid>
                <a:gridCol w="8429625"/>
              </a:tblGrid>
              <a:tr h="4214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* параметров (имя, расширение, размер, дата создания, дата последней модификации (изменения));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* атрибутов (архивный, системный, скрытый, только для чтения и т.п.).</a:t>
                      </a:r>
                    </a:p>
                  </a:txBody>
                  <a:tcPr marL="114300" marR="1143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71813" y="357188"/>
            <a:ext cx="5900737" cy="990600"/>
          </a:xfrm>
        </p:spPr>
        <p:txBody>
          <a:bodyPr/>
          <a:lstStyle/>
          <a:p>
            <a:pPr algn="r" eaLnBrk="1" hangingPunct="1"/>
            <a:r>
              <a:rPr lang="ru-RU" b="1" smtClean="0">
                <a:latin typeface="Comic Sans MS" pitchFamily="66" charset="0"/>
              </a:rPr>
              <a:t>Файловая система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50" y="1935163"/>
            <a:ext cx="8401050" cy="4389437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mtClean="0"/>
              <a:t>         На каждом носителе информации (гибком, жестком или лазерном диске) может храниться большое количество файлов. Порядок хранения файлов на диске определяется установленной файловой системой. </a:t>
            </a:r>
            <a:endParaRPr lang="ru-RU" u="sng" smtClean="0"/>
          </a:p>
          <a:p>
            <a:pPr algn="just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0000"/>
                </a:solidFill>
              </a:rPr>
              <a:t>          </a:t>
            </a:r>
            <a:r>
              <a:rPr lang="ru-RU" b="1" i="1" u="sng" smtClean="0">
                <a:solidFill>
                  <a:srgbClr val="FF0000"/>
                </a:solidFill>
              </a:rPr>
              <a:t>Файловая система</a:t>
            </a:r>
            <a:r>
              <a:rPr lang="ru-RU" b="1" i="1" smtClean="0">
                <a:solidFill>
                  <a:srgbClr val="FF0000"/>
                </a:solidFill>
              </a:rPr>
              <a:t> </a:t>
            </a:r>
            <a:r>
              <a:rPr lang="ru-RU" smtClean="0"/>
              <a:t>- это система хранения файлов и организации каталогов.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b="1" smtClean="0">
                <a:latin typeface="Comic Sans MS" pitchFamily="66" charset="0"/>
              </a:rPr>
              <a:t>Одноуровневая файловая система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2071688"/>
            <a:ext cx="8858250" cy="22145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          </a:t>
            </a:r>
            <a:r>
              <a:rPr lang="ru-RU" smtClean="0"/>
              <a:t>Для дисков с небольшим количеством файлов (до нескольких десятков) удобно применять </a:t>
            </a:r>
            <a:r>
              <a:rPr lang="ru-RU" i="1" smtClean="0">
                <a:solidFill>
                  <a:srgbClr val="FF0000"/>
                </a:solidFill>
              </a:rPr>
              <a:t>одноуровневую файловую систему</a:t>
            </a:r>
            <a:r>
              <a:rPr lang="ru-RU" smtClean="0"/>
              <a:t>, когда каталог (оглавление диска) представляет собой </a:t>
            </a:r>
            <a:r>
              <a:rPr lang="ru-RU" u="sng" smtClean="0"/>
              <a:t>линейную последовательность имен файлов</a:t>
            </a:r>
            <a:r>
              <a:rPr lang="ru-RU" smtClean="0"/>
              <a:t>. Для отыскания файла на диске достаточно указать лишь имя файла. </a:t>
            </a:r>
          </a:p>
        </p:txBody>
      </p:sp>
      <p:pic>
        <p:nvPicPr>
          <p:cNvPr id="23555" name="Picture 4" descr="одноуровневая файловая систе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4286250"/>
            <a:ext cx="5045075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561</TotalTime>
  <Words>775</Words>
  <Application>Microsoft Office PowerPoint</Application>
  <PresentationFormat>Экран (4:3)</PresentationFormat>
  <Paragraphs>107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Обычная</vt:lpstr>
      <vt:lpstr>Файлы  и файловая система </vt:lpstr>
      <vt:lpstr>Что такое файл?</vt:lpstr>
      <vt:lpstr>Имя файла</vt:lpstr>
      <vt:lpstr>Правила записи имени файла:</vt:lpstr>
      <vt:lpstr>Знаете ли вы расширения этих файлов???</vt:lpstr>
      <vt:lpstr>Слайд 6</vt:lpstr>
      <vt:lpstr>Любой файл характеризуется набором:</vt:lpstr>
      <vt:lpstr>Файловая система</vt:lpstr>
      <vt:lpstr>Одноуровневая файловая система</vt:lpstr>
      <vt:lpstr>Многоуровневая иерархическая файловая система</vt:lpstr>
      <vt:lpstr>Путь к файлу</vt:lpstr>
      <vt:lpstr>Полное имя файла</vt:lpstr>
      <vt:lpstr>Папка</vt:lpstr>
      <vt:lpstr>Иерархии папок Windows</vt:lpstr>
      <vt:lpstr>Операции с файлами и папками</vt:lpstr>
      <vt:lpstr>Запишите полные имена всех файлов</vt:lpstr>
      <vt:lpstr>Запишите полные имена всех файлов</vt:lpstr>
      <vt:lpstr>Постройте дерево каталогов</vt:lpstr>
      <vt:lpstr>Постройте дерево каталогов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компьютера</dc:title>
  <dc:creator>bas</dc:creator>
  <cp:lastModifiedBy>Tata</cp:lastModifiedBy>
  <cp:revision>66</cp:revision>
  <dcterms:created xsi:type="dcterms:W3CDTF">2005-09-27T14:03:19Z</dcterms:created>
  <dcterms:modified xsi:type="dcterms:W3CDTF">2014-03-13T20:14:26Z</dcterms:modified>
</cp:coreProperties>
</file>