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AA92DF7-0120-49E8-9D85-D22C935255C0}" type="datetimeFigureOut">
              <a:rPr lang="ru-RU" smtClean="0"/>
              <a:t>19.01.2014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4F1D199-C4E0-4D63-8387-9A7A61BF9F3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914400" y="6553200"/>
            <a:ext cx="8062912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600200"/>
            <a:ext cx="7993856" cy="2652712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СЛОЖЕНИЕ СМЕШАННЫХ ЧИСЕЛ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31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4876800" y="3509211"/>
            <a:ext cx="633663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886200" y="3505200"/>
            <a:ext cx="633663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876800" y="1532022"/>
            <a:ext cx="633663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886200" y="1503948"/>
            <a:ext cx="633663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4294967295"/>
              </p:nvPr>
            </p:nvSpPr>
            <p:spPr>
              <a:xfrm>
                <a:off x="489200" y="533400"/>
                <a:ext cx="8061325" cy="5943600"/>
              </a:xfrm>
            </p:spPr>
            <p:txBody>
              <a:bodyPr>
                <a:normAutofit/>
              </a:bodyPr>
              <a:lstStyle/>
              <a:p>
                <a:pPr marL="0" lvl="8" indent="0" algn="ctr">
                  <a:buNone/>
                </a:pPr>
                <a:r>
                  <a:rPr lang="ru-RU" sz="2400" dirty="0" smtClean="0"/>
                  <a:t>Найдем значение суммы:</a:t>
                </a:r>
              </a:p>
              <a:p>
                <a:pPr marL="0" lvl="8" indent="0" algn="ctr">
                  <a:buNone/>
                </a:pPr>
                <a:r>
                  <a:rPr lang="ru-RU" sz="2800" dirty="0" smtClean="0"/>
                  <a:t>16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sz="28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2800" dirty="0" smtClean="0"/>
                  <a:t> + 19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8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ru-RU" sz="2800" dirty="0" smtClean="0"/>
              </a:p>
              <a:p>
                <a:pPr marL="2331720" lvl="8" indent="0" algn="ctr">
                  <a:buNone/>
                </a:pPr>
                <a:endParaRPr lang="ru-RU" sz="2400" dirty="0"/>
              </a:p>
              <a:p>
                <a:pPr marL="64008" indent="0" algn="ctr">
                  <a:buNone/>
                </a:pPr>
                <a:r>
                  <a:rPr lang="ru-RU" sz="2400" dirty="0" smtClean="0"/>
                  <a:t>Приведем дробные части чисел к общему знаменателю:</a:t>
                </a:r>
              </a:p>
              <a:p>
                <a:pPr marL="64008" indent="0" algn="ctr">
                  <a:buNone/>
                </a:pPr>
                <a:r>
                  <a:rPr lang="ru-RU" sz="2800" dirty="0"/>
                  <a:t>16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sz="28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2800" dirty="0"/>
                  <a:t> + 19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28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ru-RU" sz="2800" dirty="0" smtClean="0"/>
              </a:p>
              <a:p>
                <a:pPr marL="64008" indent="0" algn="ctr">
                  <a:buNone/>
                </a:pPr>
                <a:endParaRPr lang="ru-RU" sz="2400" dirty="0"/>
              </a:p>
              <a:p>
                <a:pPr marL="64008" indent="0" algn="ctr">
                  <a:buNone/>
                </a:pPr>
                <a:r>
                  <a:rPr lang="ru-RU" sz="2400" dirty="0" smtClean="0"/>
                  <a:t>Отдельно сложим целые части и отдельно дробные части:</a:t>
                </a:r>
              </a:p>
              <a:p>
                <a:pPr marL="64008" indent="0" algn="ctr">
                  <a:buNone/>
                </a:pPr>
                <a:r>
                  <a:rPr lang="ru-RU" sz="2800" dirty="0" smtClean="0"/>
                  <a:t>(16+19)+</a:t>
                </a:r>
                <a:r>
                  <a:rPr lang="ru-RU" sz="2800" dirty="0"/>
                  <a:t> </a:t>
                </a:r>
                <a14:m>
                  <m:oMath xmlns:m="http://schemas.openxmlformats.org/officeDocument/2006/math">
                    <m:r>
                      <a:rPr lang="ru-RU" sz="2800" b="0" i="0" smtClean="0"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sz="28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28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28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2800" dirty="0" smtClean="0"/>
                  <a:t>)=35+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ru-RU" sz="2800" i="1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ru-RU" sz="2800" b="0" i="0" smtClean="0">
                        <a:latin typeface="Cambria Math"/>
                      </a:rPr>
                      <m:t>=</m:t>
                    </m:r>
                    <m:r>
                      <m:rPr>
                        <m:nor/>
                      </m:rPr>
                      <a:rPr lang="ru-RU" sz="2800" b="0" i="0" smtClean="0">
                        <a:latin typeface="Cambria Math"/>
                      </a:rPr>
                      <m:t>35</m:t>
                    </m:r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ru-RU" sz="28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ru-RU" sz="2800" dirty="0"/>
              </a:p>
            </p:txBody>
          </p:sp>
        </mc:Choice>
        <mc:Fallback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4294967295"/>
              </p:nvPr>
            </p:nvSpPr>
            <p:spPr>
              <a:xfrm>
                <a:off x="489200" y="533400"/>
                <a:ext cx="8061325" cy="5943600"/>
              </a:xfrm>
              <a:blipFill rotWithShape="1">
                <a:blip r:embed="rId2"/>
                <a:stretch>
                  <a:fillRect t="-8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6979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09599" y="381000"/>
                <a:ext cx="7924799" cy="51816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000" dirty="0" smtClean="0"/>
                  <a:t>Найдем значение суммы:</a:t>
                </a:r>
              </a:p>
              <a:p>
                <a:pPr algn="ctr"/>
                <a:r>
                  <a:rPr lang="ru-RU" sz="2000" dirty="0"/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sz="2000" dirty="0" smtClean="0"/>
                  <a:t>+</a:t>
                </a:r>
                <a:r>
                  <a:rPr lang="ru-RU" sz="2000" dirty="0"/>
                  <a:t> </a:t>
                </a:r>
                <a:r>
                  <a:rPr lang="ru-RU" sz="2000" dirty="0" smtClean="0"/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ru-RU" sz="2000" dirty="0" smtClean="0"/>
              </a:p>
              <a:p>
                <a:pPr algn="ctr"/>
                <a:endParaRPr lang="ru-RU" sz="2000" dirty="0"/>
              </a:p>
              <a:p>
                <a:pPr algn="ctr"/>
                <a:r>
                  <a:rPr lang="ru-RU" sz="2000" dirty="0" smtClean="0"/>
                  <a:t>Приведем дробные части к общему знаменателю:</a:t>
                </a:r>
              </a:p>
              <a:p>
                <a:pPr algn="ctr"/>
                <a:r>
                  <a:rPr lang="ru-RU" sz="2000" dirty="0"/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sz="2000" dirty="0"/>
                  <a:t>+ 3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ru-RU" sz="2000" dirty="0" smtClean="0"/>
                  <a:t>=</a:t>
                </a:r>
                <a:r>
                  <a:rPr lang="ru-RU" sz="2000" dirty="0"/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ru-RU" sz="2000" dirty="0"/>
                  <a:t>+ 3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ru-RU" sz="2000" dirty="0" smtClean="0"/>
              </a:p>
              <a:p>
                <a:pPr algn="ctr"/>
                <a:endParaRPr lang="ru-RU" sz="2000" dirty="0"/>
              </a:p>
              <a:p>
                <a:pPr algn="ctr"/>
                <a:r>
                  <a:rPr lang="ru-RU" sz="2000" dirty="0" smtClean="0"/>
                  <a:t>Затем отдельно складываем целые и дробные части и получим: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19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ru-RU" sz="2000" dirty="0" smtClean="0"/>
                  <a:t> - неправильная дробь, </a:t>
                </a:r>
              </a:p>
              <a:p>
                <a:pPr algn="ctr"/>
                <a:r>
                  <a:rPr lang="ru-RU" sz="2000" dirty="0" smtClean="0"/>
                  <a:t>выделим целую часть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ru-RU" sz="2000" dirty="0" smtClean="0"/>
                  <a:t>, прибавим ее к целой части полученного числа 9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ru-RU" sz="2000" dirty="0" smtClean="0"/>
              </a:p>
              <a:p>
                <a:pPr algn="ctr"/>
                <a:endParaRPr lang="ru-RU" sz="2000" dirty="0"/>
              </a:p>
              <a:p>
                <a:pPr algn="ctr"/>
                <a:r>
                  <a:rPr lang="ru-RU" sz="2000" dirty="0" smtClean="0"/>
                  <a:t>Решение запишем так:</a:t>
                </a:r>
              </a:p>
              <a:p>
                <a:pPr algn="ctr"/>
                <a:r>
                  <a:rPr lang="ru-RU" sz="2000" dirty="0"/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sz="2000" dirty="0"/>
                  <a:t>+ 3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ru-RU" sz="2000" dirty="0" smtClean="0"/>
                  <a:t>=</a:t>
                </a:r>
                <a:r>
                  <a:rPr lang="ru-RU" sz="2000" dirty="0"/>
                  <a:t> 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ru-RU" sz="2000" dirty="0"/>
                  <a:t>+ 3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ru-RU" sz="2000" dirty="0" smtClean="0"/>
                  <a:t>=</a:t>
                </a:r>
                <a:r>
                  <a:rPr lang="ru-RU" sz="2000" dirty="0"/>
                  <a:t> </a:t>
                </a:r>
                <a:r>
                  <a:rPr lang="ru-RU" sz="2000" dirty="0" smtClean="0"/>
                  <a:t>8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19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ru-RU" sz="2000" dirty="0" smtClean="0"/>
                  <a:t>=9</a:t>
                </a:r>
                <a:r>
                  <a:rPr lang="ru-RU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ru-RU" sz="20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" y="381000"/>
                <a:ext cx="7924799" cy="5181611"/>
              </a:xfrm>
              <a:prstGeom prst="rect">
                <a:avLst/>
              </a:prstGeom>
              <a:blipFill rotWithShape="1">
                <a:blip r:embed="rId2"/>
                <a:stretch>
                  <a:fillRect t="-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4863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8062912" cy="186928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Чтобы сложить смешанные числа, надо: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1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Привести дробные части этих чисел к наименьшему общему знаменателю.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1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Отдельно выполнить сложение целых частей и отдельно дробных частей.</a:t>
            </a:r>
          </a:p>
          <a:p>
            <a:pPr algn="l"/>
            <a:r>
              <a:rPr lang="ru-RU" sz="12800" dirty="0" smtClean="0">
                <a:latin typeface="Times New Roman" pitchFamily="18" charset="0"/>
                <a:cs typeface="Times New Roman" pitchFamily="18" charset="0"/>
              </a:rPr>
              <a:t>Если при сложении дробных частей получилась неправильная дробь, выделить целую часть из этой дроби и прибавить ее к полученной целой части.</a:t>
            </a:r>
          </a:p>
          <a:p>
            <a:pPr marL="514350" indent="-514350" algn="l">
              <a:buFont typeface="+mj-lt"/>
              <a:buAutoNum type="arabicPeriod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533400" y="381001"/>
            <a:ext cx="8062912" cy="914399"/>
          </a:xfrm>
        </p:spPr>
        <p:txBody>
          <a:bodyPr/>
          <a:lstStyle/>
          <a:p>
            <a:pPr algn="ctr"/>
            <a:r>
              <a:rPr lang="ru-RU" dirty="0" smtClean="0"/>
              <a:t>Правило: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4662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170</TotalTime>
  <Words>256</Words>
  <Application>Microsoft Office PowerPoint</Application>
  <PresentationFormat>Экран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СЛОЖЕНИЕ СМЕШАННЫХ ЧИСЕЛ</vt:lpstr>
      <vt:lpstr>Презентация PowerPoint</vt:lpstr>
      <vt:lpstr>Презентация PowerPoint</vt:lpstr>
      <vt:lpstr>Правило: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СЛОЖЕНИЕ СМЕШАННЫХ ЧИСЕЛ</dc:title>
  <dc:creator>Дмитрий</dc:creator>
  <cp:lastModifiedBy>1</cp:lastModifiedBy>
  <cp:revision>13</cp:revision>
  <dcterms:created xsi:type="dcterms:W3CDTF">2014-01-16T11:51:45Z</dcterms:created>
  <dcterms:modified xsi:type="dcterms:W3CDTF">2014-01-19T06:20:53Z</dcterms:modified>
</cp:coreProperties>
</file>