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79" r:id="rId2"/>
    <p:sldId id="280" r:id="rId3"/>
    <p:sldId id="281" r:id="rId4"/>
    <p:sldId id="282" r:id="rId5"/>
    <p:sldId id="296" r:id="rId6"/>
    <p:sldId id="283" r:id="rId7"/>
    <p:sldId id="284" r:id="rId8"/>
    <p:sldId id="285" r:id="rId9"/>
    <p:sldId id="289" r:id="rId10"/>
    <p:sldId id="295" r:id="rId11"/>
    <p:sldId id="290" r:id="rId12"/>
    <p:sldId id="291" r:id="rId13"/>
    <p:sldId id="298" r:id="rId14"/>
    <p:sldId id="294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CC00"/>
    <a:srgbClr val="FF00FF"/>
    <a:srgbClr val="FFFF66"/>
    <a:srgbClr val="3333CC"/>
    <a:srgbClr val="FFE89F"/>
    <a:srgbClr val="F1B3FF"/>
    <a:srgbClr val="FFD5D5"/>
    <a:srgbClr val="FFFFE1"/>
    <a:srgbClr val="0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6" y="10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E61BE1-51B8-4B26-B934-AF3227C2C3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A03787-62F3-4788-9C5E-B648970BFE3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130A35-D73E-49BA-9EE6-3104687B7AD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79D8B4-3125-4C1E-B511-DA0FEEA598A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670ABE-DD05-4EAB-82FF-F387B73B5AC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2DA525-5FC2-42F1-83B1-64057B94D84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35DA91-9248-4A28-AF7E-B25FE33057A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4CAC2C-E7FD-4FD8-BFDF-1B71F05D4CE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BDBF5F-66E5-486F-A101-E4BC8BE075A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08E3AB-19B1-4085-B79B-51FE2E8FA1E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DCC8BE-03CB-420F-817A-BBA4BE5F7B3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3E071D3-06C1-4CF7-85BA-CE58428554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8328"/>
            <a:ext cx="8229600" cy="1033272"/>
          </a:xfrm>
        </p:spPr>
        <p:txBody>
          <a:bodyPr/>
          <a:lstStyle/>
          <a:p>
            <a:r>
              <a:rPr lang="ru-RU" b="1" dirty="0" smtClean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>Добрая улыбка стоит 1000 слов</a:t>
            </a:r>
          </a:p>
        </p:txBody>
      </p:sp>
      <p:pic>
        <p:nvPicPr>
          <p:cNvPr id="2052" name="Picture 4" descr="E:\work\Iliya + 13th school\2013_03 Глагол\солнышко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68286" y="1371600"/>
            <a:ext cx="51816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E:\work\Iliya + 13th school\2013_03 Глагол\солнышко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28600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4651" name="Rectangle 139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8229600" cy="79216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b="1" dirty="0" smtClean="0">
                <a:solidFill>
                  <a:srgbClr val="FFFF00"/>
                </a:solidFill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>НАЙДИТЕ </a:t>
            </a:r>
            <a:r>
              <a:rPr lang="ru-RU" b="1" kern="0" dirty="0" smtClean="0">
                <a:solidFill>
                  <a:srgbClr val="FFFF00"/>
                </a:solidFill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10</a:t>
            </a:r>
            <a:r>
              <a:rPr lang="ru-RU" b="1" dirty="0" smtClean="0">
                <a:solidFill>
                  <a:srgbClr val="FFFF00"/>
                </a:solidFill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> ГЛАГОЛОВ </a:t>
            </a:r>
            <a:endParaRPr lang="ru-RU" b="1" dirty="0">
              <a:solidFill>
                <a:srgbClr val="FFFF00"/>
              </a:solidFill>
              <a:effectLst>
                <a:outerShdw blurRad="50800" dist="50800" dir="2700000" algn="tl" rotWithShape="0">
                  <a:prstClr val="black">
                    <a:alpha val="86000"/>
                  </a:prstClr>
                </a:outerShdw>
              </a:effectLst>
            </a:endParaRPr>
          </a:p>
        </p:txBody>
      </p:sp>
      <p:graphicFrame>
        <p:nvGraphicFramePr>
          <p:cNvPr id="64654" name="Group 14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1735103513"/>
              </p:ext>
            </p:extLst>
          </p:nvPr>
        </p:nvGraphicFramePr>
        <p:xfrm>
          <a:off x="533400" y="1219200"/>
          <a:ext cx="8229600" cy="5318129"/>
        </p:xfrm>
        <a:graphic>
          <a:graphicData uri="http://schemas.openxmlformats.org/drawingml/2006/table">
            <a:tbl>
              <a:tblPr/>
              <a:tblGrid>
                <a:gridCol w="747713"/>
                <a:gridCol w="747712"/>
                <a:gridCol w="747713"/>
                <a:gridCol w="749300"/>
                <a:gridCol w="747712"/>
                <a:gridCol w="749300"/>
                <a:gridCol w="747713"/>
                <a:gridCol w="749300"/>
                <a:gridCol w="747712"/>
                <a:gridCol w="747713"/>
                <a:gridCol w="747712"/>
              </a:tblGrid>
              <a:tr h="533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К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М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Л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О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В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И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Ф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Р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М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Й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П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Р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Х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О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Д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И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К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И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С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Р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Г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Ч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Н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О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И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Л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П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Р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И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С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О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Н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Ь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Д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И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Р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И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С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М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С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Й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К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Л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Н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Д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И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С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Ь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Н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П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О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П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Р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И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О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Д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Ю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О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Я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Н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Й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Н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О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Д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Ш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М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В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Я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Щ 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К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Н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О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П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Л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Ы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69142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51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E:\work\Iliya + 13th school\2013_03 Глагол\солнышко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28600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62200"/>
            <a:ext cx="8229599" cy="4038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3200" b="1" i="1" dirty="0" smtClean="0"/>
              <a:t>Кто</a:t>
            </a:r>
            <a:r>
              <a:rPr lang="en-US" sz="3200" b="1" i="1" dirty="0" smtClean="0"/>
              <a:t> (</a:t>
            </a:r>
            <a:r>
              <a:rPr lang="ru-RU" sz="3200" b="1" i="1" dirty="0" smtClean="0"/>
              <a:t>не</a:t>
            </a:r>
            <a:r>
              <a:rPr lang="en-US" sz="3200" b="1" i="1" dirty="0" smtClean="0"/>
              <a:t>) </a:t>
            </a:r>
            <a:r>
              <a:rPr lang="ru-RU" sz="3200" b="1" i="1" dirty="0" smtClean="0"/>
              <a:t>работает</a:t>
            </a:r>
            <a:r>
              <a:rPr lang="en-US" sz="3200" b="1" i="1" dirty="0" smtClean="0"/>
              <a:t>, </a:t>
            </a:r>
            <a:r>
              <a:rPr lang="ru-RU" sz="3200" b="1" i="1" dirty="0" smtClean="0"/>
              <a:t>торопись</a:t>
            </a:r>
            <a:r>
              <a:rPr lang="en-US" sz="3200" b="1" i="1" dirty="0" smtClean="0"/>
              <a:t> </a:t>
            </a:r>
            <a:r>
              <a:rPr lang="ru-RU" sz="3200" b="1" i="1" dirty="0" smtClean="0"/>
              <a:t>делом</a:t>
            </a:r>
            <a:r>
              <a:rPr lang="en-US" sz="3200" b="1" i="1" dirty="0" smtClean="0"/>
              <a:t>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3200" b="1" i="1" dirty="0" smtClean="0"/>
              <a:t>(Не</a:t>
            </a:r>
            <a:r>
              <a:rPr lang="en-US" sz="3200" b="1" i="1" dirty="0" smtClean="0"/>
              <a:t>) </a:t>
            </a:r>
            <a:r>
              <a:rPr lang="ru-RU" sz="3200" b="1" i="1" dirty="0" smtClean="0"/>
              <a:t>спеши</a:t>
            </a:r>
            <a:r>
              <a:rPr lang="en-US" sz="3200" b="1" i="1" dirty="0" smtClean="0"/>
              <a:t> </a:t>
            </a:r>
            <a:r>
              <a:rPr lang="ru-RU" sz="3200" b="1" i="1" dirty="0" smtClean="0"/>
              <a:t>языком</a:t>
            </a:r>
            <a:r>
              <a:rPr lang="en-US" sz="3200" b="1" i="1" dirty="0" smtClean="0"/>
              <a:t>, </a:t>
            </a:r>
            <a:r>
              <a:rPr lang="ru-RU" sz="3200" b="1" i="1" dirty="0" smtClean="0"/>
              <a:t>тот</a:t>
            </a:r>
            <a:r>
              <a:rPr lang="en-US" sz="3200" b="1" i="1" dirty="0" smtClean="0"/>
              <a:t> (</a:t>
            </a:r>
            <a:r>
              <a:rPr lang="ru-RU" sz="3200" b="1" i="1" dirty="0" smtClean="0"/>
              <a:t>не</a:t>
            </a:r>
            <a:r>
              <a:rPr lang="en-US" sz="3200" b="1" i="1" dirty="0" smtClean="0"/>
              <a:t>) </a:t>
            </a:r>
            <a:r>
              <a:rPr lang="ru-RU" sz="3200" b="1" i="1" dirty="0" smtClean="0"/>
              <a:t>ест</a:t>
            </a:r>
            <a:r>
              <a:rPr lang="en-US" sz="3200" b="1" i="1" dirty="0" smtClean="0"/>
              <a:t>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3200" b="1" i="1" dirty="0" smtClean="0"/>
              <a:t>Правда</a:t>
            </a:r>
            <a:r>
              <a:rPr lang="en-US" sz="3200" b="1" i="1" dirty="0" smtClean="0"/>
              <a:t> </a:t>
            </a:r>
            <a:r>
              <a:rPr lang="ru-RU" sz="3200" b="1" i="1" dirty="0" smtClean="0"/>
              <a:t>в</a:t>
            </a:r>
            <a:r>
              <a:rPr lang="en-US" sz="3200" b="1" i="1" dirty="0" smtClean="0"/>
              <a:t> </a:t>
            </a:r>
            <a:r>
              <a:rPr lang="ru-RU" sz="3200" b="1" i="1" dirty="0" smtClean="0"/>
              <a:t>огне</a:t>
            </a:r>
            <a:r>
              <a:rPr lang="en-US" sz="3200" b="1" i="1" dirty="0" smtClean="0"/>
              <a:t> (</a:t>
            </a:r>
            <a:r>
              <a:rPr lang="ru-RU" sz="3200" b="1" i="1" dirty="0" smtClean="0"/>
              <a:t>не</a:t>
            </a:r>
            <a:r>
              <a:rPr lang="en-US" sz="3200" b="1" i="1" dirty="0" smtClean="0"/>
              <a:t>) </a:t>
            </a:r>
            <a:r>
              <a:rPr lang="ru-RU" sz="3200" b="1" i="1" dirty="0" smtClean="0"/>
              <a:t>горит</a:t>
            </a:r>
            <a:r>
              <a:rPr lang="en-US" sz="3200" b="1" i="1" dirty="0" smtClean="0"/>
              <a:t>, </a:t>
            </a:r>
            <a:r>
              <a:rPr lang="ru-RU" sz="3200" b="1" i="1" dirty="0" smtClean="0"/>
              <a:t>чего</a:t>
            </a:r>
            <a:r>
              <a:rPr lang="en-US" sz="3200" b="1" i="1" dirty="0" smtClean="0"/>
              <a:t> (</a:t>
            </a:r>
            <a:r>
              <a:rPr lang="ru-RU" sz="3200" b="1" i="1" dirty="0" smtClean="0"/>
              <a:t>не</a:t>
            </a:r>
            <a:r>
              <a:rPr lang="en-US" sz="3200" b="1" i="1" dirty="0" smtClean="0"/>
              <a:t>) </a:t>
            </a:r>
            <a:r>
              <a:rPr lang="ru-RU" sz="3200" b="1" i="1" dirty="0" smtClean="0"/>
              <a:t>знаем</a:t>
            </a:r>
            <a:r>
              <a:rPr lang="en-US" sz="3200" b="1" i="1" dirty="0" smtClean="0"/>
              <a:t>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3200" b="1" i="1" dirty="0" smtClean="0"/>
              <a:t>Легко</a:t>
            </a:r>
            <a:r>
              <a:rPr lang="en-US" sz="3200" b="1" i="1" dirty="0" smtClean="0"/>
              <a:t> </a:t>
            </a:r>
            <a:r>
              <a:rPr lang="ru-RU" sz="3200" b="1" i="1" dirty="0" smtClean="0"/>
              <a:t>забыть</a:t>
            </a:r>
            <a:r>
              <a:rPr lang="en-US" sz="3200" b="1" i="1" dirty="0" smtClean="0"/>
              <a:t> </a:t>
            </a:r>
            <a:r>
              <a:rPr lang="ru-RU" sz="3200" b="1" i="1" dirty="0" smtClean="0"/>
              <a:t>то</a:t>
            </a:r>
            <a:r>
              <a:rPr lang="en-US" sz="3200" b="1" i="1" dirty="0" smtClean="0"/>
              <a:t>, </a:t>
            </a:r>
            <a:r>
              <a:rPr lang="ru-RU" sz="3200" b="1" i="1" dirty="0" smtClean="0"/>
              <a:t>и</a:t>
            </a:r>
            <a:r>
              <a:rPr lang="en-US" sz="3200" b="1" i="1" dirty="0" smtClean="0"/>
              <a:t> </a:t>
            </a:r>
            <a:r>
              <a:rPr lang="ru-RU" sz="3200" b="1" i="1" dirty="0" smtClean="0"/>
              <a:t>в</a:t>
            </a:r>
            <a:r>
              <a:rPr lang="en-US" sz="3200" b="1" i="1" dirty="0" smtClean="0"/>
              <a:t> </a:t>
            </a:r>
            <a:r>
              <a:rPr lang="ru-RU" sz="3200" b="1" i="1" dirty="0" smtClean="0"/>
              <a:t>воде</a:t>
            </a:r>
            <a:r>
              <a:rPr lang="en-US" sz="3200" b="1" i="1" dirty="0" smtClean="0"/>
              <a:t> (</a:t>
            </a:r>
            <a:r>
              <a:rPr lang="ru-RU" sz="3200" b="1" i="1" dirty="0" smtClean="0"/>
              <a:t>не</a:t>
            </a:r>
            <a:r>
              <a:rPr lang="en-US" sz="3200" b="1" i="1" dirty="0" smtClean="0"/>
              <a:t>) </a:t>
            </a:r>
            <a:r>
              <a:rPr lang="ru-RU" sz="3200" b="1" i="1" dirty="0" smtClean="0"/>
              <a:t>тонет</a:t>
            </a:r>
            <a:r>
              <a:rPr lang="en-US" sz="3200" b="1" i="1" dirty="0" smtClean="0"/>
              <a:t>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ru-RU" sz="3200" b="1" dirty="0" smtClean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b="1" dirty="0" smtClean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>СОБЕРИТЕ</a:t>
            </a:r>
            <a:r>
              <a:rPr lang="en-US" b="1" dirty="0" smtClean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> </a:t>
            </a:r>
            <a:r>
              <a:rPr lang="ru-RU" b="1" dirty="0" smtClean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>ПОСЛОВИЦЫ</a:t>
            </a:r>
            <a:endParaRPr lang="ru-RU" b="1" dirty="0">
              <a:effectLst>
                <a:outerShdw blurRad="50800" dist="50800" dir="2700000" algn="tl" rotWithShape="0">
                  <a:prstClr val="black">
                    <a:alpha val="86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E:\work\Iliya + 13th school\2013_03 Глагол\солнышко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28600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362200"/>
            <a:ext cx="8610600" cy="40386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3200" b="1" i="1" dirty="0" smtClean="0"/>
              <a:t>Кто</a:t>
            </a:r>
            <a:r>
              <a:rPr lang="en-US" sz="3200" b="1" i="1" dirty="0" smtClean="0"/>
              <a:t> (</a:t>
            </a:r>
            <a:r>
              <a:rPr lang="ru-RU" sz="3200" b="1" i="1" dirty="0" smtClean="0"/>
              <a:t>не</a:t>
            </a:r>
            <a:r>
              <a:rPr lang="en-US" sz="3200" b="1" i="1" dirty="0" smtClean="0"/>
              <a:t>) </a:t>
            </a:r>
            <a:r>
              <a:rPr lang="ru-RU" sz="3200" b="1" i="1" dirty="0" smtClean="0"/>
              <a:t>работает</a:t>
            </a:r>
            <a:r>
              <a:rPr lang="en-US" sz="3200" b="1" i="1" dirty="0" smtClean="0"/>
              <a:t>, </a:t>
            </a:r>
            <a:r>
              <a:rPr lang="ru-RU" sz="3200" b="1" i="1" dirty="0" smtClean="0"/>
              <a:t>тот</a:t>
            </a:r>
            <a:r>
              <a:rPr lang="en-US" sz="3200" b="1" i="1" dirty="0" smtClean="0"/>
              <a:t> (</a:t>
            </a:r>
            <a:r>
              <a:rPr lang="ru-RU" sz="3200" b="1" i="1" dirty="0" smtClean="0"/>
              <a:t>не</a:t>
            </a:r>
            <a:r>
              <a:rPr lang="en-US" sz="3200" b="1" i="1" dirty="0" smtClean="0"/>
              <a:t>) </a:t>
            </a:r>
            <a:r>
              <a:rPr lang="ru-RU" sz="3200" b="1" i="1" dirty="0" smtClean="0"/>
              <a:t>ест</a:t>
            </a:r>
            <a:r>
              <a:rPr lang="en-US" sz="3200" b="1" i="1" dirty="0" smtClean="0"/>
              <a:t>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3200" b="1" i="1" dirty="0" smtClean="0"/>
              <a:t>(Не</a:t>
            </a:r>
            <a:r>
              <a:rPr lang="en-US" sz="3200" b="1" i="1" dirty="0" smtClean="0"/>
              <a:t>) </a:t>
            </a:r>
            <a:r>
              <a:rPr lang="ru-RU" sz="3200" b="1" i="1" dirty="0" smtClean="0"/>
              <a:t>спеши</a:t>
            </a:r>
            <a:r>
              <a:rPr lang="en-US" sz="3200" b="1" i="1" dirty="0" smtClean="0"/>
              <a:t> </a:t>
            </a:r>
            <a:r>
              <a:rPr lang="ru-RU" sz="3200" b="1" i="1" dirty="0" smtClean="0"/>
              <a:t>языком</a:t>
            </a:r>
            <a:r>
              <a:rPr lang="en-US" sz="3200" b="1" i="1" dirty="0" smtClean="0"/>
              <a:t>, </a:t>
            </a:r>
            <a:r>
              <a:rPr lang="ru-RU" sz="3200" b="1" i="1" dirty="0" smtClean="0"/>
              <a:t>торопись</a:t>
            </a:r>
            <a:r>
              <a:rPr lang="en-US" sz="3200" b="1" i="1" dirty="0" smtClean="0"/>
              <a:t> </a:t>
            </a:r>
            <a:r>
              <a:rPr lang="ru-RU" sz="3200" b="1" i="1" dirty="0" smtClean="0"/>
              <a:t>делом</a:t>
            </a:r>
            <a:r>
              <a:rPr lang="en-US" sz="3200" b="1" i="1" dirty="0" smtClean="0"/>
              <a:t>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3200" b="1" i="1" dirty="0" smtClean="0"/>
              <a:t>Правда</a:t>
            </a:r>
            <a:r>
              <a:rPr lang="en-US" sz="3200" b="1" i="1" dirty="0" smtClean="0"/>
              <a:t> </a:t>
            </a:r>
            <a:r>
              <a:rPr lang="ru-RU" sz="3200" b="1" i="1" dirty="0" smtClean="0"/>
              <a:t>в</a:t>
            </a:r>
            <a:r>
              <a:rPr lang="en-US" sz="3200" b="1" i="1" dirty="0" smtClean="0"/>
              <a:t> </a:t>
            </a:r>
            <a:r>
              <a:rPr lang="ru-RU" sz="3200" b="1" i="1" dirty="0" smtClean="0"/>
              <a:t>огне</a:t>
            </a:r>
            <a:r>
              <a:rPr lang="en-US" sz="3200" b="1" i="1" dirty="0" smtClean="0"/>
              <a:t> (</a:t>
            </a:r>
            <a:r>
              <a:rPr lang="ru-RU" sz="3200" b="1" i="1" dirty="0" smtClean="0"/>
              <a:t>не</a:t>
            </a:r>
            <a:r>
              <a:rPr lang="en-US" sz="3200" b="1" i="1" dirty="0" smtClean="0"/>
              <a:t>) </a:t>
            </a:r>
            <a:r>
              <a:rPr lang="ru-RU" sz="3200" b="1" i="1" dirty="0" smtClean="0"/>
              <a:t>горит</a:t>
            </a:r>
            <a:r>
              <a:rPr lang="en-US" sz="3200" b="1" i="1" dirty="0" smtClean="0"/>
              <a:t>, </a:t>
            </a:r>
            <a:r>
              <a:rPr lang="ru-RU" sz="3200" b="1" i="1" dirty="0" smtClean="0"/>
              <a:t>и</a:t>
            </a:r>
            <a:r>
              <a:rPr lang="en-US" sz="3200" b="1" i="1" dirty="0" smtClean="0"/>
              <a:t> </a:t>
            </a:r>
            <a:r>
              <a:rPr lang="ru-RU" sz="3200" b="1" i="1" dirty="0" smtClean="0"/>
              <a:t>в</a:t>
            </a:r>
            <a:r>
              <a:rPr lang="en-US" sz="3200" b="1" i="1" dirty="0" smtClean="0"/>
              <a:t> </a:t>
            </a:r>
            <a:r>
              <a:rPr lang="ru-RU" sz="3200" b="1" i="1" dirty="0" smtClean="0"/>
              <a:t>воде</a:t>
            </a:r>
            <a:r>
              <a:rPr lang="en-US" sz="3200" b="1" i="1" dirty="0" smtClean="0"/>
              <a:t> (</a:t>
            </a:r>
            <a:r>
              <a:rPr lang="ru-RU" sz="3200" b="1" i="1" dirty="0" smtClean="0"/>
              <a:t>не</a:t>
            </a:r>
            <a:r>
              <a:rPr lang="en-US" sz="3200" b="1" i="1" dirty="0" smtClean="0"/>
              <a:t>) </a:t>
            </a:r>
            <a:r>
              <a:rPr lang="ru-RU" sz="3200" b="1" i="1" dirty="0" smtClean="0"/>
              <a:t>тонет</a:t>
            </a:r>
            <a:r>
              <a:rPr lang="en-US" sz="3200" b="1" i="1" dirty="0" smtClean="0"/>
              <a:t>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3200" b="1" i="1" dirty="0" smtClean="0"/>
              <a:t>Легко</a:t>
            </a:r>
            <a:r>
              <a:rPr lang="en-US" sz="3200" b="1" i="1" dirty="0" smtClean="0"/>
              <a:t> </a:t>
            </a:r>
            <a:r>
              <a:rPr lang="ru-RU" sz="3200" b="1" i="1" dirty="0" smtClean="0"/>
              <a:t>забыть</a:t>
            </a:r>
            <a:r>
              <a:rPr lang="en-US" sz="3200" b="1" i="1" dirty="0" smtClean="0"/>
              <a:t> </a:t>
            </a:r>
            <a:r>
              <a:rPr lang="ru-RU" sz="3200" b="1" i="1" dirty="0" smtClean="0"/>
              <a:t>то</a:t>
            </a:r>
            <a:r>
              <a:rPr lang="en-US" sz="3200" b="1" i="1" dirty="0" smtClean="0"/>
              <a:t>, </a:t>
            </a:r>
            <a:r>
              <a:rPr lang="ru-RU" sz="3200" b="1" i="1" dirty="0" smtClean="0"/>
              <a:t>чего</a:t>
            </a:r>
            <a:r>
              <a:rPr lang="en-US" sz="3200" b="1" i="1" dirty="0" smtClean="0"/>
              <a:t> (</a:t>
            </a:r>
            <a:r>
              <a:rPr lang="ru-RU" sz="3200" b="1" i="1" dirty="0" smtClean="0"/>
              <a:t>не</a:t>
            </a:r>
            <a:r>
              <a:rPr lang="en-US" sz="3200" b="1" i="1" dirty="0" smtClean="0"/>
              <a:t>) </a:t>
            </a:r>
            <a:r>
              <a:rPr lang="ru-RU" sz="3200" b="1" i="1" dirty="0" smtClean="0"/>
              <a:t>знаем</a:t>
            </a:r>
            <a:r>
              <a:rPr lang="en-US" sz="3200" b="1" i="1" dirty="0" smtClean="0"/>
              <a:t>.</a:t>
            </a:r>
            <a:endParaRPr lang="ru-RU" sz="3200" b="1" i="1" dirty="0" smtClean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b="1" dirty="0" smtClean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>СОБЕРИТЕ</a:t>
            </a:r>
            <a:r>
              <a:rPr lang="en-US" b="1" dirty="0" smtClean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> </a:t>
            </a:r>
            <a:r>
              <a:rPr lang="ru-RU" b="1" dirty="0" smtClean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>ПОСЛОВИЦЫ</a:t>
            </a:r>
            <a:endParaRPr lang="ru-RU" b="1" dirty="0">
              <a:effectLst>
                <a:outerShdw blurRad="50800" dist="50800" dir="2700000" algn="tl" rotWithShape="0">
                  <a:prstClr val="black">
                    <a:alpha val="86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E:\work\Iliya + 13th school\2013_03 Глагол\солнышко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28600"/>
            <a:ext cx="1752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с двумя вырезанными соседними углами 9"/>
          <p:cNvSpPr/>
          <p:nvPr/>
        </p:nvSpPr>
        <p:spPr bwMode="auto">
          <a:xfrm>
            <a:off x="3131840" y="990600"/>
            <a:ext cx="2952328" cy="990600"/>
          </a:xfrm>
          <a:prstGeom prst="snip2Same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Р</a:t>
            </a:r>
            <a:r>
              <a:rPr lang="ru-RU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аботаем дружно,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сообща </a:t>
            </a:r>
          </a:p>
        </p:txBody>
      </p:sp>
      <p:cxnSp>
        <p:nvCxnSpPr>
          <p:cNvPr id="9" name="Прямая со стрелкой 8"/>
          <p:cNvCxnSpPr>
            <a:endCxn id="10" idx="1"/>
          </p:cNvCxnSpPr>
          <p:nvPr/>
        </p:nvCxnSpPr>
        <p:spPr bwMode="auto">
          <a:xfrm flipV="1">
            <a:off x="4139952" y="1981200"/>
            <a:ext cx="468052" cy="1444770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56" name="Группа 26"/>
          <p:cNvGrpSpPr>
            <a:grpSpLocks/>
          </p:cNvGrpSpPr>
          <p:nvPr/>
        </p:nvGrpSpPr>
        <p:grpSpPr bwMode="auto">
          <a:xfrm>
            <a:off x="304800" y="2381250"/>
            <a:ext cx="3475112" cy="1191766"/>
            <a:chOff x="304800" y="2362200"/>
            <a:chExt cx="3475112" cy="990600"/>
          </a:xfrm>
        </p:grpSpPr>
        <p:sp>
          <p:nvSpPr>
            <p:cNvPr id="5" name="Прямоугольник с двумя вырезанными противолежащими углами 4"/>
            <p:cNvSpPr/>
            <p:nvPr/>
          </p:nvSpPr>
          <p:spPr>
            <a:xfrm flipH="1">
              <a:off x="304800" y="2362200"/>
              <a:ext cx="2971056" cy="990600"/>
            </a:xfrm>
            <a:prstGeom prst="snip2DiagRect">
              <a:avLst/>
            </a:prstGeom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rIns="5400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800" b="1" dirty="0" smtClean="0">
                  <a:solidFill>
                    <a:srgbClr val="FF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 Black" pitchFamily="34" charset="0"/>
                </a:rPr>
                <a:t>Г</a:t>
              </a:r>
              <a:r>
                <a:rPr lang="ru-RU" sz="2000" b="1" dirty="0" smtClean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ромко </a:t>
              </a:r>
              <a:r>
                <a:rPr lang="ru-RU" sz="2000" b="1" dirty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не обсуждаем, не мешаем  другим группам</a:t>
              </a:r>
            </a:p>
          </p:txBody>
        </p:sp>
        <p:cxnSp>
          <p:nvCxnSpPr>
            <p:cNvPr id="14" name="Прямая со стрелкой 13"/>
            <p:cNvCxnSpPr>
              <a:endCxn id="5" idx="2"/>
            </p:cNvCxnSpPr>
            <p:nvPr/>
          </p:nvCxnSpPr>
          <p:spPr>
            <a:xfrm flipH="1" flipV="1">
              <a:off x="3275856" y="2857500"/>
              <a:ext cx="504056" cy="435447"/>
            </a:xfrm>
            <a:prstGeom prst="straightConnector1">
              <a:avLst/>
            </a:prstGeom>
            <a:ln w="57150">
              <a:headEnd type="none" w="med" len="med"/>
              <a:tailEnd type="triangle" w="med" len="med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Прямоугольник с двумя вырезанными противолежащими углами 7"/>
          <p:cNvSpPr/>
          <p:nvPr/>
        </p:nvSpPr>
        <p:spPr bwMode="auto">
          <a:xfrm>
            <a:off x="5959785" y="2381250"/>
            <a:ext cx="2955615" cy="1191766"/>
          </a:xfrm>
          <a:prstGeom prst="snip2Diag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800" b="1" dirty="0">
                <a:solidFill>
                  <a:srgbClr val="FF66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У</a:t>
            </a:r>
            <a:r>
              <a:rPr lang="ru-RU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важаем друг друга,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уступаем</a:t>
            </a:r>
          </a:p>
        </p:txBody>
      </p:sp>
      <p:cxnSp>
        <p:nvCxnSpPr>
          <p:cNvPr id="16" name="Прямая со стрелкой 15"/>
          <p:cNvCxnSpPr>
            <a:stCxn id="3" idx="0"/>
            <a:endCxn id="8" idx="2"/>
          </p:cNvCxnSpPr>
          <p:nvPr/>
        </p:nvCxnSpPr>
        <p:spPr bwMode="auto">
          <a:xfrm flipV="1">
            <a:off x="4648200" y="2977133"/>
            <a:ext cx="1311585" cy="448837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с двумя вырезанными противолежащими углами 10"/>
          <p:cNvSpPr/>
          <p:nvPr/>
        </p:nvSpPr>
        <p:spPr bwMode="auto">
          <a:xfrm flipH="1">
            <a:off x="1003176" y="4961105"/>
            <a:ext cx="3390900" cy="990600"/>
          </a:xfrm>
          <a:prstGeom prst="snip2Diag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П</a:t>
            </a:r>
            <a:r>
              <a:rPr lang="ru-RU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роверяем, все ли сделано до конца, </a:t>
            </a:r>
            <a:r>
              <a:rPr lang="ru-RU" sz="2000" b="1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п</a:t>
            </a:r>
            <a:r>
              <a:rPr lang="ru-RU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одводим итоги в группе</a:t>
            </a:r>
          </a:p>
        </p:txBody>
      </p:sp>
      <p:cxnSp>
        <p:nvCxnSpPr>
          <p:cNvPr id="18" name="Прямая со стрелкой 17"/>
          <p:cNvCxnSpPr>
            <a:stCxn id="3" idx="2"/>
            <a:endCxn id="11" idx="3"/>
          </p:cNvCxnSpPr>
          <p:nvPr/>
        </p:nvCxnSpPr>
        <p:spPr bwMode="auto">
          <a:xfrm flipH="1">
            <a:off x="2698626" y="4264170"/>
            <a:ext cx="1949574" cy="696935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с двумя вырезанными противолежащими углами 5"/>
          <p:cNvSpPr/>
          <p:nvPr/>
        </p:nvSpPr>
        <p:spPr bwMode="auto">
          <a:xfrm>
            <a:off x="4860032" y="4950714"/>
            <a:ext cx="3390900" cy="990600"/>
          </a:xfrm>
          <a:prstGeom prst="snip2Diag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А</a:t>
            </a:r>
            <a:r>
              <a:rPr lang="ru-RU" sz="28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ктивны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все!</a:t>
            </a:r>
          </a:p>
        </p:txBody>
      </p:sp>
      <p:cxnSp>
        <p:nvCxnSpPr>
          <p:cNvPr id="22" name="Прямая со стрелкой 21"/>
          <p:cNvCxnSpPr>
            <a:endCxn id="6" idx="3"/>
          </p:cNvCxnSpPr>
          <p:nvPr/>
        </p:nvCxnSpPr>
        <p:spPr bwMode="auto">
          <a:xfrm>
            <a:off x="5364088" y="4264170"/>
            <a:ext cx="1191394" cy="686544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кругленный прямоугольник 2"/>
          <p:cNvSpPr/>
          <p:nvPr/>
        </p:nvSpPr>
        <p:spPr>
          <a:xfrm>
            <a:off x="3635896" y="3425970"/>
            <a:ext cx="2024608" cy="838200"/>
          </a:xfrm>
          <a:prstGeom prst="round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36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Г</a:t>
            </a:r>
            <a:r>
              <a:rPr lang="ru-RU" sz="4000" b="1" dirty="0"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Р</a:t>
            </a:r>
            <a:r>
              <a:rPr lang="ru-RU" sz="4000" b="1" dirty="0">
                <a:solidFill>
                  <a:srgbClr val="FF66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У</a:t>
            </a:r>
            <a:r>
              <a:rPr lang="ru-RU" sz="4000" b="1" dirty="0">
                <a:solidFill>
                  <a:srgbClr val="FFFF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ПП</a:t>
            </a:r>
            <a:r>
              <a:rPr lang="ru-RU" sz="4000" b="1" dirty="0">
                <a:solidFill>
                  <a:srgbClr val="00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А</a:t>
            </a:r>
          </a:p>
        </p:txBody>
      </p:sp>
    </p:spTree>
    <p:extLst>
      <p:ext uri="{BB962C8B-B14F-4D97-AF65-F5344CB8AC3E}">
        <p14:creationId xmlns:p14="http://schemas.microsoft.com/office/powerpoint/2010/main" xmlns="" val="1029422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8" grpId="0" animBg="1"/>
      <p:bldP spid="11" grpId="0" animBg="1"/>
      <p:bldP spid="6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E:\work\Iliya + 13th school\2013_03 Глагол\солнышко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28600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b="1" dirty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>СЕГОДНЯ НА УРОКЕ</a:t>
            </a:r>
            <a:r>
              <a:rPr lang="ru-RU" b="1" dirty="0" smtClean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>:</a:t>
            </a:r>
            <a:endParaRPr lang="ru-RU" b="1" dirty="0">
              <a:effectLst>
                <a:outerShdw blurRad="50800" dist="50800" dir="2700000" algn="tl" rotWithShape="0">
                  <a:prstClr val="black">
                    <a:alpha val="86000"/>
                  </a:prstClr>
                </a:outerShdw>
              </a:effectLst>
            </a:endParaRPr>
          </a:p>
        </p:txBody>
      </p:sp>
      <p:pic>
        <p:nvPicPr>
          <p:cNvPr id="5" name="Picture 9" descr="E:\work\13th school\2011_09_07\smile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209800"/>
            <a:ext cx="1524000" cy="1524000"/>
          </a:xfrm>
          <a:prstGeom prst="rect">
            <a:avLst/>
          </a:prstGeom>
          <a:noFill/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 descr="E:\work\13th school\2011_09_07\smile3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5129" y="3842771"/>
            <a:ext cx="1143000" cy="1143000"/>
          </a:xfrm>
          <a:prstGeom prst="rect">
            <a:avLst/>
          </a:prstGeom>
          <a:noFill/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 descr="E:\work\13th school\2011_09_07\smile5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414271"/>
            <a:ext cx="1905000" cy="1905000"/>
          </a:xfrm>
          <a:prstGeom prst="rect">
            <a:avLst/>
          </a:prstGeom>
          <a:noFill/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5" descr="E:\work\13th school\2011_09_07\smile8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641350" y="1600200"/>
            <a:ext cx="762000" cy="762000"/>
          </a:xfrm>
          <a:prstGeom prst="rect">
            <a:avLst/>
          </a:prstGeom>
          <a:noFill/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softEdge rad="63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E:\work\13th school\2011_09_07\smile1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6850" y="4062413"/>
            <a:ext cx="1479550" cy="1479550"/>
          </a:xfrm>
          <a:prstGeom prst="rect">
            <a:avLst/>
          </a:prstGeom>
          <a:noFill/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403350" y="2209800"/>
            <a:ext cx="5021263" cy="4267200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было интересно …</a:t>
            </a:r>
          </a:p>
          <a:p>
            <a:r>
              <a:rPr lang="ru-RU" sz="3600" b="1" dirty="0" smtClean="0"/>
              <a:t>было трудно …</a:t>
            </a:r>
          </a:p>
          <a:p>
            <a:r>
              <a:rPr lang="ru-RU" sz="3600" b="1" dirty="0" smtClean="0"/>
              <a:t>мне понравилось …</a:t>
            </a:r>
          </a:p>
          <a:p>
            <a:r>
              <a:rPr lang="ru-RU" sz="3600" b="1" dirty="0" smtClean="0"/>
              <a:t>я узнал(а) …</a:t>
            </a:r>
          </a:p>
          <a:p>
            <a:r>
              <a:rPr lang="ru-RU" sz="3600" b="1" dirty="0" smtClean="0"/>
              <a:t>у меня получилось …</a:t>
            </a:r>
          </a:p>
          <a:p>
            <a:r>
              <a:rPr lang="ru-RU" sz="3600" b="1" dirty="0" smtClean="0"/>
              <a:t>теперь я могу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E:\work\Iliya + 13th school\2013_03 Глагол\солнышко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28600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ru-RU" sz="4000" b="1" dirty="0" smtClean="0"/>
              <a:t>ОБОБЩАЮЩИЙ УРОК ПО ТЕМЕ </a:t>
            </a:r>
          </a:p>
          <a:p>
            <a:pPr algn="ctr">
              <a:buFontTx/>
              <a:buNone/>
            </a:pPr>
            <a:r>
              <a:rPr lang="ru-RU" sz="6600" b="1" dirty="0" smtClean="0"/>
              <a:t>«ГЛАГОЛ»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E:\work\Iliya + 13th school\2013_03 Глагол\солнышко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28600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098" name="Rectangle 3"/>
          <p:cNvSpPr>
            <a:spLocks noGrp="1" noChangeArrowheads="1"/>
          </p:cNvSpPr>
          <p:nvPr>
            <p:ph idx="1"/>
          </p:nvPr>
        </p:nvSpPr>
        <p:spPr>
          <a:xfrm>
            <a:off x="872067" y="2057400"/>
            <a:ext cx="7408333" cy="4068763"/>
          </a:xfrm>
        </p:spPr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</a:pPr>
            <a:r>
              <a:rPr lang="ru-RU" sz="3600" b="1" dirty="0" smtClean="0"/>
              <a:t>Это </a:t>
            </a:r>
            <a:r>
              <a:rPr lang="ru-RU" sz="3600" b="1" dirty="0" smtClean="0">
                <a:solidFill>
                  <a:schemeClr val="accent2"/>
                </a:solidFill>
              </a:rPr>
              <a:t>самостоятельная часть речи</a:t>
            </a:r>
          </a:p>
          <a:p>
            <a:pPr eaLnBrk="1" hangingPunct="1">
              <a:spcBef>
                <a:spcPts val="2000"/>
              </a:spcBef>
            </a:pPr>
            <a:r>
              <a:rPr lang="ru-RU" sz="3600" b="1" dirty="0" smtClean="0"/>
              <a:t>Обозначает </a:t>
            </a:r>
            <a:r>
              <a:rPr lang="ru-RU" sz="3600" b="1" dirty="0" smtClean="0">
                <a:solidFill>
                  <a:schemeClr val="accent2"/>
                </a:solidFill>
              </a:rPr>
              <a:t>действие предмета</a:t>
            </a:r>
          </a:p>
          <a:p>
            <a:pPr eaLnBrk="1" hangingPunct="1">
              <a:spcBef>
                <a:spcPts val="2000"/>
              </a:spcBef>
            </a:pPr>
            <a:r>
              <a:rPr lang="ru-RU" sz="3600" b="1" dirty="0" smtClean="0"/>
              <a:t>Отвечает на вопросы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ru-RU" sz="3600" b="1" dirty="0" smtClean="0">
                <a:solidFill>
                  <a:schemeClr val="accent2"/>
                </a:solidFill>
              </a:rPr>
              <a:t>что делать? что сделать? и другие</a:t>
            </a:r>
          </a:p>
          <a:p>
            <a:pPr eaLnBrk="1" hangingPunct="1">
              <a:spcBef>
                <a:spcPts val="2000"/>
              </a:spcBef>
            </a:pPr>
            <a:r>
              <a:rPr lang="ru-RU" sz="3600" b="1" dirty="0" smtClean="0"/>
              <a:t>Например: </a:t>
            </a:r>
            <a:r>
              <a:rPr lang="ru-RU" sz="3600" b="1" dirty="0">
                <a:solidFill>
                  <a:schemeClr val="accent2"/>
                </a:solidFill>
              </a:rPr>
              <a:t>читать, нарисовать</a:t>
            </a:r>
            <a:r>
              <a:rPr lang="ru-RU" sz="3600" b="1" dirty="0" smtClean="0">
                <a:solidFill>
                  <a:schemeClr val="accent2"/>
                </a:solidFill>
              </a:rPr>
              <a:t>.</a:t>
            </a:r>
            <a:endParaRPr lang="ru-RU" sz="3600" b="1" dirty="0">
              <a:solidFill>
                <a:schemeClr val="accent2"/>
              </a:solidFill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ru-RU" b="1" dirty="0" smtClean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>ГЛАГОЛ </a:t>
            </a:r>
            <a:endParaRPr lang="ru-RU" b="1" dirty="0">
              <a:effectLst>
                <a:outerShdw blurRad="50800" dist="50800" dir="2700000" algn="tl" rotWithShape="0">
                  <a:prstClr val="black">
                    <a:alpha val="86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0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uiExpand="1" build="p"/>
      <p:bldP spid="4608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E:\work\Iliya + 13th school\2013_03 Глагол\солнышко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28600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ru-RU" sz="3200" b="1" dirty="0" smtClean="0"/>
              <a:t>сидит                             читаем</a:t>
            </a:r>
          </a:p>
          <a:p>
            <a:pPr>
              <a:spcBef>
                <a:spcPts val="0"/>
              </a:spcBef>
              <a:buFontTx/>
              <a:buNone/>
            </a:pPr>
            <a:endParaRPr lang="ru-RU" sz="3200" b="1" dirty="0" smtClean="0"/>
          </a:p>
          <a:p>
            <a:pPr>
              <a:spcBef>
                <a:spcPts val="0"/>
              </a:spcBef>
              <a:buFontTx/>
              <a:buNone/>
            </a:pPr>
            <a:r>
              <a:rPr lang="ru-RU" sz="3200" b="1" dirty="0" smtClean="0"/>
              <a:t>                дарил                   рисую  </a:t>
            </a:r>
          </a:p>
          <a:p>
            <a:pPr>
              <a:spcBef>
                <a:spcPts val="0"/>
              </a:spcBef>
              <a:buFontTx/>
              <a:buNone/>
            </a:pPr>
            <a:endParaRPr lang="ru-RU" sz="3200" b="1" dirty="0" smtClean="0"/>
          </a:p>
          <a:p>
            <a:pPr>
              <a:spcBef>
                <a:spcPts val="0"/>
              </a:spcBef>
              <a:buFontTx/>
              <a:buNone/>
            </a:pPr>
            <a:r>
              <a:rPr lang="ru-RU" sz="3200" b="1" dirty="0" smtClean="0"/>
              <a:t>бегал               прыгают                 поём</a:t>
            </a:r>
          </a:p>
          <a:p>
            <a:pPr>
              <a:spcBef>
                <a:spcPts val="0"/>
              </a:spcBef>
              <a:buFontTx/>
              <a:buNone/>
            </a:pPr>
            <a:endParaRPr lang="ru-RU" sz="3200" b="1" dirty="0" smtClean="0"/>
          </a:p>
          <a:p>
            <a:pPr>
              <a:spcBef>
                <a:spcPts val="0"/>
              </a:spcBef>
              <a:buFontTx/>
              <a:buNone/>
            </a:pPr>
            <a:r>
              <a:rPr lang="ru-RU" sz="3200" b="1" dirty="0" smtClean="0"/>
              <a:t>           играем              танцую          стоим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r>
              <a:rPr lang="ru-RU" b="1" dirty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>На какие две группы можно разделить эти слова?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E:\work\Iliya + 13th school\2013_03 Глагол\солнышко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28600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сидит</a:t>
            </a:r>
            <a:r>
              <a:rPr lang="ru-RU" sz="3200" b="1" dirty="0" smtClean="0"/>
              <a:t>                             читаем</a:t>
            </a:r>
          </a:p>
          <a:p>
            <a:pPr>
              <a:spcBef>
                <a:spcPts val="0"/>
              </a:spcBef>
              <a:buFontTx/>
              <a:buNone/>
            </a:pPr>
            <a:endParaRPr lang="ru-RU" sz="3200" b="1" dirty="0" smtClean="0"/>
          </a:p>
          <a:p>
            <a:pPr>
              <a:spcBef>
                <a:spcPts val="0"/>
              </a:spcBef>
              <a:buFontTx/>
              <a:buNone/>
            </a:pPr>
            <a:r>
              <a:rPr lang="ru-RU" sz="3200" b="1" dirty="0" smtClean="0"/>
              <a:t>                </a:t>
            </a:r>
            <a:r>
              <a:rPr lang="ru-RU" sz="3200" b="1" dirty="0" smtClean="0">
                <a:solidFill>
                  <a:srgbClr val="FF0000"/>
                </a:solidFill>
              </a:rPr>
              <a:t>дарил</a:t>
            </a:r>
            <a:r>
              <a:rPr lang="ru-RU" sz="3200" b="1" dirty="0" smtClean="0"/>
              <a:t>                   </a:t>
            </a:r>
            <a:r>
              <a:rPr lang="ru-RU" sz="3200" b="1" dirty="0" smtClean="0">
                <a:solidFill>
                  <a:srgbClr val="FF0000"/>
                </a:solidFill>
              </a:rPr>
              <a:t>рисую</a:t>
            </a:r>
            <a:r>
              <a:rPr lang="ru-RU" sz="3200" b="1" dirty="0" smtClean="0"/>
              <a:t>  </a:t>
            </a:r>
          </a:p>
          <a:p>
            <a:pPr>
              <a:spcBef>
                <a:spcPts val="0"/>
              </a:spcBef>
              <a:buFontTx/>
              <a:buNone/>
            </a:pPr>
            <a:endParaRPr lang="ru-RU" sz="3200" b="1" dirty="0" smtClean="0"/>
          </a:p>
          <a:p>
            <a:pPr>
              <a:spcBef>
                <a:spcPts val="0"/>
              </a:spcBef>
              <a:buFontTx/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бегал</a:t>
            </a:r>
            <a:r>
              <a:rPr lang="ru-RU" sz="3200" b="1" dirty="0" smtClean="0"/>
              <a:t>               прыгают                 поём</a:t>
            </a:r>
          </a:p>
          <a:p>
            <a:pPr>
              <a:spcBef>
                <a:spcPts val="0"/>
              </a:spcBef>
              <a:buFontTx/>
              <a:buNone/>
            </a:pPr>
            <a:endParaRPr lang="ru-RU" sz="3200" b="1" dirty="0" smtClean="0"/>
          </a:p>
          <a:p>
            <a:pPr>
              <a:spcBef>
                <a:spcPts val="0"/>
              </a:spcBef>
              <a:buFontTx/>
              <a:buNone/>
            </a:pPr>
            <a:r>
              <a:rPr lang="ru-RU" sz="3200" b="1" dirty="0" smtClean="0"/>
              <a:t>           играем              </a:t>
            </a:r>
            <a:r>
              <a:rPr lang="ru-RU" sz="3200" b="1" dirty="0" smtClean="0">
                <a:solidFill>
                  <a:srgbClr val="FF0000"/>
                </a:solidFill>
              </a:rPr>
              <a:t>танцую</a:t>
            </a:r>
            <a:r>
              <a:rPr lang="ru-RU" sz="3200" b="1" dirty="0" smtClean="0"/>
              <a:t>          стоим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r>
              <a:rPr lang="ru-RU" b="1" dirty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>На какие две группы можно разделить эти слова?</a:t>
            </a:r>
          </a:p>
        </p:txBody>
      </p:sp>
    </p:spTree>
    <p:extLst>
      <p:ext uri="{BB962C8B-B14F-4D97-AF65-F5344CB8AC3E}">
        <p14:creationId xmlns:p14="http://schemas.microsoft.com/office/powerpoint/2010/main" xmlns="" val="773315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E:\work\Iliya + 13th school\2013_03 Глагол\солнышко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28600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2438400"/>
            <a:ext cx="7408333" cy="3450696"/>
          </a:xfrm>
        </p:spPr>
        <p:txBody>
          <a:bodyPr>
            <a:noAutofit/>
          </a:bodyPr>
          <a:lstStyle/>
          <a:p>
            <a:pPr>
              <a:buFontTx/>
              <a:buNone/>
              <a:tabLst>
                <a:tab pos="3860800" algn="l"/>
              </a:tabLst>
            </a:pPr>
            <a:r>
              <a:rPr lang="ru-RU" sz="3600" b="1" dirty="0" smtClean="0"/>
              <a:t>сидит</a:t>
            </a:r>
            <a:r>
              <a:rPr lang="en-US" sz="3600" b="1" dirty="0" smtClean="0"/>
              <a:t>	</a:t>
            </a:r>
            <a:r>
              <a:rPr lang="ru-RU" sz="3600" b="1" dirty="0" smtClean="0"/>
              <a:t>читаем</a:t>
            </a:r>
          </a:p>
          <a:p>
            <a:pPr>
              <a:buFontTx/>
              <a:buNone/>
              <a:tabLst>
                <a:tab pos="3860800" algn="l"/>
              </a:tabLst>
            </a:pPr>
            <a:r>
              <a:rPr lang="ru-RU" sz="3600" b="1" dirty="0" smtClean="0"/>
              <a:t>рисую</a:t>
            </a:r>
            <a:r>
              <a:rPr lang="en-US" sz="3600" b="1" dirty="0" smtClean="0"/>
              <a:t>	</a:t>
            </a:r>
            <a:r>
              <a:rPr lang="ru-RU" sz="3600" b="1" dirty="0" smtClean="0"/>
              <a:t>стоим</a:t>
            </a:r>
          </a:p>
          <a:p>
            <a:pPr>
              <a:buFontTx/>
              <a:buNone/>
              <a:tabLst>
                <a:tab pos="3860800" algn="l"/>
              </a:tabLst>
            </a:pPr>
            <a:r>
              <a:rPr lang="ru-RU" sz="3600" b="1" dirty="0" smtClean="0"/>
              <a:t>дарил</a:t>
            </a:r>
            <a:r>
              <a:rPr lang="en-US" sz="3600" b="1" dirty="0" smtClean="0"/>
              <a:t>	</a:t>
            </a:r>
            <a:r>
              <a:rPr lang="ru-RU" sz="3600" b="1" dirty="0" smtClean="0"/>
              <a:t>прыгают </a:t>
            </a:r>
          </a:p>
          <a:p>
            <a:pPr>
              <a:buFontTx/>
              <a:buNone/>
              <a:tabLst>
                <a:tab pos="3860800" algn="l"/>
              </a:tabLst>
            </a:pPr>
            <a:r>
              <a:rPr lang="ru-RU" sz="3600" b="1" dirty="0" smtClean="0"/>
              <a:t>бегал</a:t>
            </a:r>
            <a:r>
              <a:rPr lang="en-US" sz="3600" b="1" dirty="0" smtClean="0"/>
              <a:t>	</a:t>
            </a:r>
            <a:r>
              <a:rPr lang="ru-RU" sz="3600" b="1" dirty="0" smtClean="0"/>
              <a:t>играем</a:t>
            </a:r>
          </a:p>
          <a:p>
            <a:pPr>
              <a:buFontTx/>
              <a:buNone/>
              <a:tabLst>
                <a:tab pos="3860800" algn="l"/>
              </a:tabLst>
            </a:pPr>
            <a:r>
              <a:rPr lang="ru-RU" sz="3600" b="1" dirty="0" smtClean="0"/>
              <a:t>танцую</a:t>
            </a:r>
            <a:r>
              <a:rPr lang="en-US" sz="3600" b="1" dirty="0" smtClean="0"/>
              <a:t>	</a:t>
            </a:r>
            <a:r>
              <a:rPr lang="ru-RU" sz="3600" b="1" dirty="0" smtClean="0"/>
              <a:t>поём</a:t>
            </a:r>
          </a:p>
          <a:p>
            <a:pPr>
              <a:buFontTx/>
              <a:buNone/>
            </a:pPr>
            <a:endParaRPr lang="ru-RU" sz="3600" b="1" dirty="0" smtClean="0"/>
          </a:p>
          <a:p>
            <a:pPr>
              <a:buFontTx/>
              <a:buNone/>
            </a:pPr>
            <a:r>
              <a:rPr lang="ru-RU" sz="3600" b="1" dirty="0" smtClean="0"/>
              <a:t> 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728472"/>
            <a:ext cx="7620000" cy="12527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b="1" dirty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>ЕД. Ч</a:t>
            </a:r>
            <a:r>
              <a:rPr lang="ru-RU" b="1" dirty="0" smtClean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>.                     МН.Ч.</a:t>
            </a:r>
            <a:endParaRPr lang="ru-RU" b="1" dirty="0">
              <a:effectLst>
                <a:outerShdw blurRad="50800" dist="50800" dir="2700000" algn="tl" rotWithShape="0">
                  <a:prstClr val="black">
                    <a:alpha val="86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  <p:bldP spid="61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E:\work\Iliya + 13th school\2013_03 Глагол\солнышко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28600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1" y="2438400"/>
            <a:ext cx="7823200" cy="3687763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ru-RU" sz="3600" b="1" dirty="0" smtClean="0"/>
              <a:t>СЕГОДНЯ НА УРОКЕ:</a:t>
            </a:r>
          </a:p>
          <a:p>
            <a:pPr>
              <a:lnSpc>
                <a:spcPct val="150000"/>
              </a:lnSpc>
              <a:spcBef>
                <a:spcPts val="0"/>
              </a:spcBef>
              <a:buFontTx/>
              <a:buBlip>
                <a:blip r:embed="rId3"/>
              </a:buBlip>
            </a:pPr>
            <a:r>
              <a:rPr lang="ru-RU" sz="3600" b="1" dirty="0" smtClean="0"/>
              <a:t>Повторить   …   ….   …</a:t>
            </a:r>
          </a:p>
          <a:p>
            <a:pPr>
              <a:lnSpc>
                <a:spcPct val="150000"/>
              </a:lnSpc>
              <a:spcBef>
                <a:spcPts val="0"/>
              </a:spcBef>
              <a:buFontTx/>
              <a:buBlip>
                <a:blip r:embed="rId3"/>
              </a:buBlip>
            </a:pPr>
            <a:r>
              <a:rPr lang="ru-RU" sz="3600" b="1" dirty="0" smtClean="0"/>
              <a:t>Упражняться   …   …   не …</a:t>
            </a:r>
          </a:p>
          <a:p>
            <a:pPr>
              <a:lnSpc>
                <a:spcPct val="150000"/>
              </a:lnSpc>
              <a:spcBef>
                <a:spcPts val="0"/>
              </a:spcBef>
              <a:buFontTx/>
              <a:buBlip>
                <a:blip r:embed="rId3"/>
              </a:buBlip>
            </a:pPr>
            <a:r>
              <a:rPr lang="ru-RU" sz="3600" b="1" dirty="0" smtClean="0"/>
              <a:t>Проверить …</a:t>
            </a:r>
          </a:p>
          <a:p>
            <a:pPr>
              <a:lnSpc>
                <a:spcPct val="150000"/>
              </a:lnSpc>
              <a:spcBef>
                <a:spcPts val="0"/>
              </a:spcBef>
              <a:buFontTx/>
              <a:buBlip>
                <a:blip r:embed="rId3"/>
              </a:buBlip>
            </a:pPr>
            <a:endParaRPr lang="ru-RU" sz="3600" b="1" dirty="0" smtClean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marL="2873375" indent="-2873375" algn="l"/>
            <a:r>
              <a:rPr lang="ru-RU" b="1" dirty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>«Повторенье – </a:t>
            </a:r>
            <a:r>
              <a:rPr lang="en-US" b="1" dirty="0" smtClean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</a:br>
            <a:r>
              <a:rPr lang="ru-RU" b="1" dirty="0" smtClean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>мать </a:t>
            </a:r>
            <a:r>
              <a:rPr lang="ru-RU" b="1" dirty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>ученья»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E:\work\Iliya + 13th school\2013_03 Глагол\солнышко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28600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133600"/>
            <a:ext cx="8153399" cy="4114800"/>
          </a:xfrm>
        </p:spPr>
        <p:txBody>
          <a:bodyPr>
            <a:noAutofit/>
          </a:bodyPr>
          <a:lstStyle/>
          <a:p>
            <a:pPr marL="1074738" indent="-1074738" algn="just"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ru-RU" sz="3200" b="1" u="sng" dirty="0" smtClean="0"/>
              <a:t>МАРТ</a:t>
            </a:r>
            <a:r>
              <a:rPr lang="en-US" sz="3200" b="1" dirty="0" smtClean="0"/>
              <a:t> – </a:t>
            </a:r>
            <a:r>
              <a:rPr lang="ru-RU" sz="3200" b="1" dirty="0" smtClean="0"/>
              <a:t>слово</a:t>
            </a:r>
            <a:r>
              <a:rPr lang="en-US" sz="3200" b="1" dirty="0" smtClean="0"/>
              <a:t> </a:t>
            </a:r>
            <a:r>
              <a:rPr lang="ru-RU" sz="3200" b="1" dirty="0" smtClean="0"/>
              <a:t>нерусское</a:t>
            </a:r>
            <a:r>
              <a:rPr lang="en-US" sz="3200" b="1" dirty="0" smtClean="0"/>
              <a:t>, </a:t>
            </a:r>
            <a:r>
              <a:rPr lang="ru-RU" sz="3200" b="1" dirty="0" smtClean="0"/>
              <a:t>пришло</a:t>
            </a:r>
            <a:r>
              <a:rPr lang="en-US" sz="3200" b="1" dirty="0" smtClean="0"/>
              <a:t> </a:t>
            </a:r>
            <a:r>
              <a:rPr lang="ru-RU" sz="3200" b="1" dirty="0" smtClean="0"/>
              <a:t>к</a:t>
            </a:r>
            <a:r>
              <a:rPr lang="en-US" sz="3200" b="1" dirty="0" smtClean="0"/>
              <a:t> </a:t>
            </a:r>
            <a:r>
              <a:rPr lang="ru-RU" sz="3200" b="1" dirty="0" smtClean="0"/>
              <a:t>нам</a:t>
            </a:r>
            <a:r>
              <a:rPr lang="en-US" sz="3200" b="1" dirty="0" smtClean="0"/>
              <a:t> </a:t>
            </a:r>
            <a:r>
              <a:rPr lang="ru-RU" sz="3200" b="1" dirty="0" smtClean="0"/>
              <a:t>из</a:t>
            </a:r>
            <a:r>
              <a:rPr lang="en-US" sz="3200" b="1" dirty="0" smtClean="0"/>
              <a:t> </a:t>
            </a:r>
            <a:r>
              <a:rPr lang="ru-RU" sz="3200" b="1" dirty="0" smtClean="0"/>
              <a:t>Византии</a:t>
            </a:r>
            <a:r>
              <a:rPr lang="en-US" sz="3200" b="1" dirty="0" smtClean="0"/>
              <a:t>. </a:t>
            </a:r>
            <a:r>
              <a:rPr lang="ru-RU" sz="3200" b="1" dirty="0" smtClean="0"/>
              <a:t>Наши</a:t>
            </a:r>
            <a:r>
              <a:rPr lang="en-US" sz="3200" b="1" dirty="0" smtClean="0"/>
              <a:t> </a:t>
            </a:r>
            <a:r>
              <a:rPr lang="ru-RU" sz="3200" b="1" dirty="0" smtClean="0"/>
              <a:t>предки</a:t>
            </a:r>
            <a:r>
              <a:rPr lang="en-US" sz="3200" b="1" dirty="0" smtClean="0"/>
              <a:t> </a:t>
            </a:r>
            <a:r>
              <a:rPr lang="ru-RU" sz="3200" b="1" dirty="0" smtClean="0"/>
              <a:t>называли</a:t>
            </a:r>
            <a:r>
              <a:rPr lang="en-US" sz="3200" b="1" dirty="0" smtClean="0"/>
              <a:t> </a:t>
            </a:r>
            <a:r>
              <a:rPr lang="ru-RU" sz="3200" b="1" dirty="0" smtClean="0"/>
              <a:t>этот</a:t>
            </a:r>
            <a:r>
              <a:rPr lang="en-US" sz="3200" b="1" dirty="0" smtClean="0"/>
              <a:t> </a:t>
            </a:r>
            <a:r>
              <a:rPr lang="ru-RU" sz="3200" b="1" dirty="0" smtClean="0"/>
              <a:t>месяц</a:t>
            </a:r>
            <a:r>
              <a:rPr lang="en-US" sz="3200" b="1" dirty="0" smtClean="0"/>
              <a:t> «</a:t>
            </a:r>
            <a:r>
              <a:rPr lang="ru-RU" sz="3200" b="1" dirty="0" smtClean="0"/>
              <a:t>сухим</a:t>
            </a:r>
            <a:r>
              <a:rPr lang="en-US" sz="3200" b="1" dirty="0" smtClean="0"/>
              <a:t>», </a:t>
            </a:r>
            <a:r>
              <a:rPr lang="ru-RU" sz="3200" b="1" dirty="0" smtClean="0"/>
              <a:t>так</a:t>
            </a:r>
            <a:r>
              <a:rPr lang="en-US" sz="3200" b="1" dirty="0" smtClean="0"/>
              <a:t> </a:t>
            </a:r>
            <a:r>
              <a:rPr lang="ru-RU" sz="3200" b="1" dirty="0" smtClean="0"/>
              <a:t>как</a:t>
            </a:r>
            <a:r>
              <a:rPr lang="en-US" sz="3200" b="1" dirty="0" smtClean="0"/>
              <a:t> </a:t>
            </a:r>
            <a:r>
              <a:rPr lang="ru-RU" sz="3200" b="1" dirty="0" smtClean="0"/>
              <a:t>мало</a:t>
            </a:r>
            <a:r>
              <a:rPr lang="en-US" sz="3200" b="1" dirty="0" smtClean="0"/>
              <a:t> </a:t>
            </a:r>
            <a:r>
              <a:rPr lang="ru-RU" sz="3200" b="1" dirty="0" smtClean="0"/>
              <a:t>осадков</a:t>
            </a:r>
            <a:r>
              <a:rPr lang="en-US" sz="3200" b="1" dirty="0" smtClean="0"/>
              <a:t>, </a:t>
            </a:r>
            <a:r>
              <a:rPr lang="ru-RU" sz="3200" b="1" dirty="0" smtClean="0"/>
              <a:t>«</a:t>
            </a:r>
            <a:r>
              <a:rPr lang="ru-RU" sz="3200" b="1" dirty="0" err="1" smtClean="0"/>
              <a:t>протальник</a:t>
            </a:r>
            <a:r>
              <a:rPr lang="ru-RU" sz="3200" b="1" dirty="0" smtClean="0"/>
              <a:t>»</a:t>
            </a:r>
            <a:r>
              <a:rPr lang="en-US" sz="3200" b="1" dirty="0" smtClean="0"/>
              <a:t>, </a:t>
            </a:r>
            <a:r>
              <a:rPr lang="ru-RU" sz="3200" b="1" dirty="0" smtClean="0"/>
              <a:t>«капельник»</a:t>
            </a:r>
            <a:r>
              <a:rPr lang="en-US" sz="3200" b="1" dirty="0" smtClean="0"/>
              <a:t> – </a:t>
            </a:r>
            <a:r>
              <a:rPr lang="ru-RU" sz="3200" b="1" dirty="0" smtClean="0"/>
              <a:t>из</a:t>
            </a:r>
            <a:r>
              <a:rPr lang="en-US" sz="3200" b="1" dirty="0" smtClean="0"/>
              <a:t>-</a:t>
            </a:r>
            <a:r>
              <a:rPr lang="ru-RU" sz="3200" b="1" dirty="0" smtClean="0"/>
              <a:t>за</a:t>
            </a:r>
            <a:r>
              <a:rPr lang="en-US" sz="3200" b="1" dirty="0" smtClean="0"/>
              <a:t> </a:t>
            </a:r>
            <a:r>
              <a:rPr lang="ru-RU" sz="3200" b="1" dirty="0" smtClean="0"/>
              <a:t>таяния</a:t>
            </a:r>
            <a:r>
              <a:rPr lang="en-US" sz="3200" b="1" dirty="0" smtClean="0"/>
              <a:t> </a:t>
            </a:r>
            <a:r>
              <a:rPr lang="ru-RU" sz="3200" b="1" dirty="0" smtClean="0"/>
              <a:t>снегов</a:t>
            </a:r>
            <a:r>
              <a:rPr lang="en-US" sz="3200" b="1" dirty="0" smtClean="0"/>
              <a:t>. </a:t>
            </a:r>
            <a:r>
              <a:rPr lang="ru-RU" sz="3200" b="1" dirty="0" smtClean="0"/>
              <a:t>Март</a:t>
            </a:r>
            <a:r>
              <a:rPr lang="en-US" sz="3200" b="1" dirty="0" smtClean="0"/>
              <a:t> – </a:t>
            </a:r>
            <a:r>
              <a:rPr lang="ru-RU" sz="3200" b="1" dirty="0" smtClean="0"/>
              <a:t>время</a:t>
            </a:r>
            <a:r>
              <a:rPr lang="en-US" sz="3200" b="1" dirty="0" smtClean="0"/>
              <a:t> </a:t>
            </a:r>
            <a:r>
              <a:rPr lang="ru-RU" sz="3200" b="1" dirty="0" smtClean="0"/>
              <a:t>прилета</a:t>
            </a:r>
            <a:r>
              <a:rPr lang="en-US" sz="3200" b="1" dirty="0" smtClean="0"/>
              <a:t> </a:t>
            </a:r>
            <a:r>
              <a:rPr lang="ru-RU" sz="3200" b="1" dirty="0" smtClean="0"/>
              <a:t>птиц</a:t>
            </a:r>
            <a:r>
              <a:rPr lang="en-US" sz="3200" b="1" dirty="0" smtClean="0"/>
              <a:t>, </a:t>
            </a:r>
            <a:r>
              <a:rPr lang="ru-RU" sz="3200" b="1" dirty="0" smtClean="0"/>
              <a:t>поэтому</a:t>
            </a:r>
            <a:r>
              <a:rPr lang="en-US" sz="3200" b="1" dirty="0" smtClean="0"/>
              <a:t> </a:t>
            </a:r>
            <a:r>
              <a:rPr lang="ru-RU" sz="3200" b="1" dirty="0" smtClean="0"/>
              <a:t>его</a:t>
            </a:r>
            <a:r>
              <a:rPr lang="en-US" sz="3200" b="1" dirty="0" smtClean="0"/>
              <a:t> </a:t>
            </a:r>
            <a:r>
              <a:rPr lang="ru-RU" sz="3200" b="1" dirty="0" smtClean="0"/>
              <a:t>называли</a:t>
            </a:r>
            <a:r>
              <a:rPr lang="en-US" sz="3200" b="1" dirty="0" smtClean="0"/>
              <a:t> </a:t>
            </a:r>
            <a:r>
              <a:rPr lang="ru-RU" sz="3200" b="1" dirty="0" smtClean="0"/>
              <a:t>еще</a:t>
            </a:r>
            <a:r>
              <a:rPr lang="en-US" sz="3200" b="1" dirty="0" smtClean="0"/>
              <a:t> «</a:t>
            </a:r>
            <a:r>
              <a:rPr lang="ru-RU" sz="3200" b="1" dirty="0" err="1" smtClean="0"/>
              <a:t>грачевником</a:t>
            </a:r>
            <a:r>
              <a:rPr lang="en-US" sz="3200" b="1" dirty="0" smtClean="0"/>
              <a:t>». </a:t>
            </a:r>
            <a:r>
              <a:rPr lang="ru-RU" sz="3200" b="1" dirty="0" smtClean="0"/>
              <a:t>Снег</a:t>
            </a:r>
            <a:r>
              <a:rPr lang="en-US" sz="3200" b="1" dirty="0" smtClean="0"/>
              <a:t> </a:t>
            </a:r>
            <a:r>
              <a:rPr lang="ru-RU" sz="3200" b="1" dirty="0" smtClean="0"/>
              <a:t>в</a:t>
            </a:r>
            <a:r>
              <a:rPr lang="en-US" sz="3200" b="1" dirty="0" smtClean="0"/>
              <a:t> </a:t>
            </a:r>
            <a:r>
              <a:rPr lang="ru-RU" sz="3200" b="1" dirty="0" smtClean="0"/>
              <a:t>марте</a:t>
            </a:r>
            <a:r>
              <a:rPr lang="en-US" sz="3200" b="1" dirty="0" smtClean="0"/>
              <a:t> </a:t>
            </a:r>
            <a:r>
              <a:rPr lang="ru-RU" sz="3200" b="1" dirty="0" smtClean="0"/>
              <a:t>считается</a:t>
            </a:r>
            <a:r>
              <a:rPr lang="en-US" sz="3200" b="1" dirty="0" smtClean="0"/>
              <a:t> </a:t>
            </a:r>
            <a:r>
              <a:rPr lang="ru-RU" sz="3200" b="1" dirty="0" smtClean="0"/>
              <a:t>благодатным</a:t>
            </a:r>
            <a:r>
              <a:rPr lang="en-US" sz="3200" b="1" dirty="0" smtClean="0"/>
              <a:t>. </a:t>
            </a:r>
            <a:r>
              <a:rPr lang="ru-RU" sz="3200" b="1" dirty="0" smtClean="0"/>
              <a:t>Вода</a:t>
            </a:r>
            <a:r>
              <a:rPr lang="en-US" sz="3200" b="1" dirty="0" smtClean="0"/>
              <a:t> </a:t>
            </a:r>
            <a:r>
              <a:rPr lang="ru-RU" sz="3200" b="1" dirty="0" smtClean="0"/>
              <a:t>из</a:t>
            </a:r>
            <a:r>
              <a:rPr lang="en-US" sz="3200" b="1" dirty="0" smtClean="0"/>
              <a:t> </a:t>
            </a:r>
            <a:r>
              <a:rPr lang="ru-RU" sz="3200" b="1" dirty="0" smtClean="0"/>
              <a:t>него</a:t>
            </a:r>
            <a:r>
              <a:rPr lang="en-US" sz="3200" b="1" dirty="0" smtClean="0"/>
              <a:t> </a:t>
            </a:r>
            <a:r>
              <a:rPr lang="ru-RU" sz="3200" b="1" dirty="0" smtClean="0"/>
              <a:t>целебной</a:t>
            </a:r>
            <a:r>
              <a:rPr lang="en-US" sz="3200" b="1" dirty="0" smtClean="0"/>
              <a:t>.</a:t>
            </a:r>
          </a:p>
          <a:p>
            <a:pPr>
              <a:lnSpc>
                <a:spcPct val="90000"/>
              </a:lnSpc>
            </a:pPr>
            <a:endParaRPr lang="ru-RU" sz="3200" b="1" dirty="0" smtClean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ru-RU" b="1" dirty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>МАРТ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" tmFilter="0,0; .5, 1; 1, 1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E:\work\Iliya + 13th school\2013_03 Глагол\солнышко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28600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4651" name="Rectangle 139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8229600" cy="79216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ru-RU" b="1" dirty="0" smtClean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>НАЙДИТЕ </a:t>
            </a:r>
            <a:r>
              <a:rPr lang="ru-RU" b="1" kern="0" dirty="0" smtClean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10</a:t>
            </a:r>
            <a:r>
              <a:rPr lang="ru-RU" b="1" dirty="0" smtClean="0">
                <a:effectLst>
                  <a:outerShdw blurRad="50800" dist="50800" dir="2700000" algn="tl" rotWithShape="0">
                    <a:prstClr val="black">
                      <a:alpha val="86000"/>
                    </a:prstClr>
                  </a:outerShdw>
                </a:effectLst>
              </a:rPr>
              <a:t> ГЛАГОЛОВ </a:t>
            </a:r>
            <a:endParaRPr lang="ru-RU" b="1" dirty="0">
              <a:effectLst>
                <a:outerShdw blurRad="50800" dist="50800" dir="2700000" algn="tl" rotWithShape="0">
                  <a:prstClr val="black">
                    <a:alpha val="86000"/>
                  </a:prstClr>
                </a:outerShdw>
              </a:effectLst>
            </a:endParaRPr>
          </a:p>
        </p:txBody>
      </p:sp>
      <p:graphicFrame>
        <p:nvGraphicFramePr>
          <p:cNvPr id="64654" name="Group 14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2941246585"/>
              </p:ext>
            </p:extLst>
          </p:nvPr>
        </p:nvGraphicFramePr>
        <p:xfrm>
          <a:off x="533400" y="1219200"/>
          <a:ext cx="8229600" cy="5318129"/>
        </p:xfrm>
        <a:graphic>
          <a:graphicData uri="http://schemas.openxmlformats.org/drawingml/2006/table">
            <a:tbl>
              <a:tblPr/>
              <a:tblGrid>
                <a:gridCol w="747713"/>
                <a:gridCol w="747712"/>
                <a:gridCol w="747713"/>
                <a:gridCol w="749300"/>
                <a:gridCol w="747712"/>
                <a:gridCol w="749300"/>
                <a:gridCol w="747713"/>
                <a:gridCol w="749300"/>
                <a:gridCol w="747712"/>
                <a:gridCol w="747713"/>
                <a:gridCol w="747712"/>
              </a:tblGrid>
              <a:tr h="533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К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М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Л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О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В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И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Ф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Р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М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Й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П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Р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Х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О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Д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И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К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И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С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Р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Г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Ч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Н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О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И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Л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П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Р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И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С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О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Н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Ь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Д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И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Р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И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С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М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С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Й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К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Л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Н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Д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И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С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Ь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Н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П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О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П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Р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И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О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Д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Ю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О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Я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Н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Й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Н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О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Д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Ш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М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В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Я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3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Щ 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К 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Н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О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П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Л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Ы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51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2923</TotalTime>
  <Words>537</Words>
  <Application>Microsoft Office PowerPoint</Application>
  <PresentationFormat>Экран (4:3)</PresentationFormat>
  <Paragraphs>287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Волна</vt:lpstr>
      <vt:lpstr>Добрая улыбка стоит 1000 слов</vt:lpstr>
      <vt:lpstr>Слайд 2</vt:lpstr>
      <vt:lpstr>ГЛАГОЛ </vt:lpstr>
      <vt:lpstr>На какие две группы можно разделить эти слова?</vt:lpstr>
      <vt:lpstr>На какие две группы можно разделить эти слова?</vt:lpstr>
      <vt:lpstr>ЕД. Ч.                     МН.Ч.</vt:lpstr>
      <vt:lpstr>«Повторенье –  мать ученья»</vt:lpstr>
      <vt:lpstr>МАРТ</vt:lpstr>
      <vt:lpstr>НАЙДИТЕ 10 ГЛАГОЛОВ </vt:lpstr>
      <vt:lpstr>НАЙДИТЕ 10 ГЛАГОЛОВ </vt:lpstr>
      <vt:lpstr>СОБЕРИТЕ ПОСЛОВИЦЫ</vt:lpstr>
      <vt:lpstr>СОБЕРИТЕ ПОСЛОВИЦЫ</vt:lpstr>
      <vt:lpstr>Слайд 13</vt:lpstr>
      <vt:lpstr>СЕГОДНЯ НА УРОКЕ: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Svetlana Yurjevna</dc:creator>
  <cp:lastModifiedBy>Катаева Светлана Юрьевна</cp:lastModifiedBy>
  <cp:revision>65</cp:revision>
  <cp:lastPrinted>1601-01-01T00:00:00Z</cp:lastPrinted>
  <dcterms:created xsi:type="dcterms:W3CDTF">1601-01-01T00:00:00Z</dcterms:created>
  <dcterms:modified xsi:type="dcterms:W3CDTF">2014-01-25T06:53:34Z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