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80" r:id="rId2"/>
    <p:sldId id="275" r:id="rId3"/>
    <p:sldId id="276" r:id="rId4"/>
    <p:sldId id="256" r:id="rId5"/>
    <p:sldId id="271" r:id="rId6"/>
    <p:sldId id="257" r:id="rId7"/>
    <p:sldId id="267" r:id="rId8"/>
    <p:sldId id="270" r:id="rId9"/>
    <p:sldId id="260" r:id="rId10"/>
    <p:sldId id="273" r:id="rId11"/>
    <p:sldId id="274" r:id="rId12"/>
    <p:sldId id="279" r:id="rId13"/>
    <p:sldId id="281" r:id="rId14"/>
    <p:sldId id="282" r:id="rId15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2604" y="-8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80010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6738" y="3962400"/>
            <a:ext cx="80010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E74A8-5555-477D-B258-FD01EE1736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250236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FDB28AF-93BF-421D-BA6F-79AE8F910FAB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6570DA-EDDF-417F-8ECD-31937D552C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2.jpe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png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0.png"/><Relationship Id="rId4" Type="http://schemas.openxmlformats.org/officeDocument/2006/relationships/image" Target="../media/image23.gif"/><Relationship Id="rId9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oleObject" Target="../embeddings/oleObject9.bin"/><Relationship Id="rId3" Type="http://schemas.openxmlformats.org/officeDocument/2006/relationships/image" Target="../media/image30.jpe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9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24.png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26.png"/><Relationship Id="rId4" Type="http://schemas.openxmlformats.org/officeDocument/2006/relationships/image" Target="../media/image9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1.png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gif"/><Relationship Id="rId5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6.gif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7.gi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26" y="357166"/>
            <a:ext cx="8786874" cy="92333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Путешествие на звуковую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полянку.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349645" y="4929198"/>
            <a:ext cx="279435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ГБОУ СОШ № 1874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(г. Москвы)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Учитель-логопед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b="1" dirty="0" err="1">
                <a:solidFill>
                  <a:srgbClr val="002060"/>
                </a:solidFill>
              </a:rPr>
              <a:t>Гайнуллина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Татьяна Владимировна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42" y="1772816"/>
            <a:ext cx="6336704" cy="4752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893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295400" y="399276"/>
            <a:ext cx="3356992" cy="9692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 окном летит листва, </a:t>
            </a:r>
          </a:p>
          <a:p>
            <a:pPr marL="45720" indent="0">
              <a:buFont typeface="Georgia" pitchFamily="18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Повторяем вместе 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sz="quarter" idx="13"/>
          </p:nvPr>
        </p:nvSpPr>
        <p:spPr>
          <a:xfrm>
            <a:off x="4572000" y="3571876"/>
            <a:ext cx="3357563" cy="969962"/>
          </a:xfrm>
        </p:spPr>
        <p:txBody>
          <a:bodyPr/>
          <a:lstStyle/>
          <a:p>
            <a:pPr marL="45720" indent="0">
              <a:buNone/>
            </a:pPr>
            <a:r>
              <a:rPr lang="ru-RU" b="1" dirty="0">
                <a:solidFill>
                  <a:srgbClr val="002060"/>
                </a:solidFill>
              </a:rPr>
              <a:t>Мы присели на траву </a:t>
            </a:r>
          </a:p>
          <a:p>
            <a:pPr marL="45720" indent="0">
              <a:buNone/>
            </a:pPr>
            <a:r>
              <a:rPr lang="ru-RU" b="1" dirty="0">
                <a:solidFill>
                  <a:srgbClr val="002060"/>
                </a:solidFill>
              </a:rPr>
              <a:t>И запели тихо </a:t>
            </a:r>
            <a:r>
              <a:rPr lang="ru-RU" b="1" dirty="0">
                <a:solidFill>
                  <a:srgbClr val="FF0000"/>
                </a:solidFill>
              </a:rPr>
              <a:t>У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585" y="850078"/>
            <a:ext cx="2589895" cy="19510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042" y="3643314"/>
            <a:ext cx="2143140" cy="2857520"/>
          </a:xfrm>
          <a:prstGeom prst="rect">
            <a:avLst/>
          </a:prstGeom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12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969"/>
              </p:ext>
            </p:extLst>
          </p:nvPr>
        </p:nvGraphicFramePr>
        <p:xfrm>
          <a:off x="1660162" y="1377766"/>
          <a:ext cx="785818" cy="1423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Точечный рисунок" r:id="rId5" imgW="504762" imgH="914286" progId="PBrush">
                  <p:embed/>
                </p:oleObj>
              </mc:Choice>
              <mc:Fallback>
                <p:oleObj name="Точечный рисунок" r:id="rId5" imgW="504762" imgH="914286" progId="PBrush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0162" y="1377766"/>
                        <a:ext cx="785818" cy="14233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160713"/>
              </p:ext>
            </p:extLst>
          </p:nvPr>
        </p:nvGraphicFramePr>
        <p:xfrm>
          <a:off x="2843808" y="1373068"/>
          <a:ext cx="785819" cy="1445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Точечный рисунок" r:id="rId7" imgW="533474" imgH="980952" progId="PBrush">
                  <p:embed/>
                </p:oleObj>
              </mc:Choice>
              <mc:Fallback>
                <p:oleObj name="Точечный рисунок" r:id="rId7" imgW="533474" imgH="980952" progId="PBrush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373068"/>
                        <a:ext cx="785819" cy="14453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4786314" y="4643446"/>
          <a:ext cx="1000132" cy="1576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Точечный рисунок" r:id="rId9" imgW="561905" imgH="885949" progId="PBrush">
                  <p:embed/>
                </p:oleObj>
              </mc:Choice>
              <mc:Fallback>
                <p:oleObj name="Точечный рисунок" r:id="rId9" imgW="561905" imgH="885949" progId="PBrush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4" y="4643446"/>
                        <a:ext cx="1000132" cy="15764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6572264" y="4643446"/>
          <a:ext cx="928694" cy="1625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Точечный рисунок" r:id="rId11" imgW="495369" imgH="866896" progId="PBrush">
                  <p:embed/>
                </p:oleObj>
              </mc:Choice>
              <mc:Fallback>
                <p:oleObj name="Точечный рисунок" r:id="rId11" imgW="495369" imgH="866896" progId="PBrush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64" y="4643446"/>
                        <a:ext cx="928694" cy="16252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526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071802" y="4143380"/>
            <a:ext cx="3816424" cy="1329328"/>
          </a:xfrm>
        </p:spPr>
        <p:txBody>
          <a:bodyPr/>
          <a:lstStyle/>
          <a:p>
            <a:pPr marL="45720" indent="0">
              <a:buNone/>
            </a:pPr>
            <a:r>
              <a:rPr lang="ru-RU" b="1" dirty="0">
                <a:solidFill>
                  <a:srgbClr val="002060"/>
                </a:solidFill>
              </a:rPr>
              <a:t>Ах, какие молодцы</a:t>
            </a:r>
          </a:p>
          <a:p>
            <a:pPr marL="45720" indent="0">
              <a:buNone/>
            </a:pPr>
            <a:r>
              <a:rPr lang="ru-RU" b="1" dirty="0">
                <a:solidFill>
                  <a:srgbClr val="002060"/>
                </a:solidFill>
              </a:rPr>
              <a:t>Поём вместе хором </a:t>
            </a:r>
            <a:r>
              <a:rPr lang="ru-RU" b="1" dirty="0">
                <a:solidFill>
                  <a:srgbClr val="FF0000"/>
                </a:solidFill>
              </a:rPr>
              <a:t>Ы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89446"/>
            <a:ext cx="394218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2060"/>
                </a:solidFill>
              </a:rPr>
              <a:t>Нам от солнышка светло</a:t>
            </a:r>
            <a:r>
              <a:rPr lang="ru-RU" sz="22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 Повторяем </a:t>
            </a:r>
            <a:r>
              <a:rPr lang="ru-RU" sz="2200" b="1" dirty="0">
                <a:solidFill>
                  <a:srgbClr val="002060"/>
                </a:solidFill>
              </a:rPr>
              <a:t>дружно </a:t>
            </a:r>
            <a:r>
              <a:rPr lang="ru-RU" sz="2200" b="1" dirty="0">
                <a:solidFill>
                  <a:srgbClr val="FF0000"/>
                </a:solidFill>
              </a:rPr>
              <a:t>О</a:t>
            </a:r>
            <a:r>
              <a:rPr lang="ru-RU" sz="2200" b="1" dirty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27576" y="2071678"/>
            <a:ext cx="3816424" cy="1329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Улетели соловьи, </a:t>
            </a:r>
          </a:p>
          <a:p>
            <a:pPr marL="45720" indent="0">
              <a:buFont typeface="Georgia" pitchFamily="18" charset="0"/>
              <a:buNone/>
            </a:pPr>
            <a:r>
              <a:rPr lang="ru-RU" b="1" dirty="0" smtClean="0">
                <a:solidFill>
                  <a:srgbClr val="002060"/>
                </a:solidFill>
              </a:rPr>
              <a:t>Мы запели грустно 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marL="45720" indent="0">
              <a:buFont typeface="Georgia" pitchFamily="18" charset="0"/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1"/>
          <a:stretch/>
        </p:blipFill>
        <p:spPr>
          <a:xfrm>
            <a:off x="0" y="3803591"/>
            <a:ext cx="2653363" cy="30544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82" y="0"/>
            <a:ext cx="2251326" cy="2145285"/>
          </a:xfrm>
          <a:prstGeom prst="rect">
            <a:avLst/>
          </a:prstGeom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714348" y="1428735"/>
          <a:ext cx="928694" cy="1247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2" name="Точечный рисунок" r:id="rId5" imgW="666667" imgH="895238" progId="PBrush">
                  <p:embed/>
                </p:oleObj>
              </mc:Choice>
              <mc:Fallback>
                <p:oleObj name="Точечный рисунок" r:id="rId5" imgW="666667" imgH="895238" progId="PBrush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1428735"/>
                        <a:ext cx="928694" cy="12471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2143108" y="1357298"/>
          <a:ext cx="714380" cy="1332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3" name="Точечный рисунок" r:id="rId7" imgW="495369" imgH="923810" progId="PBrush">
                  <p:embed/>
                </p:oleObj>
              </mc:Choice>
              <mc:Fallback>
                <p:oleObj name="Точечный рисунок" r:id="rId7" imgW="495369" imgH="923810" progId="PBrush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08" y="1357298"/>
                        <a:ext cx="714380" cy="13325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6000760" y="3071810"/>
          <a:ext cx="785818" cy="1251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4" name="Точечный рисунок" r:id="rId9" imgW="561905" imgH="895238" progId="PBrush">
                  <p:embed/>
                </p:oleObj>
              </mc:Choice>
              <mc:Fallback>
                <p:oleObj name="Точечный рисунок" r:id="rId9" imgW="561905" imgH="895238" progId="PBrush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60" y="3071810"/>
                        <a:ext cx="785818" cy="12519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7358082" y="3071810"/>
          <a:ext cx="685805" cy="1285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5" name="Точечный рисунок" r:id="rId11" imgW="457143" imgH="857143" progId="PBrush">
                  <p:embed/>
                </p:oleObj>
              </mc:Choice>
              <mc:Fallback>
                <p:oleObj name="Точечный рисунок" r:id="rId11" imgW="457143" imgH="857143" progId="PBrush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82" y="3071810"/>
                        <a:ext cx="685805" cy="12858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3500430" y="5214950"/>
          <a:ext cx="785818" cy="1320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6" name="Точечный рисунок" r:id="rId13" imgW="447856" imgH="752381" progId="PBrush">
                  <p:embed/>
                </p:oleObj>
              </mc:Choice>
              <mc:Fallback>
                <p:oleObj name="Точечный рисунок" r:id="rId13" imgW="447856" imgH="752381" progId="PBrush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5214950"/>
                        <a:ext cx="785818" cy="13208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4714876" y="5214950"/>
          <a:ext cx="714380" cy="1380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7" name="Точечный рисунок" r:id="rId15" imgW="419048" imgH="809738" progId="PBrush">
                  <p:embed/>
                </p:oleObj>
              </mc:Choice>
              <mc:Fallback>
                <p:oleObj name="Точечный рисунок" r:id="rId15" imgW="419048" imgH="809738" progId="PBrush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6" y="5214950"/>
                        <a:ext cx="714380" cy="13800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315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3"/>
            <a:ext cx="8749932" cy="6552727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16" y="3071810"/>
            <a:ext cx="3514712" cy="2977168"/>
          </a:xfrm>
          <a:prstGeom prst="rect">
            <a:avLst/>
          </a:prstGeom>
        </p:spPr>
      </p:pic>
      <p:pic>
        <p:nvPicPr>
          <p:cNvPr id="6" name="Мы-совсем-как-червяки-или-танец-червячков33-ХИТ-В-ДЕТСКОМ-САДУ333333333333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76101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2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829400"/>
            <a:ext cx="2440264" cy="20416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592313"/>
            <a:ext cx="2628021" cy="2404639"/>
          </a:xfrm>
          <a:prstGeom prst="rect">
            <a:avLst/>
          </a:prstGeom>
        </p:spPr>
      </p:pic>
      <p:pic>
        <p:nvPicPr>
          <p:cNvPr id="6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572" y="921732"/>
            <a:ext cx="1928826" cy="1745799"/>
          </a:xfrm>
        </p:spPr>
      </p:pic>
      <p:sp>
        <p:nvSpPr>
          <p:cNvPr id="7" name="Блок-схема: узел 6"/>
          <p:cNvSpPr/>
          <p:nvPr/>
        </p:nvSpPr>
        <p:spPr>
          <a:xfrm>
            <a:off x="1331640" y="1268760"/>
            <a:ext cx="1164461" cy="1162969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005064"/>
            <a:ext cx="2628021" cy="24046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120330"/>
            <a:ext cx="2736304" cy="22893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248686"/>
            <a:ext cx="1778631" cy="1785950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7236296" y="4425431"/>
            <a:ext cx="495656" cy="143246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195736" y="2964185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err="1" smtClean="0">
                <a:solidFill>
                  <a:srgbClr val="FF0000"/>
                </a:solidFill>
              </a:rPr>
              <a:t>А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м</a:t>
            </a:r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24128" y="6055760"/>
            <a:ext cx="79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Н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71480"/>
            <a:ext cx="6512511" cy="842782"/>
          </a:xfrm>
        </p:spPr>
        <p:txBody>
          <a:bodyPr/>
          <a:lstStyle/>
          <a:p>
            <a:pPr algn="ctr"/>
            <a:r>
              <a:rPr lang="ru-RU" sz="2400" dirty="0" smtClean="0"/>
              <a:t>Список использованной литературы: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00166" y="1357298"/>
            <a:ext cx="6400800" cy="347472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Ткаченко Т. А. Логопедическая тетрадь. Формирование фонема­тического восприятия и навыков звукового анализа. СПб., 1998.</a:t>
            </a:r>
          </a:p>
          <a:p>
            <a:r>
              <a:rPr lang="ru-RU" dirty="0" smtClean="0"/>
              <a:t>Ткаченко Т.А. Логопедическая тетрадь. Совершенствование на­выков звукового анализа и обучение грамоте. М., 1999.</a:t>
            </a:r>
          </a:p>
          <a:p>
            <a:r>
              <a:rPr lang="ru-RU" dirty="0" smtClean="0"/>
              <a:t>Артикуляционная гимнастика под музыку (диск)</a:t>
            </a:r>
          </a:p>
          <a:p>
            <a:r>
              <a:rPr lang="ru-RU" dirty="0" smtClean="0"/>
              <a:t>Мухина А.Я. </a:t>
            </a:r>
            <a:r>
              <a:rPr lang="ru-RU" dirty="0" err="1" smtClean="0"/>
              <a:t>Речедвигательная</a:t>
            </a:r>
            <a:r>
              <a:rPr lang="ru-RU" dirty="0" smtClean="0"/>
              <a:t> </a:t>
            </a:r>
            <a:r>
              <a:rPr lang="ru-RU" dirty="0" smtClean="0"/>
              <a:t>ритмика</a:t>
            </a:r>
          </a:p>
          <a:p>
            <a:r>
              <a:rPr lang="ru-RU" dirty="0" smtClean="0"/>
              <a:t>Интернет-ресурсы</a:t>
            </a:r>
            <a:r>
              <a:rPr lang="ru-RU" dirty="0"/>
              <a:t>: Пушкарёва О.В. «Весёлые песенки про гласные звуки»</a:t>
            </a:r>
          </a:p>
          <a:p>
            <a:r>
              <a:rPr lang="ru-RU" dirty="0"/>
              <a:t>Сайт «Ромашка»</a:t>
            </a:r>
          </a:p>
          <a:p>
            <a:r>
              <a:rPr lang="ru-RU" dirty="0"/>
              <a:t>Блок Алексеевой Т.В.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357950" y="714356"/>
            <a:ext cx="24133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Гласные тянутся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к песенке звонкой,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Могут заплакать и закричать.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В темном лесу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Звать и аукать,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Но не желают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Свистеть и ворчать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Воздух свободно идет через рот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Нет препятствий разных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Голос участвует, голос зовет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Звук получается </a:t>
            </a:r>
            <a:r>
              <a:rPr lang="ru-RU" b="1" dirty="0" smtClean="0">
                <a:solidFill>
                  <a:srgbClr val="002060"/>
                </a:solidFill>
              </a:rPr>
              <a:t>ГЛАСНЫЙ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45174" y="1702611"/>
            <a:ext cx="4061364" cy="388843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Блок-схема: узел 8"/>
          <p:cNvSpPr/>
          <p:nvPr/>
        </p:nvSpPr>
        <p:spPr>
          <a:xfrm>
            <a:off x="4357686" y="2071678"/>
            <a:ext cx="555426" cy="63549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1607339" y="1905991"/>
            <a:ext cx="1512168" cy="1571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задержка 13"/>
          <p:cNvSpPr/>
          <p:nvPr/>
        </p:nvSpPr>
        <p:spPr>
          <a:xfrm rot="5400000">
            <a:off x="4232027" y="4545135"/>
            <a:ext cx="461079" cy="1094078"/>
          </a:xfrm>
          <a:prstGeom prst="flowChartDela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643306" y="2786058"/>
            <a:ext cx="495656" cy="143246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245174" y="116631"/>
            <a:ext cx="4061364" cy="1585980"/>
          </a:xfrm>
          <a:prstGeom prst="triangle">
            <a:avLst/>
          </a:prstGeom>
          <a:solidFill>
            <a:srgbClr val="FF33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4238311"/>
            <a:ext cx="1584176" cy="3726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10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4" grpId="0" animBg="1"/>
      <p:bldP spid="10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142976" y="2071678"/>
            <a:ext cx="4061364" cy="388843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2071678"/>
            <a:ext cx="1928826" cy="17457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78" y="2071678"/>
            <a:ext cx="1765666" cy="15716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78" y="4071942"/>
            <a:ext cx="1778631" cy="17859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7" y="4143380"/>
            <a:ext cx="1928826" cy="17112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4248" y="2500306"/>
            <a:ext cx="35397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А согласные согласны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Шелестеть, шептать, свистеть,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Даже фыркать и скрипеть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Как же хочется им петь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1142976" y="500042"/>
            <a:ext cx="4061364" cy="158598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м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0694" y="4000504"/>
            <a:ext cx="3385835" cy="2352678"/>
          </a:xfrm>
          <a:prstGeom prst="rect">
            <a:avLst/>
          </a:prstGeom>
        </p:spPr>
      </p:pic>
      <p:pic>
        <p:nvPicPr>
          <p:cNvPr id="13" name="Рисунок 12" descr="в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8" y="285728"/>
            <a:ext cx="3244216" cy="214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89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0"/>
          <a:stretch>
            <a:fillRect/>
          </a:stretch>
        </p:blipFill>
        <p:spPr>
          <a:xfrm>
            <a:off x="0" y="10118"/>
            <a:ext cx="9144000" cy="684788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0" t="41797" r="59101" b="4771"/>
          <a:stretch/>
        </p:blipFill>
        <p:spPr bwMode="auto">
          <a:xfrm>
            <a:off x="3643306" y="2972724"/>
            <a:ext cx="3243780" cy="3885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564" y="116632"/>
            <a:ext cx="2651436" cy="25265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500042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Times New Roman" pitchFamily="18" charset="0"/>
              </a:rPr>
              <a:t>Артикуляционная гимнастика под музыку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68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85281" y="366886"/>
            <a:ext cx="4176464" cy="57606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Упражнение «</a:t>
            </a:r>
            <a:r>
              <a:rPr lang="ru-RU" sz="2400" dirty="0" smtClean="0">
                <a:solidFill>
                  <a:srgbClr val="002060"/>
                </a:solidFill>
              </a:rPr>
              <a:t>Улыбка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513" y="942950"/>
            <a:ext cx="4572000" cy="4286250"/>
          </a:xfrm>
          <a:prstGeom prst="rect">
            <a:avLst/>
          </a:prstGeom>
        </p:spPr>
      </p:pic>
      <p:pic>
        <p:nvPicPr>
          <p:cNvPr id="6" name="01 Улыбка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72400" y="6021288"/>
            <a:ext cx="609600" cy="609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36701" y="53012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chemeClr val="tx2">
                    <a:lumMod val="25000"/>
                  </a:schemeClr>
                </a:solidFill>
              </a:rPr>
              <a:t>Описание упражнения</a:t>
            </a:r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:</a:t>
            </a:r>
          </a:p>
          <a:p>
            <a:pPr algn="ctr"/>
            <a:r>
              <a:rPr lang="ru-RU" altLang="ru-RU" dirty="0">
                <a:latin typeface="+mj-lt"/>
              </a:rPr>
              <a:t>м</a:t>
            </a:r>
            <a:r>
              <a:rPr lang="ru-RU" altLang="ru-RU" dirty="0" smtClean="0">
                <a:latin typeface="+mj-lt"/>
              </a:rPr>
              <a:t>аксимально </a:t>
            </a:r>
            <a:r>
              <a:rPr lang="ru-RU" altLang="ru-RU" dirty="0">
                <a:latin typeface="+mj-lt"/>
              </a:rPr>
              <a:t>растянуть губы (улыбнуться</a:t>
            </a:r>
            <a:r>
              <a:rPr lang="ru-RU" altLang="ru-RU" dirty="0" smtClean="0">
                <a:latin typeface="+mj-lt"/>
              </a:rPr>
              <a:t>) </a:t>
            </a:r>
            <a:endParaRPr lang="ru-RU" dirty="0">
              <a:latin typeface="+mj-lt"/>
            </a:endParaRPr>
          </a:p>
          <a:p>
            <a:pPr algn="ctr"/>
            <a:endParaRPr lang="ru-RU" b="1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95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02 Лягуш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956376" y="5949280"/>
            <a:ext cx="609600" cy="60960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643174" y="500042"/>
            <a:ext cx="4185584" cy="57606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Упражнение «Лягушки»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16" y="1071546"/>
            <a:ext cx="2857500" cy="2076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2643182"/>
            <a:ext cx="1656184" cy="16101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454" y="2786058"/>
            <a:ext cx="1656184" cy="16101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5984" y="435769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chemeClr val="tx2">
                    <a:lumMod val="25000"/>
                  </a:schemeClr>
                </a:solidFill>
              </a:rPr>
              <a:t>Описание упражнения</a:t>
            </a:r>
            <a:r>
              <a:rPr lang="ru-RU" b="1" dirty="0">
                <a:solidFill>
                  <a:schemeClr val="tx2">
                    <a:lumMod val="25000"/>
                  </a:schemeClr>
                </a:solidFill>
              </a:rPr>
              <a:t>:</a:t>
            </a:r>
          </a:p>
          <a:p>
            <a:pPr algn="ctr"/>
            <a:endParaRPr lang="ru-RU" b="1" dirty="0">
              <a:solidFill>
                <a:schemeClr val="tx2">
                  <a:lumMod val="25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>
                <a:solidFill>
                  <a:schemeClr val="tx2">
                    <a:lumMod val="25000"/>
                  </a:schemeClr>
                </a:solidFill>
              </a:rPr>
              <a:t>улыбнуться, показать сомкнутые зубки.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>
                <a:solidFill>
                  <a:schemeClr val="tx2">
                    <a:lumMod val="25000"/>
                  </a:schemeClr>
                </a:solidFill>
              </a:rPr>
              <a:t>удерживать губы в таком положении до счёта «пять»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>
                <a:solidFill>
                  <a:schemeClr val="tx2">
                    <a:lumMod val="25000"/>
                  </a:schemeClr>
                </a:solidFill>
              </a:rPr>
              <a:t>вернуть губы в исходное положение. </a:t>
            </a:r>
          </a:p>
        </p:txBody>
      </p:sp>
    </p:spTree>
    <p:extLst>
      <p:ext uri="{BB962C8B-B14F-4D97-AF65-F5344CB8AC3E}">
        <p14:creationId xmlns:p14="http://schemas.microsoft.com/office/powerpoint/2010/main" val="321806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10"/>
          <a:stretch/>
        </p:blipFill>
        <p:spPr>
          <a:xfrm>
            <a:off x="4214810" y="857232"/>
            <a:ext cx="4234198" cy="514353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86050" y="428604"/>
            <a:ext cx="4090097" cy="60392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Упражнение «Хоботок»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03 Слон розовы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08304" y="5805264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428736"/>
            <a:ext cx="2850317" cy="13681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8596" y="442913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Описание упражнения</a:t>
            </a:r>
            <a:r>
              <a:rPr lang="ru-RU" b="1" dirty="0">
                <a:solidFill>
                  <a:srgbClr val="002060"/>
                </a:solidFill>
              </a:rPr>
              <a:t>: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dirty="0">
                <a:solidFill>
                  <a:srgbClr val="002060"/>
                </a:solidFill>
              </a:rPr>
              <a:t>Вытянуть сомкнутые губы вперед трубочкой.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endParaRPr lang="ru-RU" dirty="0">
              <a:solidFill>
                <a:srgbClr val="002060"/>
              </a:solidFill>
              <a:latin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dirty="0">
                <a:solidFill>
                  <a:srgbClr val="002060"/>
                </a:solidFill>
              </a:rPr>
              <a:t>Удерживать в таком положении под счет до 5-10.</a:t>
            </a:r>
          </a:p>
        </p:txBody>
      </p:sp>
    </p:spTree>
    <p:extLst>
      <p:ext uri="{BB962C8B-B14F-4D97-AF65-F5344CB8AC3E}">
        <p14:creationId xmlns:p14="http://schemas.microsoft.com/office/powerpoint/2010/main" val="144936196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1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14290"/>
            <a:ext cx="3979786" cy="665044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Упражнение </a:t>
            </a: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«Качели»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" name="08 Качели крылаты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308304" y="5661248"/>
            <a:ext cx="609600" cy="609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357298"/>
            <a:ext cx="4857784" cy="48577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00694" y="1071546"/>
            <a:ext cx="34290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Описание упражнения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002060"/>
                </a:solidFill>
              </a:rPr>
              <a:t>Улыбнуться, приоткрыть рот,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положить широкий язык за нижние зубы и удерживать в таком положении под счет от 1 до 5. </a:t>
            </a:r>
          </a:p>
          <a:p>
            <a:pPr>
              <a:buFont typeface="Wingdings" pitchFamily="2" charset="2"/>
              <a:buChar char="v"/>
            </a:pPr>
            <a:r>
              <a:rPr lang="ru-RU" dirty="0">
                <a:solidFill>
                  <a:srgbClr val="002060"/>
                </a:solidFill>
              </a:rPr>
              <a:t>Потом поднять широкий язык за верхние зубы тоже с внутренней стороны, удерживать под счет от 1 до 5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6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88640"/>
            <a:ext cx="4172149" cy="576064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002060"/>
                </a:solidFill>
                <a:cs typeface="Times New Roman" pitchFamily="18" charset="0"/>
              </a:rPr>
              <a:t>Упражнение «</a:t>
            </a: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Лошадка»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4" name="15 Лошадки белогривы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740352" y="5949280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3108" y="435769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Описание упражнения</a:t>
            </a:r>
          </a:p>
          <a:p>
            <a:pPr algn="ctr">
              <a:buFont typeface="Wingdings" pitchFamily="2" charset="2"/>
              <a:buChar char="v"/>
            </a:pPr>
            <a:r>
              <a:rPr lang="ru-RU" i="1" dirty="0" smtClean="0">
                <a:solidFill>
                  <a:srgbClr val="002060"/>
                </a:solidFill>
              </a:rPr>
              <a:t>Улыбнись.</a:t>
            </a:r>
            <a:endParaRPr lang="ru-RU" dirty="0" smtClean="0">
              <a:solidFill>
                <a:srgbClr val="002060"/>
              </a:solidFill>
            </a:endParaRPr>
          </a:p>
          <a:p>
            <a:pPr algn="ctr">
              <a:buFont typeface="Wingdings" pitchFamily="2" charset="2"/>
              <a:buChar char="v"/>
            </a:pPr>
            <a:r>
              <a:rPr lang="ru-RU" i="1" dirty="0" smtClean="0">
                <a:solidFill>
                  <a:srgbClr val="002060"/>
                </a:solidFill>
              </a:rPr>
              <a:t>Приоткрой </a:t>
            </a:r>
            <a:r>
              <a:rPr lang="ru-RU" i="1" dirty="0">
                <a:solidFill>
                  <a:srgbClr val="002060"/>
                </a:solidFill>
              </a:rPr>
              <a:t>рот.</a:t>
            </a:r>
            <a:endParaRPr lang="ru-RU" dirty="0">
              <a:solidFill>
                <a:srgbClr val="002060"/>
              </a:solidFill>
            </a:endParaRPr>
          </a:p>
          <a:p>
            <a:pPr algn="ctr">
              <a:buFont typeface="Wingdings" pitchFamily="2" charset="2"/>
              <a:buChar char="v"/>
            </a:pPr>
            <a:r>
              <a:rPr lang="ru-RU" i="1" dirty="0" smtClean="0">
                <a:solidFill>
                  <a:srgbClr val="002060"/>
                </a:solidFill>
              </a:rPr>
              <a:t>Цокай </a:t>
            </a:r>
            <a:r>
              <a:rPr lang="ru-RU" i="1" dirty="0">
                <a:solidFill>
                  <a:srgbClr val="002060"/>
                </a:solidFill>
              </a:rPr>
              <a:t>медленно кончиком языка.</a:t>
            </a:r>
            <a:endParaRPr lang="ru-RU" dirty="0">
              <a:solidFill>
                <a:srgbClr val="002060"/>
              </a:solidFill>
            </a:endParaRPr>
          </a:p>
          <a:p>
            <a:pPr algn="ctr">
              <a:buFont typeface="Wingdings" pitchFamily="2" charset="2"/>
              <a:buChar char="v"/>
            </a:pPr>
            <a:r>
              <a:rPr lang="ru-RU" i="1" dirty="0" smtClean="0">
                <a:solidFill>
                  <a:srgbClr val="002060"/>
                </a:solidFill>
              </a:rPr>
              <a:t>Следи</a:t>
            </a:r>
            <a:r>
              <a:rPr lang="ru-RU" i="1" dirty="0">
                <a:solidFill>
                  <a:srgbClr val="002060"/>
                </a:solidFill>
              </a:rPr>
              <a:t>, чтобы нижняя челюсть и губы не двигались, а работал только язык</a:t>
            </a:r>
            <a:r>
              <a:rPr lang="ru-RU" i="1" dirty="0"/>
              <a:t>.</a:t>
            </a:r>
            <a:endParaRPr lang="ru-RU" dirty="0"/>
          </a:p>
        </p:txBody>
      </p:sp>
      <p:pic>
        <p:nvPicPr>
          <p:cNvPr id="7" name="Рисунок 6" descr="0_6e813_99ffafee_X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4546" y="1000108"/>
            <a:ext cx="47625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3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857</TotalTime>
  <Words>349</Words>
  <Application>Microsoft Office PowerPoint</Application>
  <PresentationFormat>Экран (4:3)</PresentationFormat>
  <Paragraphs>68</Paragraphs>
  <Slides>14</Slides>
  <Notes>0</Notes>
  <HiddenSlides>0</HiddenSlides>
  <MMClips>6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Воздушный поток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Упражнение «Улыбка»</vt:lpstr>
      <vt:lpstr>Упражнение «Лягушки»</vt:lpstr>
      <vt:lpstr>Упражнение «Хоботок»</vt:lpstr>
      <vt:lpstr>Упражнение «Качели» </vt:lpstr>
      <vt:lpstr>Упражнение «Лошадка» 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использованной литературы: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Артикуляционная гимнастика</dc:title>
  <dc:creator>OLDI</dc:creator>
  <cp:lastModifiedBy>ПК</cp:lastModifiedBy>
  <cp:revision>82</cp:revision>
  <cp:lastPrinted>2013-01-18T07:36:45Z</cp:lastPrinted>
  <dcterms:created xsi:type="dcterms:W3CDTF">2013-01-06T14:38:11Z</dcterms:created>
  <dcterms:modified xsi:type="dcterms:W3CDTF">2014-01-27T07:56:47Z</dcterms:modified>
</cp:coreProperties>
</file>