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75" r:id="rId4"/>
    <p:sldId id="306" r:id="rId5"/>
    <p:sldId id="311" r:id="rId6"/>
    <p:sldId id="281" r:id="rId7"/>
    <p:sldId id="309" r:id="rId8"/>
    <p:sldId id="282" r:id="rId9"/>
    <p:sldId id="285" r:id="rId10"/>
    <p:sldId id="263" r:id="rId11"/>
    <p:sldId id="310" r:id="rId12"/>
    <p:sldId id="260" r:id="rId13"/>
    <p:sldId id="261" r:id="rId14"/>
    <p:sldId id="287" r:id="rId15"/>
    <p:sldId id="262" r:id="rId16"/>
    <p:sldId id="286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707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5" autoAdjust="0"/>
    <p:restoredTop sz="94660"/>
  </p:normalViewPr>
  <p:slideViewPr>
    <p:cSldViewPr>
      <p:cViewPr varScale="1">
        <p:scale>
          <a:sx n="77" d="100"/>
          <a:sy n="77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B066196-55D0-4FD3-A153-C4DC80A9371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775F037-498A-4032-B2EE-0F4268647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8E45B0-F562-4BF2-BC25-166AC936F5FD}" type="slidenum">
              <a:rPr lang="en-GB" sz="1200">
                <a:solidFill>
                  <a:srgbClr val="000000"/>
                </a:solidFill>
                <a:ea typeface="MS Gothic" pitchFamily="49" charset="-128"/>
              </a:rPr>
              <a:pPr algn="r"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875AD3-5F06-4EEF-8368-EE6FB7BC50A1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B4D4-E877-42A0-A0CE-F7022312833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26A4-3166-44A6-913E-FF66BBBA5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2176-082C-4276-AF3A-4C984D561F2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F2C4-EBD2-417B-9A36-311D3014B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DEFE-8651-419E-9B7C-C93D3DC26EE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6C24-015C-4D78-9557-CA3F4CD80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1A53-172E-4DD4-B2D8-455B1B30B32C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751B-6B4F-4FC4-846F-0C7EDE3A9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1146-253C-472D-AB9B-573FC861C9C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6F71-06D5-4F86-ABF0-B17682EAC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D8E2-EF80-449F-BF91-CF2589346A17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353F-3AFA-4BE4-8F0C-CCFBA2382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139B-E024-4B78-B91F-E4E5080D8E0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D141-33AF-4492-A145-D9116702E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EF4E-97F6-4E90-BEC9-5E93D19EC0F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8FED-6E61-4ADD-B28E-ECC3C9054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F350-7675-486D-B1D2-F6D8F4D79DB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DD65-BE05-40EF-A112-7171E2FAA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4F5C-0898-4DC5-99F2-6C2D823530D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558B-0B19-4AAE-8D66-E22849D08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B2E3-94DE-4CD0-84D7-A53857B5850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52A9-A8EA-48D1-AD8F-ABAC4C88A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99DC-4014-4F78-A338-4B6451504A1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BF9F-A842-4F73-8840-F653EC472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5759-6DDD-4221-9E46-2B362263D05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DFCE-EFA9-4238-98E9-B01369B8D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DF867A-8438-454C-955C-9BCFF18C1A2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A1A9BA-AA2D-4C1D-82AB-EEA3E6460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371600" y="1196975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mtClean="0">
                <a:solidFill>
                  <a:srgbClr val="17375E"/>
                </a:solidFill>
              </a:rPr>
              <a:t/>
            </a:r>
            <a:br>
              <a:rPr lang="ru-RU" smtClean="0">
                <a:solidFill>
                  <a:srgbClr val="17375E"/>
                </a:solidFill>
              </a:rPr>
            </a:br>
            <a:r>
              <a:rPr lang="ru-RU" smtClean="0">
                <a:solidFill>
                  <a:srgbClr val="17375E"/>
                </a:solidFill>
              </a:rPr>
              <a:t> </a:t>
            </a:r>
            <a:r>
              <a:rPr lang="ru-RU" sz="3200" smtClean="0">
                <a:latin typeface="Arial" charset="0"/>
              </a:rPr>
              <a:t/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        Тема: Буквы Т-Д. Звуки </a:t>
            </a:r>
            <a:r>
              <a:rPr lang="en-US" sz="3200" smtClean="0">
                <a:latin typeface="Arial" charset="0"/>
              </a:rPr>
              <a:t>[</a:t>
            </a:r>
            <a:r>
              <a:rPr lang="ru-RU" sz="3200" smtClean="0">
                <a:latin typeface="Arial" charset="0"/>
              </a:rPr>
              <a:t> т </a:t>
            </a:r>
            <a:r>
              <a:rPr lang="en-US" sz="3200" smtClean="0">
                <a:latin typeface="Arial" charset="0"/>
              </a:rPr>
              <a:t>]</a:t>
            </a:r>
            <a:r>
              <a:rPr lang="ru-RU" sz="3200" smtClean="0">
                <a:latin typeface="Arial" charset="0"/>
              </a:rPr>
              <a:t>, </a:t>
            </a:r>
            <a:r>
              <a:rPr lang="en-US" sz="3200" smtClean="0">
                <a:latin typeface="Arial" charset="0"/>
              </a:rPr>
              <a:t>[</a:t>
            </a:r>
            <a:r>
              <a:rPr lang="ru-RU" sz="3200" smtClean="0">
                <a:latin typeface="Arial" charset="0"/>
              </a:rPr>
              <a:t> д </a:t>
            </a:r>
            <a:r>
              <a:rPr lang="en-US" sz="3200" smtClean="0">
                <a:latin typeface="Arial" charset="0"/>
              </a:rPr>
              <a:t>]</a:t>
            </a:r>
            <a:r>
              <a:rPr lang="ru-RU" sz="3200" smtClean="0">
                <a:latin typeface="Arial" charset="0"/>
              </a:rPr>
              <a:t>.</a:t>
            </a:r>
            <a:r>
              <a:rPr lang="ru-RU" sz="4000" smtClean="0"/>
              <a:t> 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38" y="3500438"/>
            <a:ext cx="6335712" cy="2520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17375E"/>
                </a:solidFill>
              </a:rPr>
              <a:t>«</a:t>
            </a:r>
            <a:r>
              <a:rPr lang="ru-RU" sz="2800" smtClean="0">
                <a:solidFill>
                  <a:srgbClr val="17375E"/>
                </a:solidFill>
                <a:latin typeface="Arial" charset="0"/>
              </a:rPr>
              <a:t>Встреча с</a:t>
            </a:r>
            <a:r>
              <a:rPr lang="ru-RU" sz="2800" smtClean="0">
                <a:solidFill>
                  <a:srgbClr val="17375E"/>
                </a:solidFill>
              </a:rPr>
              <a:t> </a:t>
            </a:r>
            <a:r>
              <a:rPr lang="ru-RU" sz="2800" smtClean="0">
                <a:solidFill>
                  <a:srgbClr val="17375E"/>
                </a:solidFill>
                <a:latin typeface="Arial" charset="0"/>
              </a:rPr>
              <a:t>Томом и Джерри</a:t>
            </a:r>
            <a:r>
              <a:rPr lang="ru-RU" sz="2800" smtClean="0">
                <a:solidFill>
                  <a:srgbClr val="17375E"/>
                </a:solidFill>
              </a:rPr>
              <a:t>»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17375E"/>
              </a:solidFill>
            </a:endParaRPr>
          </a:p>
          <a:p>
            <a:pPr algn="r"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17375E"/>
                </a:solidFill>
              </a:rPr>
              <a:t>                         </a:t>
            </a:r>
            <a:r>
              <a:rPr lang="ru-RU" sz="2800" u="sng" smtClean="0">
                <a:solidFill>
                  <a:srgbClr val="17375E"/>
                </a:solidFill>
              </a:rPr>
              <a:t>Учителя-логопеда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800" u="sng" smtClean="0">
                <a:solidFill>
                  <a:srgbClr val="17375E"/>
                </a:solidFill>
              </a:rPr>
              <a:t> МБОУ-лицея №22 г. Орла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800" u="sng" smtClean="0">
                <a:solidFill>
                  <a:srgbClr val="17375E"/>
                </a:solidFill>
              </a:rPr>
              <a:t>Мартыновой О. А.</a:t>
            </a:r>
          </a:p>
        </p:txBody>
      </p:sp>
      <p:pic>
        <p:nvPicPr>
          <p:cNvPr id="16388" name="Picture 5" descr="Tom-Jerry"/>
          <p:cNvPicPr>
            <a:picLocks noChangeAspect="1" noChangeArrowheads="1"/>
          </p:cNvPicPr>
          <p:nvPr/>
        </p:nvPicPr>
        <p:blipFill>
          <a:blip r:embed="rId3"/>
          <a:srcRect r="4709"/>
          <a:stretch>
            <a:fillRect/>
          </a:stretch>
        </p:blipFill>
        <p:spPr bwMode="auto">
          <a:xfrm>
            <a:off x="0" y="3500438"/>
            <a:ext cx="2411413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multiki_122_20110418_15158097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835150" y="69215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Давайте отдохнём!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2" descr="7842833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1785926"/>
            <a:ext cx="7869936" cy="3047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3" name="Содержимое 11" descr="dud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786063"/>
            <a:ext cx="129698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13" descr="366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3575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442912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0719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9" descr="cat_link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257175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Содержимое 13" descr="366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457200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Содержимое 13" descr="366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32146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Содержимое 9" descr="cat_link.gif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500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Содержимое 9" descr="cat_link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271462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Содержимое 20" descr="22f81a44c779e6bbe7c380f7eb2224b6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86375" y="257175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Содержимое 20" descr="22f81a44c779e6bbe7c380f7eb2224b6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00" y="257175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Содержимое 11" descr="dud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3214688"/>
            <a:ext cx="12525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Овальная выноска 47"/>
          <p:cNvSpPr/>
          <p:nvPr/>
        </p:nvSpPr>
        <p:spPr>
          <a:xfrm>
            <a:off x="3357563" y="2428875"/>
            <a:ext cx="2857500" cy="857250"/>
          </a:xfrm>
          <a:prstGeom prst="wedgeEllipseCallout">
            <a:avLst>
              <a:gd name="adj1" fmla="val -63054"/>
              <a:gd name="adj2" fmla="val 1146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entury Gothic" pitchFamily="34" charset="0"/>
              </a:rPr>
              <a:t>Молодцы!</a:t>
            </a:r>
          </a:p>
        </p:txBody>
      </p:sp>
      <p:sp>
        <p:nvSpPr>
          <p:cNvPr id="28687" name="TextBox 16"/>
          <p:cNvSpPr txBox="1">
            <a:spLocks noChangeArrowheads="1"/>
          </p:cNvSpPr>
          <p:nvPr/>
        </p:nvSpPr>
        <p:spPr bwMode="auto">
          <a:xfrm>
            <a:off x="1714500" y="500063"/>
            <a:ext cx="6072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Century Gothic" pitchFamily="34" charset="0"/>
              </a:rPr>
              <a:t>Повторяй! Не зевай!</a:t>
            </a:r>
          </a:p>
        </p:txBody>
      </p:sp>
      <p:pic>
        <p:nvPicPr>
          <p:cNvPr id="18" name="Содержимое 20" descr="22f81a44c779e6bbe7c380f7eb2224b6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00188" y="45720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20" descr="22f81a44c779e6bbe7c380f7eb2224b6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75" y="45720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2861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7146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1431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2" name="белром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333 L -0.25486 0.0333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03328 L -0.00712 0.039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271089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396875" y="476250"/>
            <a:ext cx="446405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42913" eaLnBrk="0" hangingPunct="0"/>
            <a:endParaRPr lang="ru-RU" sz="2400">
              <a:solidFill>
                <a:srgbClr val="FF0000"/>
              </a:solidFill>
              <a:cs typeface="Times New Roman" pitchFamily="18" charset="0"/>
            </a:endParaRPr>
          </a:p>
          <a:p>
            <a:pPr marL="442913" eaLnBrk="0" hangingPunct="0"/>
            <a:r>
              <a:rPr lang="ru-RU" sz="4000" b="1" i="1">
                <a:latin typeface="Calibri" pitchFamily="34" charset="0"/>
                <a:cs typeface="Times New Roman" pitchFamily="18" charset="0"/>
              </a:rPr>
              <a:t>Разгадай загадки вместе с Томом.</a:t>
            </a:r>
          </a:p>
          <a:p>
            <a:pPr marL="442913" eaLnBrk="0" hangingPunct="0"/>
            <a:endParaRPr lang="ru-RU" sz="4000" b="1" i="1">
              <a:latin typeface="Calibri" pitchFamily="34" charset="0"/>
              <a:cs typeface="Times New Roman" pitchFamily="18" charset="0"/>
            </a:endParaRPr>
          </a:p>
          <a:p>
            <a:pPr marL="442913" eaLnBrk="0" hangingPunct="0"/>
            <a:r>
              <a:rPr lang="ru-RU" sz="3200">
                <a:solidFill>
                  <a:srgbClr val="000066"/>
                </a:solidFill>
                <a:cs typeface="Times New Roman" pitchFamily="18" charset="0"/>
              </a:rPr>
              <a:t> Запиши отгадки, подчеркни буквы </a:t>
            </a:r>
          </a:p>
          <a:p>
            <a:pPr marL="442913" eaLnBrk="0" hangingPunct="0"/>
            <a:r>
              <a:rPr lang="ru-RU" sz="3200">
                <a:solidFill>
                  <a:srgbClr val="000066"/>
                </a:solidFill>
                <a:cs typeface="Times New Roman" pitchFamily="18" charset="0"/>
              </a:rPr>
              <a:t>Д - одной чертой, </a:t>
            </a:r>
          </a:p>
          <a:p>
            <a:pPr marL="442913" eaLnBrk="0" hangingPunct="0"/>
            <a:r>
              <a:rPr lang="ru-RU" sz="3200">
                <a:solidFill>
                  <a:srgbClr val="000066"/>
                </a:solidFill>
                <a:cs typeface="Times New Roman" pitchFamily="18" charset="0"/>
              </a:rPr>
              <a:t>Т –двумя чертами.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492500" y="1052513"/>
            <a:ext cx="5651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>
                <a:solidFill>
                  <a:srgbClr val="FF0000"/>
                </a:solidFill>
                <a:cs typeface="Times New Roman" pitchFamily="18" charset="0"/>
              </a:rPr>
              <a:t>Кругла, а не месяц.</a:t>
            </a:r>
          </a:p>
          <a:p>
            <a:pPr eaLnBrk="0" hangingPunct="0"/>
            <a:r>
              <a:rPr lang="ru-RU" sz="4000">
                <a:solidFill>
                  <a:srgbClr val="FF0000"/>
                </a:solidFill>
                <a:cs typeface="Times New Roman" pitchFamily="18" charset="0"/>
              </a:rPr>
              <a:t>Желта, а не масло.</a:t>
            </a:r>
          </a:p>
          <a:p>
            <a:pPr eaLnBrk="0" hangingPunct="0"/>
            <a:r>
              <a:rPr lang="ru-RU" sz="4000">
                <a:solidFill>
                  <a:srgbClr val="FF0000"/>
                </a:solidFill>
                <a:cs typeface="Times New Roman" pitchFamily="18" charset="0"/>
              </a:rPr>
              <a:t>Сладка, а не сахар.</a:t>
            </a:r>
          </a:p>
          <a:p>
            <a:pPr eaLnBrk="0" hangingPunct="0"/>
            <a:r>
              <a:rPr lang="ru-RU" sz="4000">
                <a:solidFill>
                  <a:srgbClr val="FF0000"/>
                </a:solidFill>
                <a:cs typeface="Times New Roman" pitchFamily="18" charset="0"/>
              </a:rPr>
              <a:t>С хвостом, а не мышь.</a:t>
            </a:r>
          </a:p>
          <a:p>
            <a:pPr eaLnBrk="0" hangingPunct="0"/>
            <a:endParaRPr lang="ru-RU" sz="4000">
              <a:solidFill>
                <a:srgbClr val="FF0000"/>
              </a:solidFill>
            </a:endParaRPr>
          </a:p>
        </p:txBody>
      </p:sp>
      <p:pic>
        <p:nvPicPr>
          <p:cNvPr id="27651" name="Picture 4" descr="90879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350" y="3644900"/>
            <a:ext cx="31686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7966799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5263"/>
            <a:ext cx="36353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black1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F7071E"/>
                </a:solidFill>
                <a:latin typeface="Arial" charset="0"/>
              </a:rPr>
              <a:t>В чёрном небе светлячки,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F7071E"/>
                </a:solidFill>
                <a:latin typeface="Arial" charset="0"/>
              </a:rPr>
              <a:t>Не дотянешь к ним руки.</a:t>
            </a:r>
          </a:p>
        </p:txBody>
      </p:sp>
      <p:pic>
        <p:nvPicPr>
          <p:cNvPr id="28677" name="Picture 5" descr="Tom-Jerry-5727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4149725"/>
            <a:ext cx="32766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  <p:bldP spid="28674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981075"/>
            <a:ext cx="54006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Я шарик пушистый,</a:t>
            </a:r>
          </a:p>
          <a:p>
            <a:r>
              <a:rPr lang="ru-RU" sz="4000">
                <a:solidFill>
                  <a:srgbClr val="FF0000"/>
                </a:solidFill>
              </a:rPr>
              <a:t>Белею в поле чистом,</a:t>
            </a:r>
          </a:p>
          <a:p>
            <a:r>
              <a:rPr lang="ru-RU" sz="4000">
                <a:solidFill>
                  <a:srgbClr val="FF0000"/>
                </a:solidFill>
              </a:rPr>
              <a:t>А дунул ветерок-</a:t>
            </a:r>
          </a:p>
          <a:p>
            <a:r>
              <a:rPr lang="ru-RU" sz="4000">
                <a:solidFill>
                  <a:srgbClr val="FF0000"/>
                </a:solidFill>
              </a:rPr>
              <a:t>Остался стебелек.</a:t>
            </a:r>
          </a:p>
          <a:p>
            <a:endParaRPr lang="ru-RU" sz="4000">
              <a:solidFill>
                <a:srgbClr val="FF0000"/>
              </a:solidFill>
            </a:endParaRPr>
          </a:p>
        </p:txBody>
      </p:sp>
      <p:pic>
        <p:nvPicPr>
          <p:cNvPr id="29698" name="Picture 3" descr="1840478731319308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205038"/>
            <a:ext cx="3492500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8538290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9725"/>
            <a:ext cx="32766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92388" y="1196975"/>
            <a:ext cx="5435600" cy="1727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>
                <a:solidFill>
                  <a:srgbClr val="F7071E"/>
                </a:solidFill>
                <a:latin typeface="Arial" charset="0"/>
              </a:rPr>
              <a:t>На пальце одном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solidFill>
                  <a:srgbClr val="F7071E"/>
                </a:solidFill>
                <a:latin typeface="Arial" charset="0"/>
              </a:rPr>
              <a:t>Ведерко вверх дном.</a:t>
            </a:r>
          </a:p>
        </p:txBody>
      </p:sp>
      <p:pic>
        <p:nvPicPr>
          <p:cNvPr id="30723" name="Picture 4" descr="Train-250-anim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34925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600_Tom_and_Jerry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429000"/>
            <a:ext cx="3708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7" name="WordArt 19"/>
          <p:cNvSpPr>
            <a:spLocks noChangeArrowheads="1" noChangeShapeType="1" noTextEdit="1"/>
          </p:cNvSpPr>
          <p:nvPr/>
        </p:nvSpPr>
        <p:spPr bwMode="auto">
          <a:xfrm>
            <a:off x="3419475" y="3933825"/>
            <a:ext cx="28082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уточка</a:t>
            </a:r>
          </a:p>
        </p:txBody>
      </p:sp>
      <p:sp>
        <p:nvSpPr>
          <p:cNvPr id="135188" name="WordArt 20"/>
          <p:cNvSpPr>
            <a:spLocks noChangeArrowheads="1" noChangeShapeType="1" noTextEdit="1"/>
          </p:cNvSpPr>
          <p:nvPr/>
        </p:nvSpPr>
        <p:spPr bwMode="auto">
          <a:xfrm>
            <a:off x="3276600" y="4581525"/>
            <a:ext cx="25717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тарелка</a:t>
            </a:r>
          </a:p>
        </p:txBody>
      </p:sp>
      <p:sp>
        <p:nvSpPr>
          <p:cNvPr id="135189" name="WordArt 21"/>
          <p:cNvSpPr>
            <a:spLocks noChangeArrowheads="1" noChangeShapeType="1" noTextEdit="1"/>
          </p:cNvSpPr>
          <p:nvPr/>
        </p:nvSpPr>
        <p:spPr bwMode="auto">
          <a:xfrm>
            <a:off x="3851275" y="3933825"/>
            <a:ext cx="2089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удочка</a:t>
            </a:r>
          </a:p>
        </p:txBody>
      </p:sp>
      <p:sp>
        <p:nvSpPr>
          <p:cNvPr id="135191" name="WordArt 23"/>
          <p:cNvSpPr>
            <a:spLocks noChangeArrowheads="1" noChangeShapeType="1" noTextEdit="1"/>
          </p:cNvSpPr>
          <p:nvPr/>
        </p:nvSpPr>
        <p:spPr bwMode="auto">
          <a:xfrm>
            <a:off x="3779838" y="4581525"/>
            <a:ext cx="2089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дыня</a:t>
            </a:r>
          </a:p>
        </p:txBody>
      </p:sp>
      <p:sp>
        <p:nvSpPr>
          <p:cNvPr id="135192" name="WordArt 24"/>
          <p:cNvSpPr>
            <a:spLocks noChangeArrowheads="1" noChangeShapeType="1" noTextEdit="1"/>
          </p:cNvSpPr>
          <p:nvPr/>
        </p:nvSpPr>
        <p:spPr bwMode="auto">
          <a:xfrm>
            <a:off x="3779838" y="5300663"/>
            <a:ext cx="22971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тетрадочка</a:t>
            </a:r>
          </a:p>
        </p:txBody>
      </p:sp>
      <p:sp>
        <p:nvSpPr>
          <p:cNvPr id="135193" name="WordArt 25"/>
          <p:cNvSpPr>
            <a:spLocks noChangeArrowheads="1" noChangeShapeType="1" noTextEdit="1"/>
          </p:cNvSpPr>
          <p:nvPr/>
        </p:nvSpPr>
        <p:spPr bwMode="auto">
          <a:xfrm>
            <a:off x="3779838" y="5300663"/>
            <a:ext cx="2225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тетрадочка</a:t>
            </a:r>
          </a:p>
        </p:txBody>
      </p:sp>
      <p:sp>
        <p:nvSpPr>
          <p:cNvPr id="39943" name="Text Box 37"/>
          <p:cNvSpPr txBox="1">
            <a:spLocks noChangeArrowheads="1"/>
          </p:cNvSpPr>
          <p:nvPr/>
        </p:nvSpPr>
        <p:spPr bwMode="auto">
          <a:xfrm>
            <a:off x="2195513" y="1052513"/>
            <a:ext cx="1233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70C0"/>
                </a:solidFill>
                <a:latin typeface="Arial Black" pitchFamily="34" charset="0"/>
              </a:rPr>
              <a:t>Том </a:t>
            </a:r>
          </a:p>
        </p:txBody>
      </p:sp>
      <p:sp>
        <p:nvSpPr>
          <p:cNvPr id="39944" name="Text Box 37"/>
          <p:cNvSpPr txBox="1">
            <a:spLocks noChangeArrowheads="1"/>
          </p:cNvSpPr>
          <p:nvPr/>
        </p:nvSpPr>
        <p:spPr bwMode="auto">
          <a:xfrm>
            <a:off x="4284663" y="981075"/>
            <a:ext cx="209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70C0"/>
                </a:solidFill>
                <a:latin typeface="Arial Black" pitchFamily="34" charset="0"/>
              </a:rPr>
              <a:t>Джерри </a:t>
            </a:r>
          </a:p>
        </p:txBody>
      </p:sp>
      <p:pic>
        <p:nvPicPr>
          <p:cNvPr id="39945" name="Picture 7" descr="p0000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908050"/>
            <a:ext cx="270033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5" descr="multiki_122_20110418_15158097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08050"/>
            <a:ext cx="21955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1916113"/>
            <a:ext cx="94297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1989138"/>
            <a:ext cx="94297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2771775" y="1916113"/>
            <a:ext cx="874713" cy="1211262"/>
          </a:xfrm>
          <a:prstGeom prst="line">
            <a:avLst/>
          </a:prstGeom>
          <a:noFill/>
          <a:ln w="7632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6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532 L -0.2599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9.82659E-7 L 0.27153 -9.82659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3.75723E-6 L -0.2599 3.75723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25 -3.33333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7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23 L -0.24792 0.0002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96" dur="2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7" grpId="0" animBg="1"/>
      <p:bldP spid="135187" grpId="1" animBg="1"/>
      <p:bldP spid="135188" grpId="0" animBg="1"/>
      <p:bldP spid="135188" grpId="1" animBg="1"/>
      <p:bldP spid="135189" grpId="0" animBg="1"/>
      <p:bldP spid="135189" grpId="1" animBg="1"/>
      <p:bldP spid="135191" grpId="0" animBg="1"/>
      <p:bldP spid="135191" grpId="1" animBg="1"/>
      <p:bldP spid="135192" grpId="0" animBg="1"/>
      <p:bldP spid="135192" grpId="1" animBg="1"/>
      <p:bldP spid="135193" grpId="0" animBg="1"/>
      <p:bldP spid="135193" grpId="1" animBg="1"/>
      <p:bldP spid="135193" grpId="2" animBg="1"/>
      <p:bldP spid="39943" grpId="0"/>
      <p:bldP spid="39944" grpId="0"/>
      <p:bldP spid="512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241893">
            <a:off x="2821454" y="3734324"/>
            <a:ext cx="617047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i="1" cap="all" dirty="0">
                <a:ln/>
                <a:solidFill>
                  <a:srgbClr val="F74F77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+mn-cs"/>
              </a:rPr>
              <a:t>Молодцы!</a:t>
            </a:r>
            <a:endParaRPr lang="ru-RU" sz="8000" b="1" cap="all" dirty="0">
              <a:ln/>
              <a:solidFill>
                <a:srgbClr val="F74F77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+mn-cs"/>
            </a:endParaRPr>
          </a:p>
        </p:txBody>
      </p:sp>
      <p:pic>
        <p:nvPicPr>
          <p:cNvPr id="35842" name="Picture 5" descr="E:\от Юли Сакары\картинки для оформления презентаций\оформление презентаций\анимашки украшения\1006557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080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E:\от Юли Сакары\картинки для оформления презентаций\оформление презентаций\анимашки украшения\5973474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868863"/>
            <a:ext cx="157638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9" descr="Фан-арт, Том и Джерри."/>
          <p:cNvPicPr>
            <a:picLocks noChangeAspect="1" noChangeArrowheads="1"/>
          </p:cNvPicPr>
          <p:nvPr/>
        </p:nvPicPr>
        <p:blipFill>
          <a:blip r:embed="rId5"/>
          <a:srcRect l="4115" r="15547"/>
          <a:stretch>
            <a:fillRect/>
          </a:stretch>
        </p:blipFill>
        <p:spPr bwMode="auto">
          <a:xfrm>
            <a:off x="0" y="908050"/>
            <a:ext cx="40671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Задачи :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ru-RU" sz="2000" smtClean="0">
              <a:solidFill>
                <a:srgbClr val="17375E"/>
              </a:solidFill>
            </a:endParaRP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ru-RU" sz="2400" b="1" i="1" smtClean="0">
                <a:solidFill>
                  <a:srgbClr val="800000"/>
                </a:solidFill>
                <a:latin typeface="Arial" charset="0"/>
              </a:rPr>
              <a:t>Познакомить детей с акустическими и артикуляционными особенностями звуков </a:t>
            </a:r>
            <a:r>
              <a:rPr lang="en-US" sz="2400" b="1" i="1" smtClean="0">
                <a:solidFill>
                  <a:srgbClr val="800000"/>
                </a:solidFill>
                <a:latin typeface="Arial" charset="0"/>
              </a:rPr>
              <a:t>[</a:t>
            </a:r>
            <a:r>
              <a:rPr lang="ru-RU" sz="2400" b="1" i="1" smtClean="0">
                <a:solidFill>
                  <a:srgbClr val="800000"/>
                </a:solidFill>
                <a:latin typeface="Arial" charset="0"/>
              </a:rPr>
              <a:t>Т</a:t>
            </a:r>
            <a:r>
              <a:rPr lang="en-US" sz="2400" b="1" i="1" smtClean="0">
                <a:solidFill>
                  <a:srgbClr val="800000"/>
                </a:solidFill>
                <a:latin typeface="Arial" charset="0"/>
              </a:rPr>
              <a:t>]</a:t>
            </a:r>
            <a:r>
              <a:rPr lang="ru-RU" sz="2400" b="1" i="1" smtClean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2400" b="1" i="1" smtClean="0">
                <a:solidFill>
                  <a:srgbClr val="800000"/>
                </a:solidFill>
                <a:latin typeface="Arial" charset="0"/>
              </a:rPr>
              <a:t>[</a:t>
            </a:r>
            <a:r>
              <a:rPr lang="ru-RU" sz="2400" b="1" i="1" smtClean="0">
                <a:solidFill>
                  <a:srgbClr val="800000"/>
                </a:solidFill>
                <a:latin typeface="Arial" charset="0"/>
              </a:rPr>
              <a:t>Д</a:t>
            </a:r>
            <a:r>
              <a:rPr lang="en-US" sz="2400" b="1" i="1" smtClean="0">
                <a:solidFill>
                  <a:srgbClr val="800000"/>
                </a:solidFill>
                <a:latin typeface="Arial" charset="0"/>
              </a:rPr>
              <a:t>]</a:t>
            </a:r>
            <a:r>
              <a:rPr lang="ru-RU" sz="2400" b="1" i="1" smtClean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ru-RU" sz="2800" b="1" i="1" smtClean="0">
                <a:solidFill>
                  <a:srgbClr val="800000"/>
                </a:solidFill>
              </a:rPr>
              <a:t>Формировать умение различать звуки [</a:t>
            </a:r>
            <a:r>
              <a:rPr lang="ru-RU" sz="2800" b="1" i="1" smtClean="0">
                <a:solidFill>
                  <a:srgbClr val="800000"/>
                </a:solidFill>
                <a:latin typeface="Arial" charset="0"/>
              </a:rPr>
              <a:t>т</a:t>
            </a:r>
            <a:r>
              <a:rPr lang="ru-RU" sz="2800" b="1" i="1" smtClean="0">
                <a:solidFill>
                  <a:srgbClr val="800000"/>
                </a:solidFill>
              </a:rPr>
              <a:t>] и [</a:t>
            </a:r>
            <a:r>
              <a:rPr lang="ru-RU" sz="2800" b="1" i="1" smtClean="0">
                <a:solidFill>
                  <a:srgbClr val="800000"/>
                </a:solidFill>
                <a:latin typeface="Arial" charset="0"/>
              </a:rPr>
              <a:t>д</a:t>
            </a:r>
            <a:r>
              <a:rPr lang="ru-RU" sz="2800" b="1" i="1" smtClean="0">
                <a:solidFill>
                  <a:srgbClr val="800000"/>
                </a:solidFill>
              </a:rPr>
              <a:t>] в слогах, словах.</a:t>
            </a:r>
            <a:endParaRPr lang="ru-RU" sz="2400" b="1" i="1" smtClean="0">
              <a:solidFill>
                <a:srgbClr val="800000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ru-RU" sz="2400" b="1" i="1" smtClean="0">
                <a:solidFill>
                  <a:srgbClr val="800000"/>
                </a:solidFill>
                <a:latin typeface="Arial" charset="0"/>
              </a:rPr>
              <a:t>Совершенствовать звуко-слоговой анализ и синтез, фонематическое восприятие.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ru-RU" sz="2400" b="1" i="1" smtClean="0">
                <a:solidFill>
                  <a:srgbClr val="800000"/>
                </a:solidFill>
                <a:latin typeface="Arial" charset="0"/>
              </a:rPr>
              <a:t>Активизировать лексический запас.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ru-RU" sz="2400" b="1" i="1" smtClean="0">
                <a:solidFill>
                  <a:srgbClr val="800000"/>
                </a:solidFill>
                <a:latin typeface="Arial" charset="0"/>
              </a:rPr>
              <a:t>Вырабатывать орфографическую зоркость.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ru-RU" sz="2400" b="1" i="1" smtClean="0">
                <a:solidFill>
                  <a:srgbClr val="800000"/>
                </a:solidFill>
                <a:latin typeface="Arial" charset="0"/>
              </a:rPr>
              <a:t>Развивать произвольность внимания, слуховую и зрительную память, зрительно-моторные координации.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2400" smtClean="0">
              <a:solidFill>
                <a:srgbClr val="17375E"/>
              </a:solidFill>
              <a:latin typeface="Arial" charset="0"/>
            </a:endParaRPr>
          </a:p>
          <a:p>
            <a:pPr marL="609600" indent="-609600"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76250"/>
            <a:ext cx="7772400" cy="1428750"/>
          </a:xfrm>
        </p:spPr>
        <p:txBody>
          <a:bodyPr/>
          <a:lstStyle/>
          <a:p>
            <a:pPr eaLnBrk="1" hangingPunct="1"/>
            <a:r>
              <a:rPr lang="ru-RU" b="1" i="1" smtClean="0"/>
              <a:t>Правило речи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175" y="1989138"/>
            <a:ext cx="45577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Каждый день, всегда, везде,</a:t>
            </a:r>
          </a:p>
          <a:p>
            <a:pPr algn="ctr"/>
            <a:r>
              <a:rPr lang="ru-RU" sz="4000">
                <a:solidFill>
                  <a:schemeClr val="tx2"/>
                </a:solidFill>
              </a:rPr>
              <a:t>На занятиях,        в игре</a:t>
            </a:r>
          </a:p>
          <a:p>
            <a:pPr algn="ctr"/>
            <a:r>
              <a:rPr lang="ru-RU" sz="4000">
                <a:solidFill>
                  <a:schemeClr val="tx2"/>
                </a:solidFill>
              </a:rPr>
              <a:t>Будем четко говорить,</a:t>
            </a:r>
          </a:p>
          <a:p>
            <a:pPr algn="ctr"/>
            <a:r>
              <a:rPr lang="ru-RU" sz="4000">
                <a:solidFill>
                  <a:schemeClr val="tx2"/>
                </a:solidFill>
              </a:rPr>
              <a:t>И не будем мы спешить.</a:t>
            </a:r>
          </a:p>
        </p:txBody>
      </p:sp>
      <p:pic>
        <p:nvPicPr>
          <p:cNvPr id="3076" name="Picture 4" descr="E:\от Юли Сакары\картинки для оформления презентаций\школа\анимация школа\школа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60575"/>
            <a:ext cx="3429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5" descr="Фан-арт, Том и Джерри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08050"/>
            <a:ext cx="9144000" cy="5949950"/>
          </a:xfrm>
        </p:spPr>
      </p:pic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1484313"/>
            <a:ext cx="4140200" cy="1719262"/>
          </a:xfrm>
        </p:spPr>
        <p:txBody>
          <a:bodyPr/>
          <a:lstStyle/>
          <a:p>
            <a:r>
              <a:rPr lang="ru-RU" sz="4000" b="1" i="1" smtClean="0"/>
              <a:t>Какие первые звуки в названии героев мультфильма?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1087438" y="334963"/>
            <a:ext cx="7029450" cy="1065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Артикуляция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33400" y="1676400"/>
            <a:ext cx="8089900" cy="4419600"/>
          </a:xfrm>
          <a:prstGeom prst="rect">
            <a:avLst/>
          </a:prstGeom>
          <a:solidFill>
            <a:srgbClr val="BBE0E3"/>
          </a:solidFill>
          <a:ln w="7632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4584700" y="1676400"/>
            <a:ext cx="25400" cy="444500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1716088"/>
            <a:ext cx="1195388" cy="1274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5975" y="1724025"/>
            <a:ext cx="1319213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2350" y="1735138"/>
            <a:ext cx="2441575" cy="213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5788" y="1760538"/>
            <a:ext cx="2632075" cy="209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755650" y="3933825"/>
            <a:ext cx="3529013" cy="2090738"/>
          </a:xfrm>
          <a:prstGeom prst="rect">
            <a:avLst/>
          </a:prstGeom>
          <a:solidFill>
            <a:srgbClr val="BBE0E3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ea typeface="MS Gothic" pitchFamily="49" charset="-128"/>
              </a:rPr>
              <a:t>Положение языка 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ea typeface="MS Gothic" pitchFamily="49" charset="-128"/>
              </a:rPr>
              <a:t>Голосовые складки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ea typeface="MS Gothic" pitchFamily="49" charset="-128"/>
              </a:rPr>
              <a:t>Пара [т]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  <a:ea typeface="MS Gothic" pitchFamily="49" charset="-128"/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  <a:ea typeface="MS Gothic" pitchFamily="49" charset="-128"/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  <a:ea typeface="MS Gothic" pitchFamily="49" charset="-128"/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MS Gothic" pitchFamily="49" charset="-128"/>
              </a:rPr>
              <a:t> 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4581525"/>
            <a:ext cx="94297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4665663" y="3875088"/>
            <a:ext cx="3751262" cy="2151062"/>
          </a:xfrm>
          <a:prstGeom prst="rect">
            <a:avLst/>
          </a:prstGeom>
          <a:solidFill>
            <a:srgbClr val="BBE0E3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ea typeface="MS Gothic" pitchFamily="49" charset="-128"/>
              </a:rPr>
              <a:t>Положение языка 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ea typeface="MS Gothic" pitchFamily="49" charset="-128"/>
              </a:rPr>
              <a:t>Голосовые складки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ea typeface="MS Gothic" pitchFamily="49" charset="-128"/>
              </a:rPr>
              <a:t>Пара [д]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  <a:ea typeface="MS Gothic" pitchFamily="49" charset="-128"/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  <a:ea typeface="MS Gothic" pitchFamily="49" charset="-128"/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  <a:ea typeface="MS Gothic" pitchFamily="49" charset="-128"/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MS Gothic" pitchFamily="49" charset="-128"/>
              </a:rPr>
              <a:t> </a:t>
            </a: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15200" y="4554538"/>
            <a:ext cx="94297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7308850" y="4437063"/>
            <a:ext cx="874713" cy="1211262"/>
          </a:xfrm>
          <a:prstGeom prst="line">
            <a:avLst/>
          </a:prstGeom>
          <a:noFill/>
          <a:ln w="7632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002213" y="5110163"/>
            <a:ext cx="363537" cy="34925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5580063" y="5097463"/>
            <a:ext cx="363537" cy="34925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1346200" y="5178425"/>
            <a:ext cx="363538" cy="34925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766763" y="5180013"/>
            <a:ext cx="363537" cy="34925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313" y="7094538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52400" y="685800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/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6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1000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1000"/>
                                        <p:tgtEl>
                                          <p:spTgt spid="5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8" dur="1000"/>
                                        <p:tgtEl>
                                          <p:spTgt spid="5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0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3" dur="1000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6" dur="1000"/>
                                        <p:tgtEl>
                                          <p:spTgt spid="5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9" dur="1000"/>
                                        <p:tgtEl>
                                          <p:spTgt spid="5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2" dur="1000"/>
                                        <p:tgtEl>
                                          <p:spTgt spid="51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9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4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  <p:bldP spid="51204" grpId="0" animBg="1"/>
      <p:bldP spid="51213" grpId="0" animBg="1"/>
      <p:bldP spid="51214" grpId="0" animBg="1"/>
      <p:bldP spid="51215" grpId="0" animBg="1"/>
      <p:bldP spid="51216" grpId="0" animBg="1"/>
      <p:bldP spid="512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Найдите</a:t>
            </a:r>
            <a:r>
              <a:rPr lang="ru-RU" sz="3600" b="1" i="1" smtClean="0"/>
              <a:t> букву Т в норке Джерри. </a:t>
            </a:r>
            <a:br>
              <a:rPr lang="ru-RU" sz="3600" b="1" i="1" smtClean="0"/>
            </a:br>
            <a:r>
              <a:rPr lang="ru-RU" sz="3600" b="1" i="1" smtClean="0"/>
              <a:t>Где она спряталась?</a:t>
            </a:r>
          </a:p>
        </p:txBody>
      </p:sp>
      <p:pic>
        <p:nvPicPr>
          <p:cNvPr id="23571" name="Picture 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000250"/>
            <a:ext cx="8250238" cy="4857750"/>
          </a:xfrm>
        </p:spPr>
      </p:pic>
      <p:pic>
        <p:nvPicPr>
          <p:cNvPr id="22531" name="Picture 5" descr="5566-1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5229225"/>
            <a:ext cx="11144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7"/>
          <p:cNvSpPr>
            <a:spLocks/>
          </p:cNvSpPr>
          <p:nvPr/>
        </p:nvSpPr>
        <p:spPr bwMode="auto">
          <a:xfrm>
            <a:off x="457200" y="2636838"/>
            <a:ext cx="82296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solidFill>
                <a:srgbClr val="00664D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000" b="1">
                <a:solidFill>
                  <a:srgbClr val="00664D"/>
                </a:solidFill>
                <a:latin typeface="Calibri" pitchFamily="34" charset="0"/>
              </a:rPr>
              <a:t>Т-2,          т-1,5,          д-3,            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000" b="1">
                <a:solidFill>
                  <a:srgbClr val="00664D"/>
                </a:solidFill>
                <a:latin typeface="Calibri" pitchFamily="34" charset="0"/>
              </a:rPr>
              <a:t>                                                     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000" b="1">
                <a:solidFill>
                  <a:srgbClr val="00664D"/>
                </a:solidFill>
                <a:latin typeface="Calibri" pitchFamily="34" charset="0"/>
              </a:rPr>
              <a:t>                                                              д-4,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000" b="1">
                <a:solidFill>
                  <a:srgbClr val="00664D"/>
                </a:solidFill>
                <a:latin typeface="Calibri" pitchFamily="34" charset="0"/>
              </a:rPr>
              <a:t>т-1,            д-1,                д-2.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4000">
              <a:latin typeface="Calibri" pitchFamily="34" charset="0"/>
            </a:endParaRPr>
          </a:p>
        </p:txBody>
      </p:sp>
      <p:sp>
        <p:nvSpPr>
          <p:cNvPr id="23554" name="Rectangle 18"/>
          <p:cNvSpPr>
            <a:spLocks noChangeArrowheads="1"/>
          </p:cNvSpPr>
          <p:nvPr/>
        </p:nvSpPr>
        <p:spPr bwMode="auto">
          <a:xfrm>
            <a:off x="6011863" y="1341438"/>
            <a:ext cx="482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4D"/>
                </a:solidFill>
              </a:rPr>
              <a:t>Проверьте себя:</a:t>
            </a:r>
          </a:p>
        </p:txBody>
      </p:sp>
      <p:pic>
        <p:nvPicPr>
          <p:cNvPr id="23567" name="Picture 15" descr="FD95S1-041-Australian_Duck_Chestnut_Teal-by_Les_Thurb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2738"/>
            <a:ext cx="1835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68313" y="549275"/>
            <a:ext cx="6985001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Графический диктант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0" y="1557338"/>
            <a:ext cx="6372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664D"/>
                </a:solidFill>
              </a:rPr>
              <a:t>Вместо названия картинки запишите </a:t>
            </a:r>
          </a:p>
          <a:p>
            <a:r>
              <a:rPr lang="ru-RU" sz="2400" b="1">
                <a:solidFill>
                  <a:srgbClr val="00664D"/>
                </a:solidFill>
              </a:rPr>
              <a:t>букву Д или Т и укажите её место в слове.</a:t>
            </a:r>
          </a:p>
        </p:txBody>
      </p:sp>
      <p:pic>
        <p:nvPicPr>
          <p:cNvPr id="38927" name="Picture 15" descr="IMG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13325"/>
            <a:ext cx="1835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5" descr="39769c350e5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476250"/>
            <a:ext cx="31321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7" descr="vedro12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2924175"/>
            <a:ext cx="18018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5" descr="62917632b1c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050" y="5013325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Picture 27" descr="233_201002184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1050" y="2852738"/>
            <a:ext cx="23764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AutoShape 29" descr="6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703" name="Picture 31" descr="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4663" y="5013325"/>
            <a:ext cx="2305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23" descr="image5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688" y="2897188"/>
            <a:ext cx="26273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WordArt 4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2195513" y="2852738"/>
            <a:ext cx="12954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Д А</a:t>
            </a:r>
          </a:p>
        </p:txBody>
      </p:sp>
      <p:sp>
        <p:nvSpPr>
          <p:cNvPr id="131077" name="WordArt 5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468313" y="3860800"/>
            <a:ext cx="15113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А Т А</a:t>
            </a:r>
          </a:p>
        </p:txBody>
      </p:sp>
      <p:sp>
        <p:nvSpPr>
          <p:cNvPr id="131078" name="WordArt 6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3635375" y="3716338"/>
            <a:ext cx="1584325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О Д О</a:t>
            </a:r>
          </a:p>
        </p:txBody>
      </p:sp>
      <p:sp>
        <p:nvSpPr>
          <p:cNvPr id="131079" name="WordArt 7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7235825" y="2060575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Т У</a:t>
            </a:r>
          </a:p>
        </p:txBody>
      </p:sp>
      <p:sp>
        <p:nvSpPr>
          <p:cNvPr id="131080" name="WordArt 8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684213" y="2060575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Т А</a:t>
            </a:r>
          </a:p>
        </p:txBody>
      </p:sp>
      <p:sp>
        <p:nvSpPr>
          <p:cNvPr id="131082" name="WordArt 10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3924300" y="2060575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Т О</a:t>
            </a:r>
          </a:p>
        </p:txBody>
      </p:sp>
      <p:sp>
        <p:nvSpPr>
          <p:cNvPr id="131083" name="WordArt 11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5651500" y="2924175"/>
            <a:ext cx="1296988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Д О</a:t>
            </a:r>
          </a:p>
        </p:txBody>
      </p:sp>
      <p:sp>
        <p:nvSpPr>
          <p:cNvPr id="131084" name="WordArt 12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2268538" y="4724400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Т Ы</a:t>
            </a:r>
          </a:p>
        </p:txBody>
      </p:sp>
      <p:sp>
        <p:nvSpPr>
          <p:cNvPr id="131085" name="WordArt 13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5219700" y="4652963"/>
            <a:ext cx="1295400" cy="981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Д У</a:t>
            </a:r>
          </a:p>
        </p:txBody>
      </p:sp>
      <p:sp>
        <p:nvSpPr>
          <p:cNvPr id="131086" name="WordArt 14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7235825" y="3789363"/>
            <a:ext cx="12954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Д Ы</a:t>
            </a:r>
          </a:p>
        </p:txBody>
      </p:sp>
      <p:sp>
        <p:nvSpPr>
          <p:cNvPr id="13108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9036050" cy="1143000"/>
          </a:xfrm>
        </p:spPr>
        <p:txBody>
          <a:bodyPr anchor="b"/>
          <a:lstStyle/>
          <a:p>
            <a:pPr eaLnBrk="1" hangingPunct="1"/>
            <a:r>
              <a:rPr lang="ru-RU" b="1" i="1" smtClean="0"/>
              <a:t>Прочитай слоги с Томом.</a:t>
            </a:r>
          </a:p>
        </p:txBody>
      </p:sp>
      <p:pic>
        <p:nvPicPr>
          <p:cNvPr id="24588" name="Picture 5" descr="4161149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4797425"/>
            <a:ext cx="24114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250"/>
                            </p:stCondLst>
                            <p:childTnLst>
                              <p:par>
                                <p:cTn id="28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250"/>
                            </p:stCondLst>
                            <p:childTnLst>
                              <p:par>
                                <p:cTn id="33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250"/>
                            </p:stCondLst>
                            <p:childTnLst>
                              <p:par>
                                <p:cTn id="38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250"/>
                            </p:stCondLst>
                            <p:childTnLst>
                              <p:par>
                                <p:cTn id="43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250"/>
                            </p:stCondLst>
                            <p:childTnLst>
                              <p:par>
                                <p:cTn id="48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250"/>
                            </p:stCondLst>
                            <p:childTnLst>
                              <p:par>
                                <p:cTn id="53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250"/>
                            </p:stCondLst>
                            <p:childTnLst>
                              <p:par>
                                <p:cTn id="58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250"/>
                            </p:stCondLst>
                            <p:childTnLst>
                              <p:par>
                                <p:cTn id="63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250"/>
                            </p:stCondLst>
                            <p:childTnLst>
                              <p:par>
                                <p:cTn id="6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  <p:bldP spid="131077" grpId="0" animBg="1"/>
      <p:bldP spid="131078" grpId="0" animBg="1"/>
      <p:bldP spid="131079" grpId="0" animBg="1"/>
      <p:bldP spid="131080" grpId="0" animBg="1"/>
      <p:bldP spid="131082" grpId="0" animBg="1"/>
      <p:bldP spid="131083" grpId="0" animBg="1"/>
      <p:bldP spid="131084" grpId="0" animBg="1"/>
      <p:bldP spid="131085" grpId="0" animBg="1"/>
      <p:bldP spid="131086" grpId="0" animBg="1"/>
      <p:bldP spid="131087" grpId="0"/>
      <p:bldP spid="1310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3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-541338" y="1052513"/>
            <a:ext cx="7273926" cy="847725"/>
          </a:xfrm>
        </p:spPr>
        <p:txBody>
          <a:bodyPr anchorCtr="1"/>
          <a:lstStyle/>
          <a:p>
            <a:pPr eaLnBrk="1" hangingPunct="1"/>
            <a:r>
              <a:rPr lang="ru-RU" sz="4000" b="1" i="1" smtClean="0"/>
              <a:t>Распутай  слова с Джерри.</a:t>
            </a:r>
            <a:r>
              <a:rPr lang="ru-RU" sz="5700" b="1" i="1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85037" name="WordArt 45"/>
          <p:cNvSpPr>
            <a:spLocks noChangeArrowheads="1" noChangeShapeType="1" noTextEdit="1"/>
          </p:cNvSpPr>
          <p:nvPr/>
        </p:nvSpPr>
        <p:spPr bwMode="auto">
          <a:xfrm>
            <a:off x="4716463" y="5805488"/>
            <a:ext cx="3024187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ЗЕ ТА ГА</a:t>
            </a:r>
          </a:p>
        </p:txBody>
      </p:sp>
      <p:sp>
        <p:nvSpPr>
          <p:cNvPr id="85038" name="WordArt 46"/>
          <p:cNvSpPr>
            <a:spLocks noChangeArrowheads="1" noChangeShapeType="1" noTextEdit="1"/>
          </p:cNvSpPr>
          <p:nvPr/>
        </p:nvSpPr>
        <p:spPr bwMode="auto">
          <a:xfrm>
            <a:off x="468313" y="5805488"/>
            <a:ext cx="2879725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ВОЗ ДО ВО</a:t>
            </a:r>
          </a:p>
        </p:txBody>
      </p:sp>
      <p:sp>
        <p:nvSpPr>
          <p:cNvPr id="85039" name="WordArt 47"/>
          <p:cNvSpPr>
            <a:spLocks noChangeArrowheads="1" noChangeShapeType="1" noTextEdit="1"/>
          </p:cNvSpPr>
          <p:nvPr/>
        </p:nvSpPr>
        <p:spPr bwMode="auto">
          <a:xfrm>
            <a:off x="468313" y="4724400"/>
            <a:ext cx="2879725" cy="790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ки поч та</a:t>
            </a:r>
          </a:p>
        </p:txBody>
      </p:sp>
      <p:sp>
        <p:nvSpPr>
          <p:cNvPr id="85040" name="WordArt 48"/>
          <p:cNvSpPr>
            <a:spLocks noChangeArrowheads="1" noChangeShapeType="1" noTextEdit="1"/>
          </p:cNvSpPr>
          <p:nvPr/>
        </p:nvSpPr>
        <p:spPr bwMode="auto">
          <a:xfrm>
            <a:off x="468313" y="3644900"/>
            <a:ext cx="2808287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ло мо ток</a:t>
            </a:r>
          </a:p>
        </p:txBody>
      </p:sp>
      <p:sp>
        <p:nvSpPr>
          <p:cNvPr id="85041" name="WordArt 49"/>
          <p:cNvSpPr>
            <a:spLocks noChangeArrowheads="1" noChangeShapeType="1" noTextEdit="1"/>
          </p:cNvSpPr>
          <p:nvPr/>
        </p:nvSpPr>
        <p:spPr bwMode="auto">
          <a:xfrm>
            <a:off x="611188" y="2420938"/>
            <a:ext cx="2665412" cy="8620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пор  то</a:t>
            </a:r>
          </a:p>
        </p:txBody>
      </p:sp>
      <p:sp>
        <p:nvSpPr>
          <p:cNvPr id="85042" name="WordArt 50"/>
          <p:cNvSpPr>
            <a:spLocks noChangeArrowheads="1" noChangeShapeType="1" noTextEdit="1"/>
          </p:cNvSpPr>
          <p:nvPr/>
        </p:nvSpPr>
        <p:spPr bwMode="auto">
          <a:xfrm>
            <a:off x="4716463" y="4724400"/>
            <a:ext cx="3095625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ГО ДЫ Я</a:t>
            </a:r>
          </a:p>
        </p:txBody>
      </p:sp>
      <p:sp>
        <p:nvSpPr>
          <p:cNvPr id="85043" name="WordArt 51"/>
          <p:cNvSpPr>
            <a:spLocks noChangeArrowheads="1" noChangeShapeType="1" noTextEdit="1"/>
          </p:cNvSpPr>
          <p:nvPr/>
        </p:nvSpPr>
        <p:spPr bwMode="auto">
          <a:xfrm>
            <a:off x="4716463" y="3644900"/>
            <a:ext cx="3095625" cy="788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ЛАЗ ВО ДО</a:t>
            </a:r>
          </a:p>
        </p:txBody>
      </p:sp>
      <p:sp>
        <p:nvSpPr>
          <p:cNvPr id="85044" name="WordArt 52"/>
          <p:cNvSpPr>
            <a:spLocks noChangeArrowheads="1" noChangeShapeType="1" noTextEdit="1"/>
          </p:cNvSpPr>
          <p:nvPr/>
        </p:nvSpPr>
        <p:spPr bwMode="auto">
          <a:xfrm>
            <a:off x="4859338" y="2636838"/>
            <a:ext cx="2881312" cy="7889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ро до га</a:t>
            </a:r>
          </a:p>
        </p:txBody>
      </p:sp>
      <p:sp>
        <p:nvSpPr>
          <p:cNvPr id="85045" name="WordArt 53"/>
          <p:cNvSpPr>
            <a:spLocks noChangeArrowheads="1" noChangeShapeType="1" noTextEdit="1"/>
          </p:cNvSpPr>
          <p:nvPr/>
        </p:nvSpPr>
        <p:spPr bwMode="auto">
          <a:xfrm>
            <a:off x="468313" y="2420938"/>
            <a:ext cx="2808287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топор</a:t>
            </a:r>
          </a:p>
        </p:txBody>
      </p:sp>
      <p:sp>
        <p:nvSpPr>
          <p:cNvPr id="85046" name="WordArt 54"/>
          <p:cNvSpPr>
            <a:spLocks noChangeArrowheads="1" noChangeShapeType="1" noTextEdit="1"/>
          </p:cNvSpPr>
          <p:nvPr/>
        </p:nvSpPr>
        <p:spPr bwMode="auto">
          <a:xfrm>
            <a:off x="468313" y="3644900"/>
            <a:ext cx="2808287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молоток</a:t>
            </a:r>
          </a:p>
        </p:txBody>
      </p:sp>
      <p:sp>
        <p:nvSpPr>
          <p:cNvPr id="85047" name="WordArt 55"/>
          <p:cNvSpPr>
            <a:spLocks noChangeArrowheads="1" noChangeShapeType="1" noTextEdit="1"/>
          </p:cNvSpPr>
          <p:nvPr/>
        </p:nvSpPr>
        <p:spPr bwMode="auto">
          <a:xfrm>
            <a:off x="468313" y="4724400"/>
            <a:ext cx="2879725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тапочки</a:t>
            </a:r>
          </a:p>
        </p:txBody>
      </p:sp>
      <p:sp>
        <p:nvSpPr>
          <p:cNvPr id="85048" name="WordArt 56"/>
          <p:cNvSpPr>
            <a:spLocks noChangeArrowheads="1" noChangeShapeType="1" noTextEdit="1"/>
          </p:cNvSpPr>
          <p:nvPr/>
        </p:nvSpPr>
        <p:spPr bwMode="auto">
          <a:xfrm>
            <a:off x="468313" y="5732463"/>
            <a:ext cx="2879725" cy="7921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ВОДОВОЗ</a:t>
            </a:r>
          </a:p>
        </p:txBody>
      </p:sp>
      <p:sp>
        <p:nvSpPr>
          <p:cNvPr id="85049" name="WordArt 57"/>
          <p:cNvSpPr>
            <a:spLocks noChangeArrowheads="1" noChangeShapeType="1" noTextEdit="1"/>
          </p:cNvSpPr>
          <p:nvPr/>
        </p:nvSpPr>
        <p:spPr bwMode="auto">
          <a:xfrm>
            <a:off x="4859338" y="2636838"/>
            <a:ext cx="3024187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дорога</a:t>
            </a:r>
          </a:p>
        </p:txBody>
      </p:sp>
      <p:sp>
        <p:nvSpPr>
          <p:cNvPr id="85050" name="WordArt 58"/>
          <p:cNvSpPr>
            <a:spLocks noChangeArrowheads="1" noChangeShapeType="1" noTextEdit="1"/>
          </p:cNvSpPr>
          <p:nvPr/>
        </p:nvSpPr>
        <p:spPr bwMode="auto">
          <a:xfrm>
            <a:off x="4787900" y="3573463"/>
            <a:ext cx="3024188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ВОДОЛАЗ</a:t>
            </a:r>
          </a:p>
        </p:txBody>
      </p:sp>
      <p:sp>
        <p:nvSpPr>
          <p:cNvPr id="85051" name="WordArt 59"/>
          <p:cNvSpPr>
            <a:spLocks noChangeArrowheads="1" noChangeShapeType="1" noTextEdit="1"/>
          </p:cNvSpPr>
          <p:nvPr/>
        </p:nvSpPr>
        <p:spPr bwMode="auto">
          <a:xfrm>
            <a:off x="4716463" y="4724400"/>
            <a:ext cx="3095625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ЯГОДЫ</a:t>
            </a:r>
          </a:p>
        </p:txBody>
      </p:sp>
      <p:sp>
        <p:nvSpPr>
          <p:cNvPr id="85052" name="WordArt 60"/>
          <p:cNvSpPr>
            <a:spLocks noChangeArrowheads="1" noChangeShapeType="1" noTextEdit="1"/>
          </p:cNvSpPr>
          <p:nvPr/>
        </p:nvSpPr>
        <p:spPr bwMode="auto">
          <a:xfrm>
            <a:off x="4716463" y="5805488"/>
            <a:ext cx="3024187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ГАЗЕТА</a:t>
            </a:r>
          </a:p>
        </p:txBody>
      </p:sp>
      <p:pic>
        <p:nvPicPr>
          <p:cNvPr id="25618" name="Picture 7" descr="306210-2013-07-08-Tom_and_Jerry_The_Number_Merg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0"/>
            <a:ext cx="29162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8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8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8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8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8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80"/>
                            </p:stCondLst>
                            <p:childTnLst>
                              <p:par>
                                <p:cTn id="5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880"/>
                            </p:stCondLst>
                            <p:childTnLst>
                              <p:par>
                                <p:cTn id="6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80"/>
                            </p:stCondLst>
                            <p:childTnLst>
                              <p:par>
                                <p:cTn id="6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5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5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85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85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85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5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85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5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85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5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3" grpId="0"/>
      <p:bldP spid="85033" grpId="1"/>
      <p:bldP spid="85037" grpId="0" animBg="1"/>
      <p:bldP spid="85037" grpId="1" animBg="1"/>
      <p:bldP spid="85038" grpId="0" animBg="1"/>
      <p:bldP spid="85038" grpId="1" animBg="1"/>
      <p:bldP spid="85039" grpId="0" animBg="1"/>
      <p:bldP spid="85039" grpId="1" animBg="1"/>
      <p:bldP spid="85040" grpId="0" animBg="1"/>
      <p:bldP spid="85040" grpId="1" animBg="1"/>
      <p:bldP spid="85041" grpId="0" animBg="1"/>
      <p:bldP spid="85041" grpId="1" animBg="1"/>
      <p:bldP spid="85042" grpId="0" animBg="1"/>
      <p:bldP spid="85042" grpId="1" animBg="1"/>
      <p:bldP spid="85043" grpId="0" animBg="1"/>
      <p:bldP spid="85043" grpId="1" animBg="1"/>
      <p:bldP spid="85044" grpId="0" animBg="1"/>
      <p:bldP spid="85044" grpId="1" animBg="1"/>
      <p:bldP spid="85045" grpId="0" animBg="1"/>
      <p:bldP spid="85046" grpId="0" animBg="1"/>
      <p:bldP spid="85047" grpId="0" animBg="1"/>
      <p:bldP spid="85048" grpId="0" animBg="1"/>
      <p:bldP spid="85049" grpId="0" animBg="1"/>
      <p:bldP spid="85050" grpId="0" animBg="1"/>
      <p:bldP spid="85051" grpId="0" animBg="1"/>
      <p:bldP spid="85052" grpId="0" animBg="1"/>
    </p:bldLst>
  </p:timing>
</p:sld>
</file>

<file path=ppt/theme/theme1.xml><?xml version="1.0" encoding="utf-8"?>
<a:theme xmlns:a="http://schemas.openxmlformats.org/drawingml/2006/main" name="голубое неб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голубое небо</Template>
  <TotalTime>1217</TotalTime>
  <Words>343</Words>
  <Application>Microsoft Office PowerPoint</Application>
  <PresentationFormat>Экран (4:3)</PresentationFormat>
  <Paragraphs>104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голубое небо</vt:lpstr>
      <vt:lpstr>            Тема: Буквы Т-Д. Звуки [ т ], [ д ]. </vt:lpstr>
      <vt:lpstr>Задачи :</vt:lpstr>
      <vt:lpstr>Правило речи</vt:lpstr>
      <vt:lpstr>Какие первые звуки в названии героев мультфильма? </vt:lpstr>
      <vt:lpstr>Слайд 5</vt:lpstr>
      <vt:lpstr>Найдите букву Т в норке Джерри.  Где она спряталась?</vt:lpstr>
      <vt:lpstr>Графический диктант</vt:lpstr>
      <vt:lpstr>Прочитай слоги с Томом.</vt:lpstr>
      <vt:lpstr>Распутай  слова с Джерри.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Tata</cp:lastModifiedBy>
  <cp:revision>64</cp:revision>
  <dcterms:created xsi:type="dcterms:W3CDTF">2011-12-03T16:47:13Z</dcterms:created>
  <dcterms:modified xsi:type="dcterms:W3CDTF">2014-03-22T09:33:38Z</dcterms:modified>
</cp:coreProperties>
</file>