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58" r:id="rId10"/>
    <p:sldId id="261" r:id="rId11"/>
    <p:sldId id="278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96" r:id="rId20"/>
    <p:sldId id="276" r:id="rId21"/>
    <p:sldId id="279" r:id="rId22"/>
    <p:sldId id="287" r:id="rId23"/>
    <p:sldId id="281" r:id="rId24"/>
    <p:sldId id="282" r:id="rId25"/>
    <p:sldId id="284" r:id="rId26"/>
    <p:sldId id="285" r:id="rId27"/>
    <p:sldId id="286" r:id="rId28"/>
    <p:sldId id="280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АБОТЫ\фоны мои\Безимени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2438" y="6500813"/>
            <a:ext cx="6429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11FAF75-FDE5-4720-B7BB-A16406CF3A1C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A590BDA-EC9D-464D-85DE-EA160FEBA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otoforum.ru/f/photo/000/556/556781_55.jpg" TargetMode="External"/><Relationship Id="rId13" Type="http://schemas.openxmlformats.org/officeDocument/2006/relationships/hyperlink" Target="http://www.rt-online.ru/upload/information_system_1/7/4/2/item_7423/information_items_1347366341.jpg" TargetMode="External"/><Relationship Id="rId18" Type="http://schemas.openxmlformats.org/officeDocument/2006/relationships/hyperlink" Target="http://img1.liveinternet.ru/images/attach/c/2/65/485/65485674_1287461287_herbstpond1024x768.jpg" TargetMode="External"/><Relationship Id="rId3" Type="http://schemas.openxmlformats.org/officeDocument/2006/relationships/hyperlink" Target="http://oboi.kards.qip.ru/images/wallpaper/91/c2/115345_prev_425.jpg" TargetMode="External"/><Relationship Id="rId7" Type="http://schemas.openxmlformats.org/officeDocument/2006/relationships/hyperlink" Target="http://www.stihi.ru/pics/2012/07/25/1913.jpg" TargetMode="External"/><Relationship Id="rId12" Type="http://schemas.openxmlformats.org/officeDocument/2006/relationships/hyperlink" Target="http://molbiol.ru/forums/uploads/a001/b005/post-13672-1155125170.jpg" TargetMode="External"/><Relationship Id="rId17" Type="http://schemas.openxmlformats.org/officeDocument/2006/relationships/hyperlink" Target="http://www.vladtime.ru/uploads/posts/0-4938131.jpg" TargetMode="External"/><Relationship Id="rId2" Type="http://schemas.openxmlformats.org/officeDocument/2006/relationships/hyperlink" Target="http://oboi.kards.qip.ru/images/wallpaper/70/c2/115312_prev_425.jpg" TargetMode="External"/><Relationship Id="rId16" Type="http://schemas.openxmlformats.org/officeDocument/2006/relationships/hyperlink" Target="http://www.skfoms.ru/images/001126_865146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tatics.photodom.com/photos/2013/10/10/2635908.jpg" TargetMode="External"/><Relationship Id="rId11" Type="http://schemas.openxmlformats.org/officeDocument/2006/relationships/hyperlink" Target="http://www.botanichka.ru/wp-content/uploads/2011/04/Weeds1.jpg" TargetMode="External"/><Relationship Id="rId5" Type="http://schemas.openxmlformats.org/officeDocument/2006/relationships/hyperlink" Target="http://seregas.narod.ru/tura_new/photos/P9231199.JPG" TargetMode="External"/><Relationship Id="rId15" Type="http://schemas.openxmlformats.org/officeDocument/2006/relationships/hyperlink" Target="http://savepic.net/1815860.jpg" TargetMode="External"/><Relationship Id="rId10" Type="http://schemas.openxmlformats.org/officeDocument/2006/relationships/hyperlink" Target="http://arts.in.ua/i/4536/f_-_veselovskaya_nadejda_1287674456.jpg" TargetMode="External"/><Relationship Id="rId19" Type="http://schemas.openxmlformats.org/officeDocument/2006/relationships/hyperlink" Target="http://www.artlib.ru/objects/gallery_341/artlib_gallery-170844-b.jpg" TargetMode="External"/><Relationship Id="rId4" Type="http://schemas.openxmlformats.org/officeDocument/2006/relationships/hyperlink" Target="http://picsdesktop.net/autumn/640x480/PicsDesktop.net_103.jpg" TargetMode="External"/><Relationship Id="rId9" Type="http://schemas.openxmlformats.org/officeDocument/2006/relationships/hyperlink" Target="http://njournal.ru/uploads/images/lsgallery/2012/09/27/51342064d8_638.jpg" TargetMode="External"/><Relationship Id="rId14" Type="http://schemas.openxmlformats.org/officeDocument/2006/relationships/hyperlink" Target="http://www.allfons.ru/pic/201112/1280x1024/allfons.ru-271.jpg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mip.ru/shared/projects/2114/PRJ002114_i1.jpg" TargetMode="External"/><Relationship Id="rId13" Type="http://schemas.openxmlformats.org/officeDocument/2006/relationships/hyperlink" Target="http://bukabench.com/assets/images/book_covers_2/c09fff14f386f4be9509e0afe63d1b8f.jpg" TargetMode="External"/><Relationship Id="rId18" Type="http://schemas.openxmlformats.org/officeDocument/2006/relationships/hyperlink" Target="http://img0.liveinternet.ru/images/attach/c/7/97/742/97742436_d54c4de300b56a22a75cc915eff.jpg" TargetMode="External"/><Relationship Id="rId3" Type="http://schemas.openxmlformats.org/officeDocument/2006/relationships/hyperlink" Target="http://img-fotki.yandex.ru/get/5409/79206808.c/0_90151_1d50a8c4_-1-L" TargetMode="External"/><Relationship Id="rId7" Type="http://schemas.openxmlformats.org/officeDocument/2006/relationships/hyperlink" Target="http://novved.ru/images/GAZETA/38/10solzhenitcyn.jpg" TargetMode="External"/><Relationship Id="rId12" Type="http://schemas.openxmlformats.org/officeDocument/2006/relationships/hyperlink" Target="http://static.ozone.ru/multimedia/books_covers/1000698700.jpg" TargetMode="External"/><Relationship Id="rId17" Type="http://schemas.openxmlformats.org/officeDocument/2006/relationships/hyperlink" Target="http://img545.imageshack.us/img545/9045/89681403.jpg?smaa=al7ob" TargetMode="External"/><Relationship Id="rId2" Type="http://schemas.openxmlformats.org/officeDocument/2006/relationships/hyperlink" Target="http://www.zastavki.com/pictures/640x480/2012/Archive_Winter_wallpapers_Frosty_Morning_019327_29.jpg" TargetMode="External"/><Relationship Id="rId16" Type="http://schemas.openxmlformats.org/officeDocument/2006/relationships/hyperlink" Target="http://pixabay.com/static/uploads/photo/2012/04/16/13/22/grain-35985_640.png?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enza-press.ru/uploads/news/2013/12_2013/soljenicin.jpg" TargetMode="External"/><Relationship Id="rId11" Type="http://schemas.openxmlformats.org/officeDocument/2006/relationships/hyperlink" Target="http://www.knigi-o.com/images/2798860.jpg" TargetMode="External"/><Relationship Id="rId5" Type="http://schemas.openxmlformats.org/officeDocument/2006/relationships/hyperlink" Target="http://www.ogoniok.com/common/5059/5/18-2b.jpg" TargetMode="External"/><Relationship Id="rId15" Type="http://schemas.openxmlformats.org/officeDocument/2006/relationships/hyperlink" Target="http://www.gulyanda.kz/tools/images/image.php?source=33000036596.jpg&amp;standart=10&amp;image.jpg" TargetMode="External"/><Relationship Id="rId10" Type="http://schemas.openxmlformats.org/officeDocument/2006/relationships/hyperlink" Target="http://www.teleport2001.ru/files/teleport/styles/article_page/public/images/2013/12/10/solzhenicyn.jpg?itok=CbB4-L0e" TargetMode="External"/><Relationship Id="rId19" Type="http://schemas.openxmlformats.org/officeDocument/2006/relationships/hyperlink" Target="http://vikafedotova38.ucoz.ru/load/shablony_prezentacij/39-8-2" TargetMode="External"/><Relationship Id="rId4" Type="http://schemas.openxmlformats.org/officeDocument/2006/relationships/hyperlink" Target="http://rusiahoy.com/assets/images/2011-040506/big/sol468.jpg" TargetMode="External"/><Relationship Id="rId9" Type="http://schemas.openxmlformats.org/officeDocument/2006/relationships/hyperlink" Target="http://www.instapics.ru/large/201301/77110.jpg" TargetMode="External"/><Relationship Id="rId14" Type="http://schemas.openxmlformats.org/officeDocument/2006/relationships/hyperlink" Target="http://img11.nnm.ru/c/7/9/d/b/447ddbac3e1fdb14f880d843d40.jpg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b/4/103/424/103424435_69797432_4b9f1e441718.jpg" TargetMode="External"/><Relationship Id="rId13" Type="http://schemas.openxmlformats.org/officeDocument/2006/relationships/hyperlink" Target="http://www.combook.ru/pictures/10223110.jpg" TargetMode="External"/><Relationship Id="rId18" Type="http://schemas.openxmlformats.org/officeDocument/2006/relationships/hyperlink" Target="http://pix.com.ua/db/nature/trees_leaves/leaves/b-001_085.jpg" TargetMode="External"/><Relationship Id="rId3" Type="http://schemas.openxmlformats.org/officeDocument/2006/relationships/hyperlink" Target="http://content.foto.mail.ru/mail/poluxina/_blogs/i-4714.jpg" TargetMode="External"/><Relationship Id="rId7" Type="http://schemas.openxmlformats.org/officeDocument/2006/relationships/hyperlink" Target="http://stat16.privet.ru/lr/0b11291dd07c6e8da40fc606b0fd9693" TargetMode="External"/><Relationship Id="rId12" Type="http://schemas.openxmlformats.org/officeDocument/2006/relationships/hyperlink" Target="http://images.rusbook.net/prds/&#1056;&#1091;&#1089;&#1089;&#1082;&#1072;&#1103;-&#1083;&#1080;&#1090;&#1077;&#1088;&#1072;&#1090;&#1091;&#1088;&#1072;-XIX-&#8211;-&#1085;&#1072;&#1095;&#1072;&#1083;&#1072;-XX-&#1074;&#1074;--(&#1076;&#1086;-1917-&#1075;-)-6179/389179/389179-14-77765.jpg.ashx?w=290&amp;h=370&amp;c=3479&amp;pid=389179&amp;sc" TargetMode="External"/><Relationship Id="rId17" Type="http://schemas.openxmlformats.org/officeDocument/2006/relationships/hyperlink" Target="http://99px.ru/sstorage/56/2013/09/image_561709132111375548267.png" TargetMode="External"/><Relationship Id="rId2" Type="http://schemas.openxmlformats.org/officeDocument/2006/relationships/hyperlink" Target="http://img1.liveinternet.ru/images/attach/b/4/104/9/104009875_4346367_0a0d154ff665697a5b25047d3ac818cb.jpg" TargetMode="External"/><Relationship Id="rId16" Type="http://schemas.openxmlformats.org/officeDocument/2006/relationships/hyperlink" Target="http://lifevkontakte.com/wp-content/uploads/2011/06/knigi.png" TargetMode="External"/><Relationship Id="rId20" Type="http://schemas.openxmlformats.org/officeDocument/2006/relationships/hyperlink" Target="http://img.artlebedev.ru/everything/illustrations/makarova/images/Lipa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1.liveinternet.ru/images/attach/b/4/103/975/103975711_1.jpg" TargetMode="External"/><Relationship Id="rId11" Type="http://schemas.openxmlformats.org/officeDocument/2006/relationships/hyperlink" Target="http://www.bookriver.ru/img/covers/186651.jpg" TargetMode="External"/><Relationship Id="rId5" Type="http://schemas.openxmlformats.org/officeDocument/2006/relationships/hyperlink" Target="http://content.foto.mail.ru/mail/kent05061955/_blogs/i-8806.jpg" TargetMode="External"/><Relationship Id="rId15" Type="http://schemas.openxmlformats.org/officeDocument/2006/relationships/hyperlink" Target="http://img0.liveinternet.ru/images/attach/c/8/102/636/102636422_278b7da3f2e9.png" TargetMode="External"/><Relationship Id="rId10" Type="http://schemas.openxmlformats.org/officeDocument/2006/relationships/hyperlink" Target="http://www.bukivedi.ru/images/product_images/info_images/3694.jpg" TargetMode="External"/><Relationship Id="rId19" Type="http://schemas.openxmlformats.org/officeDocument/2006/relationships/hyperlink" Target="http://p1.pkcdn.com/The-branch-of-larch-1083829.jpg" TargetMode="External"/><Relationship Id="rId4" Type="http://schemas.openxmlformats.org/officeDocument/2006/relationships/hyperlink" Target="http://rnns.ru/uploads/posts/2011-05/1306118117_1635_life_insurance.jpg" TargetMode="External"/><Relationship Id="rId9" Type="http://schemas.openxmlformats.org/officeDocument/2006/relationships/hyperlink" Target="http://s2.uploads.ru/2uPm3.jpg" TargetMode="External"/><Relationship Id="rId14" Type="http://schemas.openxmlformats.org/officeDocument/2006/relationships/hyperlink" Target="http://img1.liveinternet.ru/images/attach/c/8/102/561/102561977_4423481_0014018I_S_TurgenevBezhinlug.pn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572560" cy="164307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/>
              <a:t> </a:t>
            </a:r>
            <a:r>
              <a:rPr lang="ru-RU" sz="3600" b="1" i="1" dirty="0" smtClean="0">
                <a:solidFill>
                  <a:srgbClr val="000066"/>
                </a:solidFill>
              </a:rPr>
              <a:t>«Произведения, зачерпнувшие истины»</a:t>
            </a:r>
            <a:r>
              <a:rPr lang="ru-RU" sz="3600" i="1" dirty="0" smtClean="0">
                <a:solidFill>
                  <a:srgbClr val="000066"/>
                </a:solidFill>
              </a:rPr>
              <a:t/>
            </a:r>
            <a:br>
              <a:rPr lang="ru-RU" sz="3600" i="1" dirty="0" smtClean="0">
                <a:solidFill>
                  <a:srgbClr val="000066"/>
                </a:solidFill>
              </a:rPr>
            </a:br>
            <a:r>
              <a:rPr lang="ru-RU" sz="3600" b="1" i="1" dirty="0" smtClean="0">
                <a:solidFill>
                  <a:srgbClr val="000066"/>
                </a:solidFill>
              </a:rPr>
              <a:t>(«Крохотки» А.И.Солженицына)</a:t>
            </a:r>
            <a:r>
              <a:rPr lang="ru-RU" sz="3600" i="1" dirty="0" smtClean="0">
                <a:solidFill>
                  <a:srgbClr val="0000CC"/>
                </a:solidFill>
              </a:rPr>
              <a:t/>
            </a:r>
            <a:br>
              <a:rPr lang="ru-RU" sz="3600" i="1" dirty="0" smtClean="0">
                <a:solidFill>
                  <a:srgbClr val="0000CC"/>
                </a:solidFill>
              </a:rPr>
            </a:br>
            <a:endParaRPr lang="ru-RU" sz="3600" i="1" dirty="0">
              <a:solidFill>
                <a:srgbClr val="0000CC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2714644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творческая работа</a:t>
            </a:r>
            <a:b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учителя русского  языка и литературы </a:t>
            </a:r>
            <a:b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МАОУ «Гимназия № 4» </a:t>
            </a:r>
            <a:b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Волжского района города Саратова</a:t>
            </a:r>
            <a:b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Петровой Ирины Николаевны</a:t>
            </a:r>
          </a:p>
          <a:p>
            <a:endParaRPr lang="ru-RU" sz="1400" b="1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Саратов-2014</a:t>
            </a:r>
            <a:endParaRPr lang="ru-RU" sz="1400" i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642918"/>
            <a:ext cx="4643470" cy="485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- Символ русской души – белоствольная березка. Почему внимание писателя обращено не к ней, а к такому дереву, как лиственница?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The-branch-of-larch-108382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89820">
            <a:off x="7152827" y="4806875"/>
            <a:ext cx="1787184" cy="2179492"/>
          </a:xfrm>
          <a:prstGeom prst="rect">
            <a:avLst/>
          </a:prstGeom>
        </p:spPr>
      </p:pic>
      <p:pic>
        <p:nvPicPr>
          <p:cNvPr id="4" name="Рисунок 3" descr="115312_prev_4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57166"/>
            <a:ext cx="3874020" cy="2825756"/>
          </a:xfrm>
          <a:prstGeom prst="rect">
            <a:avLst/>
          </a:prstGeom>
        </p:spPr>
      </p:pic>
      <p:pic>
        <p:nvPicPr>
          <p:cNvPr id="5" name="Рисунок 4" descr="PicsDesktop.net_1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3643314"/>
            <a:ext cx="3429024" cy="292895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642918"/>
            <a:ext cx="4643470" cy="4857784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- С какой целью автор композиционно разделил произведение на две неравноправные части? О чем говорится в каждой части?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6" name="Рисунок 5" descr="The-branch-of-larch-108382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89820">
            <a:off x="7152827" y="4806875"/>
            <a:ext cx="1787184" cy="2179492"/>
          </a:xfrm>
          <a:prstGeom prst="rect">
            <a:avLst/>
          </a:prstGeom>
        </p:spPr>
      </p:pic>
      <p:pic>
        <p:nvPicPr>
          <p:cNvPr id="4" name="Рисунок 3" descr="115312_prev_4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57166"/>
            <a:ext cx="3874020" cy="2825755"/>
          </a:xfrm>
          <a:prstGeom prst="rect">
            <a:avLst/>
          </a:prstGeom>
        </p:spPr>
      </p:pic>
      <p:pic>
        <p:nvPicPr>
          <p:cNvPr id="5" name="Рисунок 4" descr="PicsDesktop.net_1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3571876"/>
            <a:ext cx="3714776" cy="278014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714379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дерево</a:t>
            </a:r>
            <a:endParaRPr lang="ru-RU" sz="44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1500174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71604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72330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86116" y="2928934"/>
            <a:ext cx="242889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необычное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977938"/>
            <a:ext cx="292895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удивительное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000504"/>
            <a:ext cx="278608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диковинное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-001_0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340864" cy="250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857256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иголочки</a:t>
            </a:r>
            <a:endParaRPr lang="ru-RU" sz="44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1500174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71604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72330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43240" y="2928934"/>
            <a:ext cx="278608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шелковистые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977938"/>
            <a:ext cx="292895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колкие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000504"/>
            <a:ext cx="278608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острые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-001_0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340864" cy="250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785818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осыпается</a:t>
            </a:r>
            <a:endParaRPr lang="ru-RU" sz="44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1500174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71604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72330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86116" y="2928934"/>
            <a:ext cx="242889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ежегодно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977938"/>
            <a:ext cx="292895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быстро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4000504"/>
            <a:ext cx="278608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дружно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-001_0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340864" cy="250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714380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осыпается</a:t>
            </a:r>
            <a:endParaRPr lang="ru-RU" sz="4400" b="1" i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86248" y="1500174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571604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72330" y="2285992"/>
            <a:ext cx="484632" cy="978408"/>
          </a:xfrm>
          <a:prstGeom prst="downArrow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71736" y="2928934"/>
            <a:ext cx="35719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соболезности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977938"/>
            <a:ext cx="321471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 состраданием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4000504"/>
            <a:ext cx="35719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 сопереживанием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b-001_0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340864" cy="250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«Лиственница»</a:t>
            </a:r>
            <a:b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Терминологическая мозаика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4038600" cy="3911609"/>
          </a:xfrm>
        </p:spPr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диковинное дерево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празднично осыпается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возвратится ласковое тепло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мельканием солнечных искр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285992"/>
            <a:ext cx="4038600" cy="3840171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олицетворение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метафора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эпитет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оксюморон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</a:t>
            </a:r>
          </a:p>
        </p:txBody>
      </p:sp>
      <p:pic>
        <p:nvPicPr>
          <p:cNvPr id="7" name="Рисунок 6" descr="b-001_0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340864" cy="250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«Лихое зелье»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142984"/>
            <a:ext cx="5214942" cy="4983179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«Для чего-то же дано земле – чудесное, благословенное свойство плодоносить. И – потеряны те скопления людей, кто не способен взять от нее это свойство.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	Земля для человека содержит в себе не только хозяйственное значение, но и нравственное.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		Ослабление тяги к земле – большая опасность для народного характера».</a:t>
            </a:r>
          </a:p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А.И.Солженицын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115345_prev_4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1765893"/>
            <a:ext cx="3752848" cy="2480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grain-35985_64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43298">
            <a:off x="7728114" y="5321367"/>
            <a:ext cx="881058" cy="1690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928670"/>
            <a:ext cx="4143404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Подумайте, благодаря каким словам, словосочетаниям передается кропотливый труд земледельца?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5" name="Рисунок 4" descr="grain-35985_64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843298">
            <a:off x="7728114" y="5321367"/>
            <a:ext cx="881058" cy="1690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allfons.ru-2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639932"/>
            <a:ext cx="3901440" cy="2698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PRJ002114_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000504"/>
            <a:ext cx="2690809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928670"/>
            <a:ext cx="4143404" cy="45720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- Почему у культивируемых растений меньше сил, за ними требуется больший уход?</a:t>
            </a:r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5" name="Рисунок 4" descr="grain-35985_64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843298">
            <a:off x="7728114" y="5321367"/>
            <a:ext cx="881058" cy="1690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allfons.ru-27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428604"/>
            <a:ext cx="3901440" cy="3121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PRJ002114_i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4000504"/>
            <a:ext cx="38100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90151_1d50a8c4_-1-L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3873532" cy="258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_90151_1d50a8c4_-1-L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642918"/>
            <a:ext cx="3873529" cy="258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0_90151_1d50a8c4_-1-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3786190"/>
            <a:ext cx="2752063" cy="258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0_90151_1d50a8c4_-1-L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7158" y="3214686"/>
            <a:ext cx="3797577" cy="2582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642918"/>
            <a:ext cx="4643470" cy="4857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Почему, говоря о сорняках, А.И.Солженицын называет подобные растения «лихим зельем»? Как вы понимаете смысл приводимой в произведении пословицы «Лихое зелье – нескоро в землю уйдет»?</a:t>
            </a:r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5" name="Рисунок 4" descr="grain-35985_64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843298">
            <a:off x="7728114" y="5321367"/>
            <a:ext cx="881058" cy="1690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Weeds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500042"/>
            <a:ext cx="3771910" cy="2759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Weeds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857628"/>
            <a:ext cx="3521059" cy="2562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3050"/>
            <a:ext cx="3714744" cy="1084248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всякое слово есть пословица</a:t>
            </a:r>
            <a:endParaRPr lang="ru-RU" sz="32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868" y="428604"/>
            <a:ext cx="5357850" cy="5697559"/>
          </a:xfrm>
        </p:spPr>
        <p:txBody>
          <a:bodyPr/>
          <a:lstStyle/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Добро не умрет, а зло пропадет.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Корень учения горек, да плод его сладок.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Сей добро, посыпай добром, жни добро, оделяй добром.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Лихо помнится, а добро век не забудется.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Тупой серп руку режет пуще острого.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От лихого не услышишь доброго слова.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Сделав худо, не жди добра.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Не говорит – ум копит; а скажет – нечего слушать.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Хоть голодать, а добрым семенем засевать.</a:t>
            </a:r>
          </a:p>
          <a:p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Одна пчела немного меду натаскает.</a:t>
            </a:r>
          </a:p>
          <a:p>
            <a:endParaRPr lang="ru-RU" sz="2000" b="1" i="1" dirty="0"/>
          </a:p>
        </p:txBody>
      </p:sp>
      <p:pic>
        <p:nvPicPr>
          <p:cNvPr id="8" name="Рисунок 7" descr="0-49381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4000504"/>
            <a:ext cx="3057011" cy="2043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18158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500174"/>
            <a:ext cx="3071802" cy="191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grain-35985_64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843298">
            <a:off x="7728114" y="5321367"/>
            <a:ext cx="881058" cy="1690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«Молния»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500173"/>
            <a:ext cx="4500594" cy="392909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«Пока совесть в нас не проснётся – ничего не будет, и никакая экономика нас не спасёт, и государства нам не устроить»; «…нам с гнилым дуплом не стоять…»</a:t>
            </a:r>
          </a:p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А.И.Солженицын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	</a:t>
            </a:r>
            <a:endParaRPr lang="ru-RU" sz="2000" b="1" i="1" dirty="0"/>
          </a:p>
        </p:txBody>
      </p:sp>
      <p:pic>
        <p:nvPicPr>
          <p:cNvPr id="8" name="Содержимое 7" descr="115345_prev_4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571612"/>
            <a:ext cx="4038600" cy="2928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428604"/>
            <a:ext cx="4643470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Как вы думаете, какую смысловую роль в тексте играют частотные вопросительные конструкции: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не дальше?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а за что?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соскользнула?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иссякла?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какою силой?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7" name="Рисунок 6" descr="Lip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5869">
            <a:off x="7244003" y="4570926"/>
            <a:ext cx="1714494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556781_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071546"/>
            <a:ext cx="3929090" cy="35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785794"/>
            <a:ext cx="4714908" cy="47149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 какой целью, по вашему мнению, А.И.Солженицын столь подробно описывает последствия удара молнии в «не самую же высокую липу»?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7" name="Рисунок 6" descr="Lip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5869">
            <a:off x="7244003" y="4570926"/>
            <a:ext cx="1714494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556781_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285860"/>
            <a:ext cx="3929090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428604"/>
            <a:ext cx="4786346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- Почему деревья уподобляются добрым соседям и близким людям: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дружливый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развилок,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высокая сестра,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безвинные соседи?</a:t>
            </a:r>
          </a:p>
          <a:p>
            <a:pPr lvl="0">
              <a:buNone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- Возможна ли  такая поддержка у нас, людей?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7" name="Рисунок 6" descr="Lip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5869">
            <a:off x="7244003" y="4570926"/>
            <a:ext cx="1714494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556781_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285860"/>
            <a:ext cx="392909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428604"/>
            <a:ext cx="4714908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- Почему удар «кары-совести» «постигает» человека? </a:t>
            </a:r>
          </a:p>
          <a:p>
            <a:pPr>
              <a:buNone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- Объясните особенности написания через дефис слова «кары-совести».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7" name="Рисунок 6" descr="Lip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5869">
            <a:off x="7244003" y="4570926"/>
            <a:ext cx="1714494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556781_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214423"/>
            <a:ext cx="392909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71480"/>
            <a:ext cx="4714908" cy="49292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- По какой причине удар молнии – совести попадает не в душу, не в сердце человека, а «через все нутро 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напрострел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, и черезо всю жизнь вдоль»?</a:t>
            </a:r>
          </a:p>
          <a:p>
            <a:pPr>
              <a:buNone/>
            </a:pP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	- Почему не каждый «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остоится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после того»? 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endParaRPr lang="ru-RU" sz="2800" b="1" i="1" dirty="0"/>
          </a:p>
        </p:txBody>
      </p:sp>
      <p:pic>
        <p:nvPicPr>
          <p:cNvPr id="7" name="Рисунок 6" descr="Lip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345869">
            <a:off x="7244003" y="4570926"/>
            <a:ext cx="1714494" cy="2285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556781_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928670"/>
            <a:ext cx="2928958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285728"/>
            <a:ext cx="4495800" cy="584043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</a:p>
          <a:p>
            <a:pPr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	«Солженицын – мастер крупной эпической формы, поэтому «невесомость», «воздушность» этих стихотворений в прозе кажется неожиданной. В то же время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акварельно-прозрачная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художественная структура выражает здесь глубокое религиозно-философское содержание».</a:t>
            </a:r>
          </a:p>
          <a:p>
            <a:pPr>
              <a:buNone/>
            </a:pPr>
            <a:endParaRPr lang="ru-RU" sz="2000" b="1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	Биографический словарь «Русские писатели 20 века»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8" name="Содержимое 7" descr="115345_prev_4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3504" y="3714752"/>
            <a:ext cx="3571900" cy="2874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ol4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571480"/>
            <a:ext cx="445770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Итоговые вопросы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785794"/>
            <a:ext cx="4643470" cy="307183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Как вы думаете, можно ли о произведениях А.И.Солженицына «Лиственница», «Лихое зелье», «Молния» сказать, что им присущи «воздушность», «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акварельность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», «прозрачность»?</a:t>
            </a:r>
          </a:p>
          <a:p>
            <a:pPr>
              <a:buNone/>
            </a:pPr>
            <a:endParaRPr lang="ru-RU" sz="2000" b="1" i="1" dirty="0" smtClean="0"/>
          </a:p>
          <a:p>
            <a:pPr>
              <a:buNone/>
            </a:pPr>
            <a:r>
              <a:rPr lang="ru-RU" sz="2000" b="1" i="1" dirty="0" smtClean="0"/>
              <a:t>	</a:t>
            </a:r>
            <a:endParaRPr lang="ru-RU" sz="2000" b="1" i="1" dirty="0"/>
          </a:p>
        </p:txBody>
      </p:sp>
      <p:pic>
        <p:nvPicPr>
          <p:cNvPr id="7" name="Рисунок 6" descr="2798860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7429520" y="4714884"/>
            <a:ext cx="1214446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798860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786446" y="4143380"/>
            <a:ext cx="1214446" cy="1891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2798860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5715008" y="1500174"/>
            <a:ext cx="1186969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2798860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tretch>
            <a:fillRect/>
          </a:stretch>
        </p:blipFill>
        <p:spPr>
          <a:xfrm>
            <a:off x="7429520" y="2143116"/>
            <a:ext cx="1172538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97742436_d54c4de300b56a22a75cc915eff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10" y="4000504"/>
            <a:ext cx="4338836" cy="2439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9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AF9E5"/>
              </a:clrFrom>
              <a:clrTo>
                <a:srgbClr val="FAF9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71480"/>
            <a:ext cx="2071702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186651.jpg"/>
          <p:cNvPicPr>
            <a:picLocks noChangeAspect="1"/>
          </p:cNvPicPr>
          <p:nvPr/>
        </p:nvPicPr>
        <p:blipFill>
          <a:blip r:embed="rId3" cstate="email">
            <a:lum contrast="40000"/>
          </a:blip>
          <a:stretch>
            <a:fillRect/>
          </a:stretch>
        </p:blipFill>
        <p:spPr>
          <a:xfrm>
            <a:off x="2571736" y="2500306"/>
            <a:ext cx="1817036" cy="2852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1866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928934"/>
            <a:ext cx="1794180" cy="2852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8665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58016" y="3429000"/>
            <a:ext cx="1817036" cy="2743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b11291dd07c6e8da40fc606b0fd969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661282">
            <a:off x="4989328" y="451599"/>
            <a:ext cx="3168162" cy="309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Итоговые вопросы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857232"/>
            <a:ext cx="4643438" cy="457203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Почему данные произведения построены на сопоставлении явлений, предметов природы и бытия, сущности человека?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  <a:endParaRPr lang="ru-RU" sz="2000" b="1" i="1" dirty="0"/>
          </a:p>
        </p:txBody>
      </p:sp>
      <p:pic>
        <p:nvPicPr>
          <p:cNvPr id="8" name="Содержимое 7" descr="115345_prev_4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857752" y="1428736"/>
            <a:ext cx="3905276" cy="2613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18-2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62" y="3286124"/>
            <a:ext cx="3286148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Итоговые вопросы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357166"/>
            <a:ext cx="4500594" cy="5072099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  <a:r>
              <a:rPr lang="ru-RU" sz="2000" dirty="0" smtClean="0"/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Как вы понимаете финальные строки произведения «Лихое зелье»: «И отпущено каждому живущему только: свой труд – и своя душа»?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115345_prev_4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357298"/>
            <a:ext cx="390527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18-2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57224" y="3286124"/>
            <a:ext cx="3500462" cy="2779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Итоговые вопросы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4500594" cy="485778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</a:p>
          <a:p>
            <a:pPr>
              <a:buNone/>
            </a:pPr>
            <a:r>
              <a:rPr lang="ru-RU" sz="2000" b="1" i="1" dirty="0" smtClean="0"/>
              <a:t>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Можно ли данное высказывание соотнести с жизненным и творческим путем А.И.Солженицына?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8" name="Содержимое 7" descr="115345_prev_4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28" y="1357298"/>
            <a:ext cx="3640480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18-2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3286124"/>
            <a:ext cx="3714776" cy="2482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3" cy="857256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 – ресурсы  для презентации:</a:t>
            </a: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8643998" cy="4786345"/>
          </a:xfrm>
        </p:spPr>
        <p:txBody>
          <a:bodyPr/>
          <a:lstStyle/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2"/>
              </a:rPr>
              <a:t>http://oboi.kards.qip.ru/images/wallpaper/70/c2/115312_prev_425.jpg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3"/>
              </a:rPr>
              <a:t>http://oboi.kards.qip.ru/images/wallpaper/91/c2/115345_prev_425.jpg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4"/>
              </a:rPr>
              <a:t>http://picsdesktop.net/autumn/640x480/PicsDesktop.net_103.jpg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5"/>
              </a:rPr>
              <a:t>http://seregas.narod.ru/tura_new/photos/P9231199.JPG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6"/>
              </a:rPr>
              <a:t>http://statics.photodom.com/photos/2013/10/10/2635908.jpg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7"/>
              </a:rPr>
              <a:t>http://www.stihi.ru/pics/2012/07/25/1913.jpg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8"/>
              </a:rPr>
              <a:t>http://www.photoforum.ru/f/photo/000/556/556781_55.jpg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9"/>
              </a:rPr>
              <a:t>http://njournal.ru/uploads/images/lsgallery/2012/09/27/51342064d8_638.jpg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0"/>
              </a:rPr>
              <a:t>http://arts.in.ua/i/4536/f_-_veselovskaya_nadejda_1287674456.jpg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1"/>
              </a:rPr>
              <a:t>http://www.botanichka.ru/wp-content/uploads/2011/04/Weeds1.jpg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2"/>
              </a:rPr>
              <a:t>http://molbiol.ru/forums/uploads/a001/b005/post-13672-1155125170.jpg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3"/>
              </a:rPr>
              <a:t>http://www.rt-online.ru/upload/information_system_1/7/4/2/item_7423/information_items_1347366341.jpg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4"/>
              </a:rPr>
              <a:t>http://www.allfons.ru/pic/201112/1280x1024/allfons.ru-271.jpg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5"/>
              </a:rPr>
              <a:t>http://savepic.net/1815860.jpg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6"/>
              </a:rPr>
              <a:t>http://www.skfoms.ru/images/001126_865146.jpg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7"/>
              </a:rPr>
              <a:t>http://www.vladtime.ru/uploads/posts/0-4938131.jpg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8"/>
              </a:rPr>
              <a:t>http://img1.liveinternet.ru/images/attach/c/2/65/485/65485674_1287461287_herbstpond1024x768.jpg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9"/>
              </a:rPr>
              <a:t>http://www.artlib.ru/objects/gallery_341/artlib_gallery-170844-b.jpg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3" cy="785818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 – ресурсы  для презентации: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8643998" cy="5072098"/>
          </a:xfrm>
        </p:spPr>
        <p:txBody>
          <a:bodyPr/>
          <a:lstStyle/>
          <a:p>
            <a:endParaRPr lang="ru-RU" sz="1200" u="sng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sz="1200" u="sng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sz="1200" u="sng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sz="1200" u="sng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sz="1200" u="sng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2"/>
              </a:rPr>
              <a:t>http://www.zastavki.com/pictures/640x480/2012/Archive_Winter_wallpapers_Frosty_Morning_019327_29.jpg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3"/>
              </a:rPr>
              <a:t>http://img-fotki.yandex.ru/get/5409/79206808.c/0_90151_1d50a8c4_-1-L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4"/>
              </a:rPr>
              <a:t>http://rusiahoy.com/assets/images/2011-040506/big/sol468.jpg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5"/>
              </a:rPr>
              <a:t>http://www.ogoniok.com/common/5059/5/18-2b.jpg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6"/>
              </a:rPr>
              <a:t>http://www.penza-press.ru/uploads/news/2013/12_2013/soljenicin.jpg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7"/>
              </a:rPr>
              <a:t>http://novved.ru/images/GAZETA/38/10solzhenitcyn.jpg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8"/>
              </a:rPr>
              <a:t>http://www.fimip.ru/shared/projects/2114/PRJ002114_i1.jpg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9"/>
              </a:rPr>
              <a:t>http://www.instapics.ru/large/201301/77110.jpg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0"/>
              </a:rPr>
              <a:t>http://www.teleport2001.ru/files/teleport/styles/article_page/public/images/2013/12/10/solzhenicyn.jpg?itok=CbB4-L0e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1"/>
              </a:rPr>
              <a:t>http://www.knigi-o.com/images/2798860.jpg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2"/>
              </a:rPr>
              <a:t>http://static.ozone.ru/multimedia/books_covers/1000698700.jpg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3"/>
              </a:rPr>
              <a:t>http://bukabench.com/assets/images/book_covers_2/c09fff14f386f4be9509e0afe63d1b8f.jpg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4"/>
              </a:rPr>
              <a:t>http://img11.nnm.ru/c/7/9/d/b/447ddbac3e1fdb14f880d843d40.jpg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5"/>
              </a:rPr>
              <a:t>http://www.gulyanda.kz/tools/images/image.php?source=33000036596.jpg&amp;standart=10&amp;image.jpg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6"/>
              </a:rPr>
              <a:t>http://pixabay.com/static/uploads/photo/2012/04/16/13/22/grain-35985_640.png?i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7"/>
              </a:rPr>
              <a:t>http://img545.imageshack.us/img545/9045/89681403.jpg?smaa=al7ob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8"/>
              </a:rPr>
              <a:t>http://img0.liveinternet.ru/images/attach/c/7/97/742/97742436_d54c4de300b56a22a75cc915eff.jpg</a:t>
            </a:r>
            <a:endParaRPr lang="ru-RU" sz="12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9"/>
              </a:rPr>
              <a:t>http://vikafedotova38.ucoz.ru/load/shablony_prezentacij/39-8-2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/>
          </a:p>
          <a:p>
            <a:endParaRPr lang="ru-RU" sz="1200" u="sng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3" cy="857256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 – ресурсы  для презентации: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8643998" cy="4786345"/>
          </a:xfrm>
        </p:spPr>
        <p:txBody>
          <a:bodyPr/>
          <a:lstStyle/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2"/>
              </a:rPr>
              <a:t>http://img1.liveinternet.ru/images/attach/b/4/104/9/104009875_4346367_0a0d154ff665697a5b25047d3ac818cb.jpg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3"/>
              </a:rPr>
              <a:t>http://content.foto.mail.ru/mail/poluxina/_blogs/i-4714.jpg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4"/>
              </a:rPr>
              <a:t>http://rnns.ru/uploads/posts/2011-05/1306118117_1635_life_insurance.jpg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5"/>
              </a:rPr>
              <a:t>http://content.foto.mail.ru/mail/kent05061955/_blogs/i-8806.jpg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6"/>
              </a:rPr>
              <a:t>http://img1.liveinternet.ru/images/attach/b/4/103/975/103975711_1.jpg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7"/>
              </a:rPr>
              <a:t>http://stat16.privet.ru/lr/0b11291dd07c6e8da40fc606b0fd9693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8"/>
              </a:rPr>
              <a:t>http://img1.liveinternet.ru/images/attach/b/4/103/424/103424435_69797432_4b9f1e441718.jpg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9"/>
              </a:rPr>
              <a:t>http://s2.uploads.ru/2uPm3.jpg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0"/>
              </a:rPr>
              <a:t>http://www.bukivedi.ru/images/product_images/info_images/3694.jpg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1"/>
              </a:rPr>
              <a:t>http://www.bookriver.ru/img/covers/186651.jpg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2"/>
              </a:rPr>
              <a:t>http://images.rusbook.net/prds/Русская-литература-XIX-–-начала-XX-вв--(до-1917-г-)-6179/389179/389179-14-77765.jpg.ashx?w=290&amp;h=370&amp;c=3479&amp;pid=389179&amp;sc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=</a:t>
            </a: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3"/>
              </a:rPr>
              <a:t>http://www.combook.ru/pictures/10223110.jpg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4"/>
              </a:rPr>
              <a:t>http://img1.liveinternet.ru/images/attach/c/8/102/561/102561977_4423481_0014018I_S_TurgenevBezhinlug.png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5"/>
              </a:rPr>
              <a:t>http://img0.liveinternet.ru/images/attach/c/8/102/636/102636422_278b7da3f2e9.png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6"/>
              </a:rPr>
              <a:t>http://lifevkontakte.com/wp-content/uploads/2011/06/knigi.png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7"/>
              </a:rPr>
              <a:t>http://99px.ru/sstorage/56/2013/09/image_561709132111375548267.png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8"/>
              </a:rPr>
              <a:t>http://pix.com.ua/db/nature/trees_leaves/leaves/b-001_085.jpg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19"/>
              </a:rPr>
              <a:t>http://p1.pkcdn.com/The-branch-of-larch-1083829.jpg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u="sng" dirty="0" smtClean="0">
                <a:latin typeface="Arial" pitchFamily="34" charset="0"/>
                <a:cs typeface="Arial" pitchFamily="34" charset="0"/>
                <a:hlinkClick r:id="rId20"/>
              </a:rPr>
              <a:t>http://img.artlebedev.ru/everything/illustrations/makarova/images/Lipa.jpg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1928826"/>
          </a:xfrm>
        </p:spPr>
        <p:txBody>
          <a:bodyPr/>
          <a:lstStyle/>
          <a:p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e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500034" y="500042"/>
            <a:ext cx="3429024" cy="5371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89681403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8436">
            <a:off x="3332259" y="1456447"/>
            <a:ext cx="5753114" cy="3595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285729"/>
            <a:ext cx="8572560" cy="2714643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«Я считаю первой характеристикой всякого литературного произведения – его плотность, плотность содержания, мысли, чувств. Всякое произведение – велико оно или мало – всегда зависит от того, как оно плотно, то есть как оно соответствует своему назначению. И крохотный рассказец может быть велик…».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А.И.Солженицын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nig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3714752"/>
            <a:ext cx="4143404" cy="290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02636422_278b7da3f2e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500307"/>
            <a:ext cx="4214842" cy="316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285729"/>
            <a:ext cx="8572560" cy="2428891"/>
          </a:xfrm>
        </p:spPr>
        <p:txBody>
          <a:bodyPr/>
          <a:lstStyle/>
          <a:p>
            <a:pPr lvl="0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«Я понимаю, что в малой форме можно очень много поместить, и это для художника большое наслаждение, работать над малой формой. Потому что в маленькой форме можно оттачивать грани с большим наслаждением для себя».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А.И.Солженицын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nig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3714752"/>
            <a:ext cx="4143404" cy="290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02636422_278b7da3f2e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500307"/>
            <a:ext cx="4214842" cy="316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285729"/>
            <a:ext cx="8572560" cy="3071833"/>
          </a:xfrm>
        </p:spPr>
        <p:txBody>
          <a:bodyPr/>
          <a:lstStyle/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«Произведение… художественное свою проверку несет само в себе: концепции придуманные, натянутые, не выдерживают испытания на образах: разваливаются и те и другие, оказываются хилы, бледны, никого не убеждают. Произведения же, зачерпнувшие истины и представившие нам её сгущено-живой, захватывают нас, приобщают к себе властно…».</a:t>
            </a:r>
          </a:p>
          <a:p>
            <a:pPr lvl="0"/>
            <a:endParaRPr lang="ru-RU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А.И.Солженицын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knigi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9124" y="3714752"/>
            <a:ext cx="4143404" cy="2905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02636422_278b7da3f2e9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500307"/>
            <a:ext cx="4214842" cy="3161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285729"/>
            <a:ext cx="8572560" cy="1571635"/>
          </a:xfrm>
        </p:spPr>
        <p:txBody>
          <a:bodyPr/>
          <a:lstStyle/>
          <a:p>
            <a:pPr lvl="0" algn="ctr"/>
            <a:r>
              <a:rPr lang="ru-RU" b="1" i="1" dirty="0" smtClean="0">
                <a:solidFill>
                  <a:schemeClr val="tx1"/>
                </a:solidFill>
              </a:rPr>
              <a:t>	</a:t>
            </a:r>
            <a:r>
              <a:rPr lang="ru-RU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«Триединство Истины, Добра и Красоты»  - основа мировоззрения А.И.Солженицына</a:t>
            </a:r>
          </a:p>
          <a:p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0_90151_1d50a8c4_-1-L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714488"/>
            <a:ext cx="285752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0_90151_1d50a8c4_-1-L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2714620"/>
            <a:ext cx="2833231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0_90151_1d50a8c4_-1-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4500570"/>
            <a:ext cx="285752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«Лиственница»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495800" cy="491174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«Художественное исследование – это такое использование фактического … жизненного материала, чтобы из отдельных фактов, фрагментов, соединенных, однако, возможностями художника, - общая мысль выступала бы с полной доказательностью…».</a:t>
            </a:r>
          </a:p>
          <a:p>
            <a:pPr algn="r">
              <a:buNone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А.И.Солженицын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115345_prev_4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714876" y="1571613"/>
            <a:ext cx="4038600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theme/theme1.xml><?xml version="1.0" encoding="utf-8"?>
<a:theme xmlns:a="http://schemas.openxmlformats.org/drawingml/2006/main" name="филь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фильм</Template>
  <TotalTime>384</TotalTime>
  <Words>498</Words>
  <Application>Microsoft Office PowerPoint</Application>
  <PresentationFormat>Экран (4:3)</PresentationFormat>
  <Paragraphs>189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фильм</vt:lpstr>
      <vt:lpstr>  «Произведения, зачерпнувшие истины» («Крохотки» А.И.Солженицына)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«Лиственница»</vt:lpstr>
      <vt:lpstr>Слайд 10</vt:lpstr>
      <vt:lpstr>Слайд 11</vt:lpstr>
      <vt:lpstr>Слайд 12</vt:lpstr>
      <vt:lpstr>Слайд 13</vt:lpstr>
      <vt:lpstr>Слайд 14</vt:lpstr>
      <vt:lpstr>Слайд 15</vt:lpstr>
      <vt:lpstr>«Лиственница» Терминологическая мозаика</vt:lpstr>
      <vt:lpstr>«Лихое зелье»</vt:lpstr>
      <vt:lpstr>Слайд 18</vt:lpstr>
      <vt:lpstr>Слайд 19</vt:lpstr>
      <vt:lpstr>Слайд 20</vt:lpstr>
      <vt:lpstr>На всякое слово есть пословица</vt:lpstr>
      <vt:lpstr>«Молния»</vt:lpstr>
      <vt:lpstr>Слайд 23</vt:lpstr>
      <vt:lpstr>Слайд 24</vt:lpstr>
      <vt:lpstr>Слайд 25</vt:lpstr>
      <vt:lpstr>Слайд 26</vt:lpstr>
      <vt:lpstr>Слайд 27</vt:lpstr>
      <vt:lpstr>Слайд 28</vt:lpstr>
      <vt:lpstr>Итоговые вопросы</vt:lpstr>
      <vt:lpstr>Итоговые вопросы</vt:lpstr>
      <vt:lpstr>Итоговые вопросы</vt:lpstr>
      <vt:lpstr>Итоговые вопросы</vt:lpstr>
      <vt:lpstr>Интернет – ресурсы  для презентации:</vt:lpstr>
      <vt:lpstr>Интернет – ресурсы  для презентации:</vt:lpstr>
      <vt:lpstr>Интернет – ресурсы  для презентации: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Tata</cp:lastModifiedBy>
  <cp:revision>54</cp:revision>
  <dcterms:created xsi:type="dcterms:W3CDTF">2014-01-14T12:11:46Z</dcterms:created>
  <dcterms:modified xsi:type="dcterms:W3CDTF">2014-03-22T08:47:07Z</dcterms:modified>
</cp:coreProperties>
</file>