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9"/>
  </p:notesMasterIdLst>
  <p:sldIdLst>
    <p:sldId id="256" r:id="rId2"/>
    <p:sldId id="274" r:id="rId3"/>
    <p:sldId id="259" r:id="rId4"/>
    <p:sldId id="260" r:id="rId5"/>
    <p:sldId id="261" r:id="rId6"/>
    <p:sldId id="266" r:id="rId7"/>
    <p:sldId id="262" r:id="rId8"/>
    <p:sldId id="283" r:id="rId9"/>
    <p:sldId id="263" r:id="rId10"/>
    <p:sldId id="264" r:id="rId11"/>
    <p:sldId id="275" r:id="rId12"/>
    <p:sldId id="265" r:id="rId13"/>
    <p:sldId id="267" r:id="rId14"/>
    <p:sldId id="273" r:id="rId15"/>
    <p:sldId id="270" r:id="rId16"/>
    <p:sldId id="276" r:id="rId17"/>
    <p:sldId id="268" r:id="rId18"/>
    <p:sldId id="269" r:id="rId19"/>
    <p:sldId id="272" r:id="rId20"/>
    <p:sldId id="271" r:id="rId21"/>
    <p:sldId id="277" r:id="rId22"/>
    <p:sldId id="279" r:id="rId23"/>
    <p:sldId id="278" r:id="rId24"/>
    <p:sldId id="280" r:id="rId25"/>
    <p:sldId id="281" r:id="rId26"/>
    <p:sldId id="282" r:id="rId27"/>
    <p:sldId id="284" r:id="rId2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6FF33"/>
    <a:srgbClr val="00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53" d="100"/>
          <a:sy n="53" d="100"/>
        </p:scale>
        <p:origin x="-2448" y="-79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96F4997-8011-45EF-AC9D-E65E0591FA30}" type="datetimeFigureOut">
              <a:rPr lang="ru-RU" smtClean="0"/>
              <a:pPr/>
              <a:t>29.01.2014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C3AA179-3396-488A-A055-D6C8A257706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4315789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3AA179-3396-488A-A055-D6C8A2577066}" type="slidenum">
              <a:rPr lang="ru-RU" smtClean="0"/>
              <a:pPr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489252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29.01.2014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380446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29.01.2014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42787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29.01.2014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443421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29.01.2014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995460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29.01.2014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700492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29.01.2014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866077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29.01.2014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618410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29.01.2014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612761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29.01.2014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307120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29.01.2014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556758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29.01.2014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673858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29.01.2014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279041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slideLayout" Target="../slideLayouts/slideLayout7.xml"/><Relationship Id="rId1" Type="http://schemas.openxmlformats.org/officeDocument/2006/relationships/video" Target="file:///G:\&#1055;&#1091;&#1073;&#1083;&#1080;&#1082;&#1072;&#1094;&#1080;&#1103;_&#1061;&#1080;&#1084;_&#1089;&#1074;&#1103;&#1079;&#1100;\&#1055;&#1091;&#1073;&#1083;&#1080;&#1082;&#1072;&#1094;&#1080;&#1103;\N.wmv" TargetMode="External"/><Relationship Id="rId4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slideLayout" Target="../slideLayouts/slideLayout6.xml"/><Relationship Id="rId1" Type="http://schemas.openxmlformats.org/officeDocument/2006/relationships/video" Target="file:///G:\&#1055;&#1091;&#1073;&#1083;&#1080;&#1082;&#1072;&#1094;&#1080;&#1103;_&#1061;&#1080;&#1084;_&#1089;&#1074;&#1103;&#1079;&#1100;\&#1055;&#1091;&#1073;&#1083;&#1080;&#1082;&#1072;&#1094;&#1080;&#1103;\HCl.wmv" TargetMode="External"/><Relationship Id="rId4" Type="http://schemas.openxmlformats.org/officeDocument/2006/relationships/image" Target="../media/image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slideLayout" Target="../slideLayouts/slideLayout6.xml"/><Relationship Id="rId1" Type="http://schemas.openxmlformats.org/officeDocument/2006/relationships/video" Target="file:///G:\&#1055;&#1091;&#1073;&#1083;&#1080;&#1082;&#1072;&#1094;&#1080;&#1103;_&#1061;&#1080;&#1084;_&#1089;&#1074;&#1103;&#1079;&#1100;\&#1055;&#1091;&#1073;&#1083;&#1080;&#1082;&#1072;&#1094;&#1080;&#1103;\HS.wmv" TargetMode="External"/><Relationship Id="rId4" Type="http://schemas.openxmlformats.org/officeDocument/2006/relationships/image" Target="../media/image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slideLayout" Target="../slideLayouts/slideLayout7.xml"/><Relationship Id="rId1" Type="http://schemas.openxmlformats.org/officeDocument/2006/relationships/video" Target="file:///G:\&#1055;&#1091;&#1073;&#1083;&#1080;&#1082;&#1072;&#1094;&#1080;&#1103;_&#1061;&#1080;&#1084;_&#1089;&#1074;&#1103;&#1079;&#1100;\&#1055;&#1091;&#1073;&#1083;&#1080;&#1082;&#1072;&#1094;&#1080;&#1103;\HOH1.wmv" TargetMode="External"/><Relationship Id="rId4" Type="http://schemas.openxmlformats.org/officeDocument/2006/relationships/image" Target="../media/image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slideLayout" Target="../slideLayouts/slideLayout7.xml"/><Relationship Id="rId1" Type="http://schemas.openxmlformats.org/officeDocument/2006/relationships/video" Target="file:///G:\&#1055;&#1091;&#1073;&#1083;&#1080;&#1082;&#1072;&#1094;&#1080;&#1103;_&#1061;&#1080;&#1084;_&#1089;&#1074;&#1103;&#1079;&#1100;\&#1055;&#1091;&#1073;&#1083;&#1080;&#1082;&#1072;&#1094;&#1080;&#1103;\NH.wmv" TargetMode="External"/><Relationship Id="rId4" Type="http://schemas.openxmlformats.org/officeDocument/2006/relationships/image" Target="../media/image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" Target="slide18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" Target="slide19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slideLayout" Target="../slideLayouts/slideLayout7.xml"/><Relationship Id="rId1" Type="http://schemas.openxmlformats.org/officeDocument/2006/relationships/video" Target="file:///G:\&#1055;&#1091;&#1073;&#1083;&#1080;&#1082;&#1072;&#1094;&#1080;&#1103;_&#1061;&#1080;&#1084;_&#1089;&#1074;&#1103;&#1079;&#1100;\&#1055;&#1091;&#1073;&#1083;&#1080;&#1082;&#1072;&#1094;&#1080;&#1103;\HHNH.wmv" TargetMode="External"/><Relationship Id="rId4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21.xml"/><Relationship Id="rId2" Type="http://schemas.openxmlformats.org/officeDocument/2006/relationships/slideLayout" Target="../slideLayouts/slideLayout7.xml"/><Relationship Id="rId1" Type="http://schemas.openxmlformats.org/officeDocument/2006/relationships/video" Target="file:///G:\&#1055;&#1091;&#1073;&#1083;&#1080;&#1082;&#1072;&#1094;&#1080;&#1103;_&#1061;&#1080;&#1084;_&#1089;&#1074;&#1103;&#1079;&#1100;\&#1055;&#1091;&#1073;&#1083;&#1080;&#1082;&#1072;&#1094;&#1080;&#1103;\HHOH.wmv" TargetMode="External"/><Relationship Id="rId4" Type="http://schemas.openxmlformats.org/officeDocument/2006/relationships/image" Target="../media/image7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" Target="slide22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" Target="slide23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25.xml"/><Relationship Id="rId2" Type="http://schemas.openxmlformats.org/officeDocument/2006/relationships/slide" Target="slide24.xml"/><Relationship Id="rId1" Type="http://schemas.openxmlformats.org/officeDocument/2006/relationships/slideLayout" Target="../slideLayouts/slideLayout7.xml"/><Relationship Id="rId4" Type="http://schemas.openxmlformats.org/officeDocument/2006/relationships/slide" Target="slide2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19.xml"/><Relationship Id="rId2" Type="http://schemas.openxmlformats.org/officeDocument/2006/relationships/slide" Target="slide27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19.xml"/><Relationship Id="rId2" Type="http://schemas.openxmlformats.org/officeDocument/2006/relationships/slide" Target="slide27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19.xml"/><Relationship Id="rId2" Type="http://schemas.openxmlformats.org/officeDocument/2006/relationships/slide" Target="slide27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4.xml"/><Relationship Id="rId1" Type="http://schemas.openxmlformats.org/officeDocument/2006/relationships/slideLayout" Target="../slideLayouts/slideLayout6.xml"/><Relationship Id="rId5" Type="http://schemas.openxmlformats.org/officeDocument/2006/relationships/slide" Target="slide17.xml"/><Relationship Id="rId4" Type="http://schemas.openxmlformats.org/officeDocument/2006/relationships/slide" Target="slide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slide" Target="slide3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Layout" Target="../slideLayouts/slideLayout7.xml"/><Relationship Id="rId1" Type="http://schemas.openxmlformats.org/officeDocument/2006/relationships/video" Target="file:///G:\&#1055;&#1091;&#1073;&#1083;&#1080;&#1082;&#1072;&#1094;&#1080;&#1103;_&#1061;&#1080;&#1084;_&#1089;&#1074;&#1103;&#1079;&#1100;\&#1055;&#1091;&#1073;&#1083;&#1080;&#1082;&#1072;&#1094;&#1080;&#1103;\H.wmv" TargetMode="External"/><Relationship Id="rId4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Layout" Target="../slideLayouts/slideLayout7.xml"/><Relationship Id="rId1" Type="http://schemas.openxmlformats.org/officeDocument/2006/relationships/video" Target="file:///C:\Documents%20and%20Settings\&#1054;&#1083;&#1103;\&#1052;&#1086;&#1080;%20&#1076;&#1086;&#1082;&#1091;&#1084;&#1077;&#1085;&#1090;&#1099;\Downloads\&#1055;&#1091;&#1073;&#1083;&#1080;&#1082;&#1072;&#1094;&#1080;&#1103;_&#1061;&#1080;&#1084;_&#1089;&#1074;&#1103;&#1079;&#1100;\&#1055;&#1091;&#1073;&#1083;&#1080;&#1082;&#1072;&#1094;&#1080;&#1103;\Clw.wmv" TargetMode="External"/><Relationship Id="rId4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slideLayout" Target="../slideLayouts/slideLayout7.xml"/><Relationship Id="rId1" Type="http://schemas.openxmlformats.org/officeDocument/2006/relationships/video" Target="file:///G:\&#1055;&#1091;&#1073;&#1083;&#1080;&#1082;&#1072;&#1094;&#1080;&#1103;_&#1061;&#1080;&#1084;_&#1089;&#1074;&#1103;&#1079;&#1100;\&#1055;&#1091;&#1073;&#1083;&#1080;&#1082;&#1072;&#1094;&#1080;&#1103;\O.wmv" TargetMode="External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89802" y="1196752"/>
            <a:ext cx="8424936" cy="544764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7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Типы </a:t>
            </a:r>
            <a:r>
              <a:rPr lang="ru-RU" sz="72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химической связи. </a:t>
            </a:r>
          </a:p>
          <a:p>
            <a:pPr algn="ctr"/>
            <a:r>
              <a:rPr lang="ru-RU" sz="72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Ковалентная химическая </a:t>
            </a:r>
            <a:r>
              <a:rPr lang="ru-RU" sz="7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связь. </a:t>
            </a:r>
            <a:endParaRPr lang="ru-RU" sz="72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  <a:p>
            <a:pPr algn="ctr"/>
            <a:endParaRPr lang="ru-RU" sz="60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9500482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4800" b="1" spc="50" dirty="0" smtClean="0">
                <a:ln w="12700" cmpd="sng">
                  <a:solidFill>
                    <a:srgbClr val="F79646">
                      <a:satMod val="120000"/>
                      <a:shade val="80000"/>
                    </a:srgbClr>
                  </a:solidFill>
                  <a:prstDash val="solid"/>
                </a:ln>
                <a:solidFill>
                  <a:srgbClr val="F79646">
                    <a:tint val="1000"/>
                  </a:srgbClr>
                </a:solidFill>
                <a:effectLst>
                  <a:glow rad="53100">
                    <a:srgbClr val="F79646">
                      <a:satMod val="180000"/>
                      <a:alpha val="30000"/>
                    </a:srgbClr>
                  </a:glow>
                </a:effectLst>
              </a:rPr>
              <a:t>Пример ковалентной неполярной связи 4</a:t>
            </a:r>
            <a:endParaRPr lang="ru-RU" sz="4800" b="1" spc="50" dirty="0">
              <a:ln w="12700" cmpd="sng">
                <a:solidFill>
                  <a:srgbClr val="F79646">
                    <a:satMod val="120000"/>
                    <a:shade val="80000"/>
                  </a:srgbClr>
                </a:solidFill>
                <a:prstDash val="solid"/>
              </a:ln>
              <a:solidFill>
                <a:srgbClr val="F79646">
                  <a:tint val="1000"/>
                </a:srgbClr>
              </a:solidFill>
              <a:effectLst>
                <a:glow rad="53100">
                  <a:srgbClr val="F79646">
                    <a:satMod val="180000"/>
                    <a:alpha val="30000"/>
                  </a:srgbClr>
                </a:glow>
              </a:effectLst>
            </a:endParaRPr>
          </a:p>
        </p:txBody>
      </p:sp>
      <p:sp>
        <p:nvSpPr>
          <p:cNvPr id="3" name="Штриховая стрелка вправо 2">
            <a:hlinkClick r:id="rId3" action="ppaction://hlinksldjump"/>
          </p:cNvPr>
          <p:cNvSpPr/>
          <p:nvPr/>
        </p:nvSpPr>
        <p:spPr>
          <a:xfrm>
            <a:off x="7709030" y="208766"/>
            <a:ext cx="1434970" cy="843970"/>
          </a:xfrm>
          <a:prstGeom prst="stripedRightArrow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80000"/>
              </a:lnSpc>
            </a:pPr>
            <a:r>
              <a:rPr lang="ru-RU" dirty="0" smtClean="0"/>
              <a:t>Порядок связи </a:t>
            </a:r>
            <a:endParaRPr lang="ru-RU" dirty="0"/>
          </a:p>
        </p:txBody>
      </p:sp>
      <p:pic>
        <p:nvPicPr>
          <p:cNvPr id="4" name="N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1571604" y="1714488"/>
            <a:ext cx="6096000" cy="4572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50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33" name="Picture 9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748" y="1224136"/>
            <a:ext cx="9066252" cy="55892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2195736" y="188640"/>
            <a:ext cx="4572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ctr"/>
            <a:r>
              <a:rPr lang="ru-RU" sz="4800" b="1" spc="50" dirty="0" smtClean="0">
                <a:ln w="12700" cmpd="sng">
                  <a:solidFill>
                    <a:srgbClr val="F79646">
                      <a:satMod val="120000"/>
                      <a:shade val="80000"/>
                    </a:srgbClr>
                  </a:solidFill>
                  <a:prstDash val="solid"/>
                </a:ln>
                <a:solidFill>
                  <a:srgbClr val="F79646">
                    <a:tint val="1000"/>
                  </a:srgbClr>
                </a:solidFill>
                <a:effectLst>
                  <a:glow rad="53100">
                    <a:srgbClr val="F79646">
                      <a:satMod val="180000"/>
                      <a:alpha val="30000"/>
                    </a:srgbClr>
                  </a:glow>
                </a:effectLst>
              </a:rPr>
              <a:t>Порядок связи</a:t>
            </a:r>
            <a:endParaRPr lang="ru-RU" sz="4800" b="1" spc="50" dirty="0">
              <a:ln w="12700" cmpd="sng">
                <a:solidFill>
                  <a:srgbClr val="F79646">
                    <a:satMod val="120000"/>
                    <a:shade val="80000"/>
                  </a:srgbClr>
                </a:solidFill>
                <a:prstDash val="solid"/>
              </a:ln>
              <a:solidFill>
                <a:srgbClr val="F79646">
                  <a:tint val="1000"/>
                </a:srgbClr>
              </a:solidFill>
              <a:effectLst>
                <a:glow rad="53100">
                  <a:srgbClr val="F79646">
                    <a:satMod val="180000"/>
                    <a:alpha val="30000"/>
                  </a:srgbClr>
                </a:glow>
              </a:effectLst>
            </a:endParaRPr>
          </a:p>
        </p:txBody>
      </p:sp>
      <p:sp>
        <p:nvSpPr>
          <p:cNvPr id="16" name="Штриховая стрелка вправо 15">
            <a:hlinkClick r:id="rId3" action="ppaction://hlinksldjump"/>
          </p:cNvPr>
          <p:cNvSpPr/>
          <p:nvPr/>
        </p:nvSpPr>
        <p:spPr>
          <a:xfrm>
            <a:off x="7524328" y="260648"/>
            <a:ext cx="1596752" cy="576064"/>
          </a:xfrm>
          <a:prstGeom prst="stripedRightArrow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ВЕРНУТЬСЯ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479762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42213"/>
            <a:ext cx="91440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4800" b="1" spc="50" dirty="0">
                <a:ln w="12700" cmpd="sng">
                  <a:solidFill>
                    <a:srgbClr val="F79646">
                      <a:satMod val="120000"/>
                      <a:shade val="80000"/>
                    </a:srgbClr>
                  </a:solidFill>
                  <a:prstDash val="solid"/>
                </a:ln>
                <a:solidFill>
                  <a:srgbClr val="F79646">
                    <a:tint val="1000"/>
                  </a:srgbClr>
                </a:solidFill>
                <a:effectLst>
                  <a:glow rad="53100">
                    <a:srgbClr val="F79646">
                      <a:satMod val="180000"/>
                      <a:alpha val="30000"/>
                    </a:srgbClr>
                  </a:glow>
                </a:effectLst>
              </a:rPr>
              <a:t>Пример </a:t>
            </a:r>
            <a:endParaRPr lang="ru-RU" sz="4800" b="1" spc="50" dirty="0" smtClean="0">
              <a:ln w="12700" cmpd="sng">
                <a:solidFill>
                  <a:srgbClr val="F79646">
                    <a:satMod val="120000"/>
                    <a:shade val="80000"/>
                  </a:srgbClr>
                </a:solidFill>
                <a:prstDash val="solid"/>
              </a:ln>
              <a:solidFill>
                <a:srgbClr val="F79646">
                  <a:tint val="1000"/>
                </a:srgbClr>
              </a:solidFill>
              <a:effectLst>
                <a:glow rad="53100">
                  <a:srgbClr val="F79646">
                    <a:satMod val="180000"/>
                    <a:alpha val="30000"/>
                  </a:srgbClr>
                </a:glow>
              </a:effectLst>
            </a:endParaRPr>
          </a:p>
          <a:p>
            <a:pPr lvl="0" algn="ctr"/>
            <a:r>
              <a:rPr lang="ru-RU" sz="4800" b="1" spc="50" dirty="0" smtClean="0">
                <a:ln w="12700" cmpd="sng">
                  <a:solidFill>
                    <a:srgbClr val="F79646">
                      <a:satMod val="120000"/>
                      <a:shade val="80000"/>
                    </a:srgbClr>
                  </a:solidFill>
                  <a:prstDash val="solid"/>
                </a:ln>
                <a:solidFill>
                  <a:srgbClr val="F79646">
                    <a:tint val="1000"/>
                  </a:srgbClr>
                </a:solidFill>
                <a:effectLst>
                  <a:glow rad="53100">
                    <a:srgbClr val="F79646">
                      <a:satMod val="180000"/>
                      <a:alpha val="30000"/>
                    </a:srgbClr>
                  </a:glow>
                </a:effectLst>
              </a:rPr>
              <a:t>ковалентной полярной связи 1</a:t>
            </a:r>
            <a:endParaRPr lang="ru-RU" sz="4800" b="1" spc="50" dirty="0">
              <a:ln w="12700" cmpd="sng">
                <a:solidFill>
                  <a:srgbClr val="F79646">
                    <a:satMod val="120000"/>
                    <a:shade val="80000"/>
                  </a:srgbClr>
                </a:solidFill>
                <a:prstDash val="solid"/>
              </a:ln>
              <a:solidFill>
                <a:srgbClr val="F79646">
                  <a:tint val="1000"/>
                </a:srgbClr>
              </a:solidFill>
              <a:effectLst>
                <a:glow rad="53100">
                  <a:srgbClr val="F79646">
                    <a:satMod val="180000"/>
                    <a:alpha val="30000"/>
                  </a:srgbClr>
                </a:glow>
              </a:effectLst>
            </a:endParaRPr>
          </a:p>
        </p:txBody>
      </p:sp>
      <p:sp>
        <p:nvSpPr>
          <p:cNvPr id="3" name="Штриховая стрелка вправо 2">
            <a:hlinkClick r:id="rId3" action="ppaction://hlinksldjump"/>
          </p:cNvPr>
          <p:cNvSpPr/>
          <p:nvPr/>
        </p:nvSpPr>
        <p:spPr>
          <a:xfrm>
            <a:off x="7709030" y="271217"/>
            <a:ext cx="1434970" cy="576064"/>
          </a:xfrm>
          <a:prstGeom prst="stripedRightArrow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ПРИМЕР</a:t>
            </a:r>
            <a:endParaRPr lang="ru-RU" dirty="0"/>
          </a:p>
        </p:txBody>
      </p:sp>
      <p:pic>
        <p:nvPicPr>
          <p:cNvPr id="5" name="HCl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1571604" y="1714488"/>
            <a:ext cx="6096000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28170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77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10798"/>
            <a:ext cx="91440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4800" b="1" spc="50" dirty="0" smtClean="0">
                <a:ln w="12700" cmpd="sng">
                  <a:solidFill>
                    <a:srgbClr val="F79646">
                      <a:satMod val="120000"/>
                      <a:shade val="80000"/>
                    </a:srgbClr>
                  </a:solidFill>
                  <a:prstDash val="solid"/>
                </a:ln>
                <a:solidFill>
                  <a:srgbClr val="F79646">
                    <a:tint val="1000"/>
                  </a:srgbClr>
                </a:solidFill>
                <a:effectLst>
                  <a:glow rad="53100">
                    <a:srgbClr val="F79646">
                      <a:satMod val="180000"/>
                      <a:alpha val="30000"/>
                    </a:srgbClr>
                  </a:glow>
                </a:effectLst>
              </a:rPr>
              <a:t>Пример</a:t>
            </a:r>
          </a:p>
          <a:p>
            <a:pPr lvl="0" algn="ctr"/>
            <a:r>
              <a:rPr lang="ru-RU" sz="4800" b="1" spc="50" dirty="0" smtClean="0">
                <a:ln w="12700" cmpd="sng">
                  <a:solidFill>
                    <a:srgbClr val="F79646">
                      <a:satMod val="120000"/>
                      <a:shade val="80000"/>
                    </a:srgbClr>
                  </a:solidFill>
                  <a:prstDash val="solid"/>
                </a:ln>
                <a:solidFill>
                  <a:srgbClr val="F79646">
                    <a:tint val="1000"/>
                  </a:srgbClr>
                </a:solidFill>
                <a:effectLst>
                  <a:glow rad="53100">
                    <a:srgbClr val="F79646">
                      <a:satMod val="180000"/>
                      <a:alpha val="30000"/>
                    </a:srgbClr>
                  </a:glow>
                </a:effectLst>
              </a:rPr>
              <a:t> </a:t>
            </a:r>
            <a:r>
              <a:rPr lang="ru-RU" sz="4800" b="1" spc="50" dirty="0">
                <a:ln w="12700" cmpd="sng">
                  <a:solidFill>
                    <a:srgbClr val="F79646">
                      <a:satMod val="120000"/>
                      <a:shade val="80000"/>
                    </a:srgbClr>
                  </a:solidFill>
                  <a:prstDash val="solid"/>
                </a:ln>
                <a:solidFill>
                  <a:srgbClr val="F79646">
                    <a:tint val="1000"/>
                  </a:srgbClr>
                </a:solidFill>
                <a:effectLst>
                  <a:glow rad="53100">
                    <a:srgbClr val="F79646">
                      <a:satMod val="180000"/>
                      <a:alpha val="30000"/>
                    </a:srgbClr>
                  </a:glow>
                </a:effectLst>
              </a:rPr>
              <a:t>ковалентной </a:t>
            </a:r>
            <a:r>
              <a:rPr lang="ru-RU" sz="4800" b="1" spc="50" dirty="0" smtClean="0">
                <a:ln w="12700" cmpd="sng">
                  <a:solidFill>
                    <a:srgbClr val="F79646">
                      <a:satMod val="120000"/>
                      <a:shade val="80000"/>
                    </a:srgbClr>
                  </a:solidFill>
                  <a:prstDash val="solid"/>
                </a:ln>
                <a:solidFill>
                  <a:srgbClr val="F79646">
                    <a:tint val="1000"/>
                  </a:srgbClr>
                </a:solidFill>
                <a:effectLst>
                  <a:glow rad="53100">
                    <a:srgbClr val="F79646">
                      <a:satMod val="180000"/>
                      <a:alpha val="30000"/>
                    </a:srgbClr>
                  </a:glow>
                </a:effectLst>
              </a:rPr>
              <a:t>полярной связи 2</a:t>
            </a:r>
            <a:endParaRPr lang="ru-RU" sz="4800" b="1" spc="50" dirty="0">
              <a:ln w="12700" cmpd="sng">
                <a:solidFill>
                  <a:srgbClr val="F79646">
                    <a:satMod val="120000"/>
                    <a:shade val="80000"/>
                  </a:srgbClr>
                </a:solidFill>
                <a:prstDash val="solid"/>
              </a:ln>
              <a:solidFill>
                <a:srgbClr val="F79646">
                  <a:tint val="1000"/>
                </a:srgbClr>
              </a:solidFill>
              <a:effectLst>
                <a:glow rad="53100">
                  <a:srgbClr val="F79646">
                    <a:satMod val="180000"/>
                    <a:alpha val="30000"/>
                  </a:srgbClr>
                </a:glow>
              </a:effectLst>
            </a:endParaRPr>
          </a:p>
        </p:txBody>
      </p:sp>
      <p:sp>
        <p:nvSpPr>
          <p:cNvPr id="3" name="Штриховая стрелка вправо 2">
            <a:hlinkClick r:id="rId3" action="ppaction://hlinksldjump"/>
          </p:cNvPr>
          <p:cNvSpPr/>
          <p:nvPr/>
        </p:nvSpPr>
        <p:spPr>
          <a:xfrm>
            <a:off x="7709030" y="271217"/>
            <a:ext cx="1434970" cy="576064"/>
          </a:xfrm>
          <a:prstGeom prst="stripedRightArrow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ПРИМЕР</a:t>
            </a:r>
            <a:endParaRPr lang="ru-RU" dirty="0"/>
          </a:p>
        </p:txBody>
      </p:sp>
      <p:pic>
        <p:nvPicPr>
          <p:cNvPr id="5" name="HS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1571604" y="1714488"/>
            <a:ext cx="6096000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46403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042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-33486"/>
            <a:ext cx="91440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4800" b="1" spc="50" dirty="0">
                <a:ln w="12700" cmpd="sng">
                  <a:solidFill>
                    <a:srgbClr val="F79646">
                      <a:satMod val="120000"/>
                      <a:shade val="80000"/>
                    </a:srgbClr>
                  </a:solidFill>
                  <a:prstDash val="solid"/>
                </a:ln>
                <a:solidFill>
                  <a:srgbClr val="F79646">
                    <a:tint val="1000"/>
                  </a:srgbClr>
                </a:solidFill>
                <a:effectLst>
                  <a:glow rad="53100">
                    <a:srgbClr val="F79646">
                      <a:satMod val="180000"/>
                      <a:alpha val="30000"/>
                    </a:srgbClr>
                  </a:glow>
                </a:effectLst>
              </a:rPr>
              <a:t>Пример </a:t>
            </a:r>
            <a:r>
              <a:rPr lang="ru-RU" sz="4800" b="1" spc="50" dirty="0" smtClean="0">
                <a:ln w="12700" cmpd="sng">
                  <a:solidFill>
                    <a:srgbClr val="F79646">
                      <a:satMod val="120000"/>
                      <a:shade val="80000"/>
                    </a:srgbClr>
                  </a:solidFill>
                  <a:prstDash val="solid"/>
                </a:ln>
                <a:solidFill>
                  <a:srgbClr val="F79646">
                    <a:tint val="1000"/>
                  </a:srgbClr>
                </a:solidFill>
                <a:effectLst>
                  <a:glow rad="53100">
                    <a:srgbClr val="F79646">
                      <a:satMod val="180000"/>
                      <a:alpha val="30000"/>
                    </a:srgbClr>
                  </a:glow>
                </a:effectLst>
              </a:rPr>
              <a:t> </a:t>
            </a:r>
          </a:p>
          <a:p>
            <a:pPr lvl="0" algn="ctr"/>
            <a:r>
              <a:rPr lang="ru-RU" sz="4800" b="1" spc="50" dirty="0" smtClean="0">
                <a:ln w="12700" cmpd="sng">
                  <a:solidFill>
                    <a:srgbClr val="F79646">
                      <a:satMod val="120000"/>
                      <a:shade val="80000"/>
                    </a:srgbClr>
                  </a:solidFill>
                  <a:prstDash val="solid"/>
                </a:ln>
                <a:solidFill>
                  <a:srgbClr val="F79646">
                    <a:tint val="1000"/>
                  </a:srgbClr>
                </a:solidFill>
                <a:effectLst>
                  <a:glow rad="53100">
                    <a:srgbClr val="F79646">
                      <a:satMod val="180000"/>
                      <a:alpha val="30000"/>
                    </a:srgbClr>
                  </a:glow>
                </a:effectLst>
              </a:rPr>
              <a:t>ковалентной </a:t>
            </a:r>
            <a:r>
              <a:rPr lang="ru-RU" sz="4800" b="1" spc="50" dirty="0">
                <a:ln w="12700" cmpd="sng">
                  <a:solidFill>
                    <a:srgbClr val="F79646">
                      <a:satMod val="120000"/>
                      <a:shade val="80000"/>
                    </a:srgbClr>
                  </a:solidFill>
                  <a:prstDash val="solid"/>
                </a:ln>
                <a:solidFill>
                  <a:srgbClr val="F79646">
                    <a:tint val="1000"/>
                  </a:srgbClr>
                </a:solidFill>
                <a:effectLst>
                  <a:glow rad="53100">
                    <a:srgbClr val="F79646">
                      <a:satMod val="180000"/>
                      <a:alpha val="30000"/>
                    </a:srgbClr>
                  </a:glow>
                </a:effectLst>
              </a:rPr>
              <a:t>полярной </a:t>
            </a:r>
            <a:r>
              <a:rPr lang="ru-RU" sz="4800" b="1" spc="50" dirty="0" smtClean="0">
                <a:ln w="12700" cmpd="sng">
                  <a:solidFill>
                    <a:srgbClr val="F79646">
                      <a:satMod val="120000"/>
                      <a:shade val="80000"/>
                    </a:srgbClr>
                  </a:solidFill>
                  <a:prstDash val="solid"/>
                </a:ln>
                <a:solidFill>
                  <a:srgbClr val="F79646">
                    <a:tint val="1000"/>
                  </a:srgbClr>
                </a:solidFill>
                <a:effectLst>
                  <a:glow rad="53100">
                    <a:srgbClr val="F79646">
                      <a:satMod val="180000"/>
                      <a:alpha val="30000"/>
                    </a:srgbClr>
                  </a:glow>
                </a:effectLst>
              </a:rPr>
              <a:t>связи 3</a:t>
            </a:r>
            <a:endParaRPr lang="ru-RU" sz="4800" b="1" spc="50" dirty="0">
              <a:ln w="12700" cmpd="sng">
                <a:solidFill>
                  <a:srgbClr val="F79646">
                    <a:satMod val="120000"/>
                    <a:shade val="80000"/>
                  </a:srgbClr>
                </a:solidFill>
                <a:prstDash val="solid"/>
              </a:ln>
              <a:solidFill>
                <a:srgbClr val="F79646">
                  <a:tint val="1000"/>
                </a:srgbClr>
              </a:solidFill>
              <a:effectLst>
                <a:glow rad="53100">
                  <a:srgbClr val="F79646">
                    <a:satMod val="180000"/>
                    <a:alpha val="30000"/>
                  </a:srgbClr>
                </a:glow>
              </a:effectLst>
            </a:endParaRPr>
          </a:p>
        </p:txBody>
      </p:sp>
      <p:sp>
        <p:nvSpPr>
          <p:cNvPr id="4" name="Штриховая стрелка вправо 3">
            <a:hlinkClick r:id="rId3" action="ppaction://hlinksldjump"/>
          </p:cNvPr>
          <p:cNvSpPr/>
          <p:nvPr/>
        </p:nvSpPr>
        <p:spPr>
          <a:xfrm>
            <a:off x="7709030" y="271217"/>
            <a:ext cx="1434970" cy="576064"/>
          </a:xfrm>
          <a:prstGeom prst="stripedRightArrow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ПРИМЕР</a:t>
            </a:r>
            <a:endParaRPr lang="ru-RU" dirty="0"/>
          </a:p>
        </p:txBody>
      </p:sp>
      <p:pic>
        <p:nvPicPr>
          <p:cNvPr id="5" name="HOH1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1571604" y="1714488"/>
            <a:ext cx="6096000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82257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36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95536" y="9927"/>
            <a:ext cx="849694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4800" b="1" spc="50" dirty="0" smtClean="0">
                <a:ln w="12700" cmpd="sng">
                  <a:solidFill>
                    <a:srgbClr val="F79646">
                      <a:satMod val="120000"/>
                      <a:shade val="80000"/>
                    </a:srgbClr>
                  </a:solidFill>
                  <a:prstDash val="solid"/>
                </a:ln>
                <a:solidFill>
                  <a:srgbClr val="F79646">
                    <a:tint val="1000"/>
                  </a:srgbClr>
                </a:solidFill>
                <a:effectLst>
                  <a:glow rad="53100">
                    <a:srgbClr val="F79646">
                      <a:satMod val="180000"/>
                      <a:alpha val="30000"/>
                    </a:srgbClr>
                  </a:glow>
                </a:effectLst>
              </a:rPr>
              <a:t>Пример ковалентной полярной связи 4</a:t>
            </a:r>
            <a:endParaRPr lang="ru-RU" sz="4800" b="1" spc="50" dirty="0">
              <a:ln w="12700" cmpd="sng">
                <a:solidFill>
                  <a:srgbClr val="F79646">
                    <a:satMod val="120000"/>
                    <a:shade val="80000"/>
                  </a:srgbClr>
                </a:solidFill>
                <a:prstDash val="solid"/>
              </a:ln>
              <a:solidFill>
                <a:srgbClr val="F79646">
                  <a:tint val="1000"/>
                </a:srgbClr>
              </a:solidFill>
              <a:effectLst>
                <a:glow rad="53100">
                  <a:srgbClr val="F79646">
                    <a:satMod val="180000"/>
                    <a:alpha val="30000"/>
                  </a:srgbClr>
                </a:glow>
              </a:effectLst>
            </a:endParaRPr>
          </a:p>
        </p:txBody>
      </p:sp>
      <p:sp>
        <p:nvSpPr>
          <p:cNvPr id="3" name="Штриховая стрелка вправо 2">
            <a:hlinkClick r:id="rId3" action="ppaction://hlinksldjump"/>
          </p:cNvPr>
          <p:cNvSpPr/>
          <p:nvPr/>
        </p:nvSpPr>
        <p:spPr>
          <a:xfrm>
            <a:off x="7709030" y="271217"/>
            <a:ext cx="1434970" cy="576064"/>
          </a:xfrm>
          <a:prstGeom prst="stripedRightArrow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ПРИМЕР</a:t>
            </a:r>
            <a:endParaRPr lang="ru-RU" dirty="0"/>
          </a:p>
        </p:txBody>
      </p:sp>
      <p:pic>
        <p:nvPicPr>
          <p:cNvPr id="5" name="NH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1571604" y="1714488"/>
            <a:ext cx="6096000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93456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528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http://chemistry.ru/course/content/chapter3/section/paragraph2/images/image3.1.gif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1484785"/>
            <a:ext cx="6402526" cy="4320480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Штриховая стрелка вправо 3">
            <a:hlinkClick r:id="rId3" action="ppaction://hlinksldjump"/>
          </p:cNvPr>
          <p:cNvSpPr/>
          <p:nvPr/>
        </p:nvSpPr>
        <p:spPr>
          <a:xfrm>
            <a:off x="7452320" y="271217"/>
            <a:ext cx="1691680" cy="576064"/>
          </a:xfrm>
          <a:prstGeom prst="stripedRightArrow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ВПЕРЕД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0" y="0"/>
            <a:ext cx="91440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4800" b="1" spc="50" dirty="0" smtClean="0">
                <a:ln w="12700" cmpd="sng">
                  <a:solidFill>
                    <a:srgbClr val="F79646">
                      <a:satMod val="120000"/>
                      <a:shade val="80000"/>
                    </a:srgbClr>
                  </a:solidFill>
                  <a:prstDash val="solid"/>
                </a:ln>
                <a:solidFill>
                  <a:srgbClr val="F79646">
                    <a:tint val="1000"/>
                  </a:srgbClr>
                </a:solidFill>
                <a:effectLst>
                  <a:glow rad="53100">
                    <a:srgbClr val="F79646">
                      <a:satMod val="180000"/>
                      <a:alpha val="30000"/>
                    </a:srgbClr>
                  </a:glow>
                </a:effectLst>
              </a:rPr>
              <a:t>Механизмы </a:t>
            </a:r>
          </a:p>
          <a:p>
            <a:pPr lvl="0" algn="ctr"/>
            <a:r>
              <a:rPr lang="ru-RU" sz="4800" b="1" spc="50" dirty="0" smtClean="0">
                <a:ln w="12700" cmpd="sng">
                  <a:solidFill>
                    <a:srgbClr val="F79646">
                      <a:satMod val="120000"/>
                      <a:shade val="80000"/>
                    </a:srgbClr>
                  </a:solidFill>
                  <a:prstDash val="solid"/>
                </a:ln>
                <a:solidFill>
                  <a:srgbClr val="F79646">
                    <a:tint val="1000"/>
                  </a:srgbClr>
                </a:solidFill>
                <a:effectLst>
                  <a:glow rad="53100">
                    <a:srgbClr val="F79646">
                      <a:satMod val="180000"/>
                      <a:alpha val="30000"/>
                    </a:srgbClr>
                  </a:glow>
                </a:effectLst>
              </a:rPr>
              <a:t>Образования связи</a:t>
            </a:r>
            <a:endParaRPr lang="ru-RU" sz="4800" b="1" spc="50" dirty="0">
              <a:ln w="12700" cmpd="sng">
                <a:solidFill>
                  <a:srgbClr val="F79646">
                    <a:satMod val="120000"/>
                    <a:shade val="80000"/>
                  </a:srgbClr>
                </a:solidFill>
                <a:prstDash val="solid"/>
              </a:ln>
              <a:solidFill>
                <a:srgbClr val="F79646">
                  <a:tint val="1000"/>
                </a:srgbClr>
              </a:solidFill>
              <a:effectLst>
                <a:glow rad="53100">
                  <a:srgbClr val="F79646">
                    <a:satMod val="180000"/>
                    <a:alpha val="30000"/>
                  </a:srgbClr>
                </a:glo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3140513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39906"/>
            <a:ext cx="91440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4800" b="1" spc="50" dirty="0" smtClean="0">
                <a:ln w="12700" cmpd="sng">
                  <a:solidFill>
                    <a:srgbClr val="F79646">
                      <a:satMod val="120000"/>
                      <a:shade val="80000"/>
                    </a:srgbClr>
                  </a:solidFill>
                  <a:prstDash val="solid"/>
                </a:ln>
                <a:solidFill>
                  <a:srgbClr val="F79646">
                    <a:tint val="1000"/>
                  </a:srgbClr>
                </a:solidFill>
                <a:effectLst>
                  <a:glow rad="53100">
                    <a:srgbClr val="F79646">
                      <a:satMod val="180000"/>
                      <a:alpha val="30000"/>
                    </a:srgbClr>
                  </a:glow>
                </a:effectLst>
              </a:rPr>
              <a:t>Донорно-</a:t>
            </a:r>
            <a:r>
              <a:rPr lang="ru-RU" sz="4800" b="1" spc="50" dirty="0" err="1" smtClean="0">
                <a:ln w="12700" cmpd="sng">
                  <a:solidFill>
                    <a:srgbClr val="F79646">
                      <a:satMod val="120000"/>
                      <a:shade val="80000"/>
                    </a:srgbClr>
                  </a:solidFill>
                  <a:prstDash val="solid"/>
                </a:ln>
                <a:solidFill>
                  <a:srgbClr val="F79646">
                    <a:tint val="1000"/>
                  </a:srgbClr>
                </a:solidFill>
                <a:effectLst>
                  <a:glow rad="53100">
                    <a:srgbClr val="F79646">
                      <a:satMod val="180000"/>
                      <a:alpha val="30000"/>
                    </a:srgbClr>
                  </a:glow>
                </a:effectLst>
              </a:rPr>
              <a:t>акценторная</a:t>
            </a:r>
            <a:r>
              <a:rPr lang="ru-RU" sz="4800" b="1" spc="50" dirty="0" smtClean="0">
                <a:ln w="12700" cmpd="sng">
                  <a:solidFill>
                    <a:srgbClr val="F79646">
                      <a:satMod val="120000"/>
                      <a:shade val="80000"/>
                    </a:srgbClr>
                  </a:solidFill>
                  <a:prstDash val="solid"/>
                </a:ln>
                <a:solidFill>
                  <a:srgbClr val="F79646">
                    <a:tint val="1000"/>
                  </a:srgbClr>
                </a:solidFill>
                <a:effectLst>
                  <a:glow rad="53100">
                    <a:srgbClr val="F79646">
                      <a:satMod val="180000"/>
                      <a:alpha val="30000"/>
                    </a:srgbClr>
                  </a:glow>
                </a:effectLst>
              </a:rPr>
              <a:t> </a:t>
            </a:r>
          </a:p>
          <a:p>
            <a:pPr lvl="0" algn="ctr"/>
            <a:r>
              <a:rPr lang="ru-RU" sz="4800" b="1" spc="50" dirty="0" smtClean="0">
                <a:ln w="12700" cmpd="sng">
                  <a:solidFill>
                    <a:srgbClr val="F79646">
                      <a:satMod val="120000"/>
                      <a:shade val="80000"/>
                    </a:srgbClr>
                  </a:solidFill>
                  <a:prstDash val="solid"/>
                </a:ln>
                <a:solidFill>
                  <a:srgbClr val="F79646">
                    <a:tint val="1000"/>
                  </a:srgbClr>
                </a:solidFill>
                <a:effectLst>
                  <a:glow rad="53100">
                    <a:srgbClr val="F79646">
                      <a:satMod val="180000"/>
                      <a:alpha val="30000"/>
                    </a:srgbClr>
                  </a:glow>
                </a:effectLst>
              </a:rPr>
              <a:t>связь</a:t>
            </a:r>
            <a:endParaRPr lang="ru-RU" sz="4800" b="1" spc="50" dirty="0">
              <a:ln w="12700" cmpd="sng">
                <a:solidFill>
                  <a:srgbClr val="F79646">
                    <a:satMod val="120000"/>
                    <a:shade val="80000"/>
                  </a:srgbClr>
                </a:solidFill>
                <a:prstDash val="solid"/>
              </a:ln>
              <a:solidFill>
                <a:srgbClr val="F79646">
                  <a:tint val="1000"/>
                </a:srgbClr>
              </a:solidFill>
              <a:effectLst>
                <a:glow rad="53100">
                  <a:srgbClr val="F79646">
                    <a:satMod val="180000"/>
                    <a:alpha val="30000"/>
                  </a:srgbClr>
                </a:glo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67544" y="1700808"/>
            <a:ext cx="8208912" cy="341632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/>
            <a:r>
              <a:rPr lang="ru-RU" sz="3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Донорно-акцепторная связь</a:t>
            </a:r>
            <a:r>
              <a:rPr lang="ru-RU" sz="3600" dirty="0"/>
              <a:t> </a:t>
            </a:r>
            <a:r>
              <a:rPr lang="ru-RU" sz="3600" dirty="0" smtClean="0"/>
              <a:t>— </a:t>
            </a:r>
            <a:r>
              <a:rPr lang="ru-RU" sz="3600" dirty="0"/>
              <a:t>химическая связь между двумя атомами или группой атомов, осуществляемая за счет </a:t>
            </a:r>
            <a:r>
              <a:rPr lang="ru-RU" sz="3600" dirty="0" err="1"/>
              <a:t>неподеленной</a:t>
            </a:r>
            <a:r>
              <a:rPr lang="ru-RU" sz="3600" dirty="0"/>
              <a:t> пары электронов одного атома (донора) и свободного уровня другого атома (акцептора</a:t>
            </a:r>
            <a:r>
              <a:rPr lang="ru-RU" sz="3600" dirty="0" smtClean="0"/>
              <a:t>).</a:t>
            </a:r>
          </a:p>
        </p:txBody>
      </p:sp>
      <p:sp>
        <p:nvSpPr>
          <p:cNvPr id="4" name="Штриховая стрелка вправо 3">
            <a:hlinkClick r:id="rId2" action="ppaction://hlinksldjump"/>
          </p:cNvPr>
          <p:cNvSpPr/>
          <p:nvPr/>
        </p:nvSpPr>
        <p:spPr>
          <a:xfrm>
            <a:off x="2483768" y="6257310"/>
            <a:ext cx="1547664" cy="576064"/>
          </a:xfrm>
          <a:prstGeom prst="stripedRightArrow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ВПЕРЕД</a:t>
            </a:r>
            <a:endParaRPr lang="ru-RU" dirty="0"/>
          </a:p>
        </p:txBody>
      </p:sp>
      <p:sp>
        <p:nvSpPr>
          <p:cNvPr id="5" name="Стрелка влево 4">
            <a:hlinkClick r:id="rId3" action="ppaction://hlinksldjump"/>
          </p:cNvPr>
          <p:cNvSpPr/>
          <p:nvPr/>
        </p:nvSpPr>
        <p:spPr>
          <a:xfrm>
            <a:off x="971600" y="6237312"/>
            <a:ext cx="1440160" cy="620688"/>
          </a:xfrm>
          <a:prstGeom prst="leftArrow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НАЗАД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777435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83568" y="1336830"/>
            <a:ext cx="7848872" cy="3970318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ru-RU" sz="3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Донор</a:t>
            </a:r>
            <a:r>
              <a:rPr lang="ru-RU" sz="3600" dirty="0"/>
              <a:t> – атом или ион, который предоставляет атомную </a:t>
            </a:r>
            <a:r>
              <a:rPr lang="ru-RU" sz="3600" dirty="0" err="1"/>
              <a:t>орбиталь</a:t>
            </a:r>
            <a:r>
              <a:rPr lang="ru-RU" sz="3600" dirty="0"/>
              <a:t> с </a:t>
            </a:r>
            <a:r>
              <a:rPr lang="ru-RU" sz="3600" dirty="0" err="1"/>
              <a:t>неподеленной</a:t>
            </a:r>
            <a:r>
              <a:rPr lang="ru-RU" sz="3600" dirty="0"/>
              <a:t> электронной парой.</a:t>
            </a:r>
          </a:p>
          <a:p>
            <a:pPr algn="just"/>
            <a:endParaRPr lang="ru-RU" sz="3600" dirty="0"/>
          </a:p>
          <a:p>
            <a:pPr algn="just"/>
            <a:r>
              <a:rPr lang="ru-RU" sz="3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Акцептор</a:t>
            </a:r>
            <a:r>
              <a:rPr lang="ru-RU" sz="3600" dirty="0"/>
              <a:t> – атом или ион, который принимает на свободную </a:t>
            </a:r>
            <a:r>
              <a:rPr lang="ru-RU" sz="3600" dirty="0" err="1"/>
              <a:t>орбиталь</a:t>
            </a:r>
            <a:r>
              <a:rPr lang="ru-RU" sz="3600" dirty="0"/>
              <a:t> чужую электронную пару.</a:t>
            </a:r>
          </a:p>
        </p:txBody>
      </p:sp>
      <p:sp>
        <p:nvSpPr>
          <p:cNvPr id="3" name="Штриховая стрелка вправо 2">
            <a:hlinkClick r:id="rId2" action="ppaction://hlinksldjump"/>
          </p:cNvPr>
          <p:cNvSpPr/>
          <p:nvPr/>
        </p:nvSpPr>
        <p:spPr>
          <a:xfrm>
            <a:off x="7596336" y="5949280"/>
            <a:ext cx="1547664" cy="576064"/>
          </a:xfrm>
          <a:prstGeom prst="stripedRightArrow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ПРИМЕР</a:t>
            </a:r>
            <a:r>
              <a:rPr lang="ru-RU" dirty="0" smtClean="0">
                <a:hlinkClick r:id="rId2" action="ppaction://hlinksldjump"/>
              </a:rPr>
              <a:t>Р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87402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91440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4800" b="1" spc="50" dirty="0">
                <a:ln w="12700" cmpd="sng">
                  <a:solidFill>
                    <a:srgbClr val="F79646">
                      <a:satMod val="120000"/>
                      <a:shade val="80000"/>
                    </a:srgbClr>
                  </a:solidFill>
                  <a:prstDash val="solid"/>
                </a:ln>
                <a:solidFill>
                  <a:srgbClr val="F79646">
                    <a:tint val="1000"/>
                  </a:srgbClr>
                </a:solidFill>
                <a:effectLst>
                  <a:glow rad="53100">
                    <a:srgbClr val="F79646">
                      <a:satMod val="180000"/>
                      <a:alpha val="30000"/>
                    </a:srgbClr>
                  </a:glow>
                </a:effectLst>
              </a:rPr>
              <a:t>Пример </a:t>
            </a:r>
          </a:p>
          <a:p>
            <a:pPr lvl="0" algn="ctr"/>
            <a:r>
              <a:rPr lang="ru-RU" sz="4800" b="1" spc="50" dirty="0">
                <a:ln w="12700" cmpd="sng">
                  <a:solidFill>
                    <a:srgbClr val="F79646">
                      <a:satMod val="120000"/>
                      <a:shade val="80000"/>
                    </a:srgbClr>
                  </a:solidFill>
                  <a:prstDash val="solid"/>
                </a:ln>
                <a:solidFill>
                  <a:srgbClr val="F79646">
                    <a:tint val="1000"/>
                  </a:srgbClr>
                </a:solidFill>
                <a:effectLst>
                  <a:glow rad="53100">
                    <a:srgbClr val="F79646">
                      <a:satMod val="180000"/>
                      <a:alpha val="30000"/>
                    </a:srgbClr>
                  </a:glow>
                </a:effectLst>
              </a:rPr>
              <a:t>донорно-</a:t>
            </a:r>
            <a:r>
              <a:rPr lang="ru-RU" sz="4800" b="1" spc="50" dirty="0" err="1">
                <a:ln w="12700" cmpd="sng">
                  <a:solidFill>
                    <a:srgbClr val="F79646">
                      <a:satMod val="120000"/>
                      <a:shade val="80000"/>
                    </a:srgbClr>
                  </a:solidFill>
                  <a:prstDash val="solid"/>
                </a:ln>
                <a:solidFill>
                  <a:srgbClr val="F79646">
                    <a:tint val="1000"/>
                  </a:srgbClr>
                </a:solidFill>
                <a:effectLst>
                  <a:glow rad="53100">
                    <a:srgbClr val="F79646">
                      <a:satMod val="180000"/>
                      <a:alpha val="30000"/>
                    </a:srgbClr>
                  </a:glow>
                </a:effectLst>
              </a:rPr>
              <a:t>акценторной</a:t>
            </a:r>
            <a:r>
              <a:rPr lang="ru-RU" sz="4800" b="1" spc="50" dirty="0">
                <a:ln w="12700" cmpd="sng">
                  <a:solidFill>
                    <a:srgbClr val="F79646">
                      <a:satMod val="120000"/>
                      <a:shade val="80000"/>
                    </a:srgbClr>
                  </a:solidFill>
                  <a:prstDash val="solid"/>
                </a:ln>
                <a:solidFill>
                  <a:srgbClr val="F79646">
                    <a:tint val="1000"/>
                  </a:srgbClr>
                </a:solidFill>
                <a:effectLst>
                  <a:glow rad="53100">
                    <a:srgbClr val="F79646">
                      <a:satMod val="180000"/>
                      <a:alpha val="30000"/>
                    </a:srgbClr>
                  </a:glow>
                </a:effectLst>
              </a:rPr>
              <a:t> </a:t>
            </a:r>
            <a:r>
              <a:rPr lang="ru-RU" sz="4800" b="1" spc="50" dirty="0" smtClean="0">
                <a:ln w="12700" cmpd="sng">
                  <a:solidFill>
                    <a:srgbClr val="F79646">
                      <a:satMod val="120000"/>
                      <a:shade val="80000"/>
                    </a:srgbClr>
                  </a:solidFill>
                  <a:prstDash val="solid"/>
                </a:ln>
                <a:solidFill>
                  <a:srgbClr val="F79646">
                    <a:tint val="1000"/>
                  </a:srgbClr>
                </a:solidFill>
                <a:effectLst>
                  <a:glow rad="53100">
                    <a:srgbClr val="F79646">
                      <a:satMod val="180000"/>
                      <a:alpha val="30000"/>
                    </a:srgbClr>
                  </a:glow>
                </a:effectLst>
              </a:rPr>
              <a:t>связи 1</a:t>
            </a:r>
            <a:endParaRPr lang="ru-RU" sz="4800" b="1" spc="50" dirty="0">
              <a:ln w="12700" cmpd="sng">
                <a:solidFill>
                  <a:srgbClr val="F79646">
                    <a:satMod val="120000"/>
                    <a:shade val="80000"/>
                  </a:srgbClr>
                </a:solidFill>
                <a:prstDash val="solid"/>
              </a:ln>
              <a:solidFill>
                <a:srgbClr val="F79646">
                  <a:tint val="1000"/>
                </a:srgbClr>
              </a:solidFill>
              <a:effectLst>
                <a:glow rad="53100">
                  <a:srgbClr val="F79646">
                    <a:satMod val="180000"/>
                    <a:alpha val="30000"/>
                  </a:srgbClr>
                </a:glow>
              </a:effectLst>
            </a:endParaRPr>
          </a:p>
        </p:txBody>
      </p:sp>
      <p:sp>
        <p:nvSpPr>
          <p:cNvPr id="3" name="Штриховая стрелка вправо 2">
            <a:hlinkClick r:id="rId3" action="ppaction://hlinksldjump"/>
          </p:cNvPr>
          <p:cNvSpPr/>
          <p:nvPr/>
        </p:nvSpPr>
        <p:spPr>
          <a:xfrm>
            <a:off x="7596336" y="271217"/>
            <a:ext cx="1547664" cy="576064"/>
          </a:xfrm>
          <a:prstGeom prst="stripedRightArrow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ПРИМЕР</a:t>
            </a:r>
            <a:endParaRPr lang="ru-RU" dirty="0"/>
          </a:p>
        </p:txBody>
      </p:sp>
      <p:pic>
        <p:nvPicPr>
          <p:cNvPr id="5" name="HHNH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1571604" y="1714520"/>
            <a:ext cx="6096000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19334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973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500136" y="2086982"/>
            <a:ext cx="8346104" cy="1850504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just"/>
            <a:r>
              <a:rPr lang="ru-RU" sz="3600" dirty="0">
                <a:solidFill>
                  <a:prstClr val="black"/>
                </a:solidFill>
              </a:rPr>
              <a:t>1.Что такое </a:t>
            </a:r>
            <a:r>
              <a:rPr lang="ru-RU" sz="3600" dirty="0" err="1">
                <a:solidFill>
                  <a:prstClr val="black"/>
                </a:solidFill>
              </a:rPr>
              <a:t>электроотрицательность</a:t>
            </a:r>
            <a:r>
              <a:rPr lang="ru-RU" sz="3600" dirty="0">
                <a:solidFill>
                  <a:prstClr val="black"/>
                </a:solidFill>
              </a:rPr>
              <a:t>?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493312" y="2086982"/>
            <a:ext cx="8352928" cy="2232248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just"/>
            <a:r>
              <a:rPr lang="ru-RU" sz="3600" dirty="0">
                <a:solidFill>
                  <a:prstClr val="black"/>
                </a:solidFill>
              </a:rPr>
              <a:t>2.За единицу принята </a:t>
            </a:r>
            <a:r>
              <a:rPr lang="ru-RU" sz="3600" dirty="0" err="1">
                <a:solidFill>
                  <a:prstClr val="black"/>
                </a:solidFill>
              </a:rPr>
              <a:t>электроотрицательность</a:t>
            </a:r>
            <a:r>
              <a:rPr lang="ru-RU" sz="3600" dirty="0">
                <a:solidFill>
                  <a:prstClr val="black"/>
                </a:solidFill>
              </a:rPr>
              <a:t> какого элемента?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493312" y="2086982"/>
            <a:ext cx="8346104" cy="2232248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just"/>
            <a:r>
              <a:rPr lang="ru-RU" sz="3600" dirty="0">
                <a:solidFill>
                  <a:prstClr val="black"/>
                </a:solidFill>
              </a:rPr>
              <a:t>3.Какой элемент имеет наибольшую </a:t>
            </a:r>
            <a:r>
              <a:rPr lang="ru-RU" sz="3600" dirty="0" err="1">
                <a:solidFill>
                  <a:prstClr val="black"/>
                </a:solidFill>
              </a:rPr>
              <a:t>электроотрицательность</a:t>
            </a:r>
            <a:r>
              <a:rPr lang="ru-RU" sz="3600" dirty="0">
                <a:solidFill>
                  <a:prstClr val="black"/>
                </a:solidFill>
              </a:rPr>
              <a:t>?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488302" y="2086982"/>
            <a:ext cx="8357937" cy="2232248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just"/>
            <a:r>
              <a:rPr lang="ru-RU" sz="3600" dirty="0">
                <a:solidFill>
                  <a:prstClr val="black"/>
                </a:solidFill>
              </a:rPr>
              <a:t>4.Как по </a:t>
            </a:r>
            <a:r>
              <a:rPr lang="ru-RU" sz="3600" dirty="0" err="1">
                <a:solidFill>
                  <a:prstClr val="black"/>
                </a:solidFill>
              </a:rPr>
              <a:t>электроотрицательности</a:t>
            </a:r>
            <a:r>
              <a:rPr lang="ru-RU" sz="3600" dirty="0">
                <a:solidFill>
                  <a:prstClr val="black"/>
                </a:solidFill>
              </a:rPr>
              <a:t> отнести элементы к металлам и неметаллам?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472986" y="2086982"/>
            <a:ext cx="8352928" cy="2308324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/>
            <a:r>
              <a:rPr lang="ru-RU" sz="3600" dirty="0" smtClean="0"/>
              <a:t>5.Как </a:t>
            </a:r>
            <a:r>
              <a:rPr lang="ru-RU" sz="3600" dirty="0"/>
              <a:t>изменяется значение </a:t>
            </a:r>
            <a:r>
              <a:rPr lang="ru-RU" sz="3600" dirty="0" err="1"/>
              <a:t>электроотрицательности</a:t>
            </a:r>
            <a:r>
              <a:rPr lang="ru-RU" sz="3600" dirty="0"/>
              <a:t> по таблице элементов </a:t>
            </a:r>
            <a:r>
              <a:rPr lang="ru-RU" sz="3600" dirty="0" err="1"/>
              <a:t>Д.И.Менделеева</a:t>
            </a:r>
            <a:r>
              <a:rPr lang="ru-RU" sz="3600" dirty="0"/>
              <a:t>? </a:t>
            </a:r>
            <a:endParaRPr lang="ru-RU" sz="3600" dirty="0" smtClean="0"/>
          </a:p>
          <a:p>
            <a:pPr algn="just"/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1223634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2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27275"/>
            <a:ext cx="91440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4800" b="1" spc="50" dirty="0">
                <a:ln w="12700" cmpd="sng">
                  <a:solidFill>
                    <a:srgbClr val="F79646">
                      <a:satMod val="120000"/>
                      <a:shade val="80000"/>
                    </a:srgbClr>
                  </a:solidFill>
                  <a:prstDash val="solid"/>
                </a:ln>
                <a:solidFill>
                  <a:srgbClr val="F79646">
                    <a:tint val="1000"/>
                  </a:srgbClr>
                </a:solidFill>
                <a:effectLst>
                  <a:glow rad="53100">
                    <a:srgbClr val="F79646">
                      <a:satMod val="180000"/>
                      <a:alpha val="30000"/>
                    </a:srgbClr>
                  </a:glow>
                </a:effectLst>
              </a:rPr>
              <a:t>Пример </a:t>
            </a:r>
          </a:p>
          <a:p>
            <a:pPr lvl="0" algn="ctr"/>
            <a:r>
              <a:rPr lang="ru-RU" sz="4800" b="1" spc="50" dirty="0">
                <a:ln w="12700" cmpd="sng">
                  <a:solidFill>
                    <a:srgbClr val="F79646">
                      <a:satMod val="120000"/>
                      <a:shade val="80000"/>
                    </a:srgbClr>
                  </a:solidFill>
                  <a:prstDash val="solid"/>
                </a:ln>
                <a:solidFill>
                  <a:srgbClr val="F79646">
                    <a:tint val="1000"/>
                  </a:srgbClr>
                </a:solidFill>
                <a:effectLst>
                  <a:glow rad="53100">
                    <a:srgbClr val="F79646">
                      <a:satMod val="180000"/>
                      <a:alpha val="30000"/>
                    </a:srgbClr>
                  </a:glow>
                </a:effectLst>
              </a:rPr>
              <a:t>донорно-</a:t>
            </a:r>
            <a:r>
              <a:rPr lang="ru-RU" sz="4800" b="1" spc="50" dirty="0" err="1">
                <a:ln w="12700" cmpd="sng">
                  <a:solidFill>
                    <a:srgbClr val="F79646">
                      <a:satMod val="120000"/>
                      <a:shade val="80000"/>
                    </a:srgbClr>
                  </a:solidFill>
                  <a:prstDash val="solid"/>
                </a:ln>
                <a:solidFill>
                  <a:srgbClr val="F79646">
                    <a:tint val="1000"/>
                  </a:srgbClr>
                </a:solidFill>
                <a:effectLst>
                  <a:glow rad="53100">
                    <a:srgbClr val="F79646">
                      <a:satMod val="180000"/>
                      <a:alpha val="30000"/>
                    </a:srgbClr>
                  </a:glow>
                </a:effectLst>
              </a:rPr>
              <a:t>акценторной</a:t>
            </a:r>
            <a:r>
              <a:rPr lang="ru-RU" sz="4800" b="1" spc="50" dirty="0">
                <a:ln w="12700" cmpd="sng">
                  <a:solidFill>
                    <a:srgbClr val="F79646">
                      <a:satMod val="120000"/>
                      <a:shade val="80000"/>
                    </a:srgbClr>
                  </a:solidFill>
                  <a:prstDash val="solid"/>
                </a:ln>
                <a:solidFill>
                  <a:srgbClr val="F79646">
                    <a:tint val="1000"/>
                  </a:srgbClr>
                </a:solidFill>
                <a:effectLst>
                  <a:glow rad="53100">
                    <a:srgbClr val="F79646">
                      <a:satMod val="180000"/>
                      <a:alpha val="30000"/>
                    </a:srgbClr>
                  </a:glow>
                </a:effectLst>
              </a:rPr>
              <a:t> </a:t>
            </a:r>
            <a:r>
              <a:rPr lang="ru-RU" sz="4800" b="1" spc="50" dirty="0" smtClean="0">
                <a:ln w="12700" cmpd="sng">
                  <a:solidFill>
                    <a:srgbClr val="F79646">
                      <a:satMod val="120000"/>
                      <a:shade val="80000"/>
                    </a:srgbClr>
                  </a:solidFill>
                  <a:prstDash val="solid"/>
                </a:ln>
                <a:solidFill>
                  <a:srgbClr val="F79646">
                    <a:tint val="1000"/>
                  </a:srgbClr>
                </a:solidFill>
                <a:effectLst>
                  <a:glow rad="53100">
                    <a:srgbClr val="F79646">
                      <a:satMod val="180000"/>
                      <a:alpha val="30000"/>
                    </a:srgbClr>
                  </a:glow>
                </a:effectLst>
              </a:rPr>
              <a:t>связи 2</a:t>
            </a:r>
            <a:endParaRPr lang="ru-RU" sz="4800" b="1" spc="50" dirty="0">
              <a:ln w="12700" cmpd="sng">
                <a:solidFill>
                  <a:srgbClr val="F79646">
                    <a:satMod val="120000"/>
                    <a:shade val="80000"/>
                  </a:srgbClr>
                </a:solidFill>
                <a:prstDash val="solid"/>
              </a:ln>
              <a:solidFill>
                <a:srgbClr val="F79646">
                  <a:tint val="1000"/>
                </a:srgbClr>
              </a:solidFill>
              <a:effectLst>
                <a:glow rad="53100">
                  <a:srgbClr val="F79646">
                    <a:satMod val="180000"/>
                    <a:alpha val="30000"/>
                  </a:srgbClr>
                </a:glow>
              </a:effectLst>
            </a:endParaRPr>
          </a:p>
        </p:txBody>
      </p:sp>
      <p:sp>
        <p:nvSpPr>
          <p:cNvPr id="3" name="Штриховая стрелка вправо 2">
            <a:hlinkClick r:id="rId3" action="ppaction://hlinksldjump"/>
          </p:cNvPr>
          <p:cNvSpPr/>
          <p:nvPr/>
        </p:nvSpPr>
        <p:spPr>
          <a:xfrm>
            <a:off x="7596336" y="260648"/>
            <a:ext cx="1547664" cy="576064"/>
          </a:xfrm>
          <a:prstGeom prst="stripedRightArrow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ВПЕРЕД</a:t>
            </a:r>
            <a:endParaRPr lang="ru-RU" dirty="0"/>
          </a:p>
        </p:txBody>
      </p:sp>
      <p:pic>
        <p:nvPicPr>
          <p:cNvPr id="4" name="HHOH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1571604" y="1714488"/>
            <a:ext cx="6096000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70632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7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399601" y="38179"/>
            <a:ext cx="4572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ctr"/>
            <a:r>
              <a:rPr lang="ru-RU" sz="4800" b="1" spc="50" dirty="0" smtClean="0">
                <a:ln w="12700" cmpd="sng">
                  <a:solidFill>
                    <a:srgbClr val="F79646">
                      <a:satMod val="120000"/>
                      <a:shade val="80000"/>
                    </a:srgbClr>
                  </a:solidFill>
                  <a:prstDash val="solid"/>
                </a:ln>
                <a:solidFill>
                  <a:srgbClr val="F79646">
                    <a:tint val="1000"/>
                  </a:srgbClr>
                </a:solidFill>
                <a:effectLst>
                  <a:glow rad="53100">
                    <a:srgbClr val="F79646">
                      <a:satMod val="180000"/>
                      <a:alpha val="30000"/>
                    </a:srgbClr>
                  </a:glow>
                </a:effectLst>
              </a:rPr>
              <a:t>Закрепление</a:t>
            </a:r>
            <a:endParaRPr lang="ru-RU" sz="4800" b="1" spc="50" dirty="0">
              <a:ln w="12700" cmpd="sng">
                <a:solidFill>
                  <a:srgbClr val="F79646">
                    <a:satMod val="120000"/>
                    <a:shade val="80000"/>
                  </a:srgbClr>
                </a:solidFill>
                <a:prstDash val="solid"/>
              </a:ln>
              <a:solidFill>
                <a:srgbClr val="F79646">
                  <a:tint val="1000"/>
                </a:srgbClr>
              </a:solidFill>
              <a:effectLst>
                <a:glow rad="53100">
                  <a:srgbClr val="F79646">
                    <a:satMod val="180000"/>
                    <a:alpha val="30000"/>
                  </a:srgbClr>
                </a:glow>
              </a:effectLst>
            </a:endParaRPr>
          </a:p>
        </p:txBody>
      </p:sp>
      <p:sp>
        <p:nvSpPr>
          <p:cNvPr id="5" name="Штриховая стрелка вправо 4">
            <a:hlinkClick r:id="rId2" action="ppaction://hlinksldjump"/>
          </p:cNvPr>
          <p:cNvSpPr/>
          <p:nvPr/>
        </p:nvSpPr>
        <p:spPr>
          <a:xfrm>
            <a:off x="7596336" y="271217"/>
            <a:ext cx="1547664" cy="576064"/>
          </a:xfrm>
          <a:prstGeom prst="stripedRightArrow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ВПЕРЕД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714480" y="2214554"/>
            <a:ext cx="5500726" cy="2428868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just"/>
            <a:r>
              <a:rPr lang="ru-RU" sz="2400" dirty="0" smtClean="0"/>
              <a:t>1.Исходя из строения атомов </a:t>
            </a:r>
            <a:r>
              <a:rPr lang="ru-RU" sz="2400" baseline="-25000" dirty="0" smtClean="0"/>
              <a:t>6</a:t>
            </a:r>
            <a:r>
              <a:rPr lang="ru-RU" sz="2400" dirty="0" smtClean="0"/>
              <a:t>C, </a:t>
            </a:r>
            <a:r>
              <a:rPr lang="ru-RU" sz="2400" baseline="-25000" dirty="0" smtClean="0"/>
              <a:t>1</a:t>
            </a:r>
            <a:r>
              <a:rPr lang="ru-RU" sz="2400" dirty="0" smtClean="0"/>
              <a:t>H и правила октета, составьте электронную формулу для соединения этих двух элементов, в составе которого 1 атом углерода. Нарисуйте для него структурную формулу.</a:t>
            </a:r>
            <a:endParaRPr lang="ru-RU" sz="24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1142976" y="2000240"/>
            <a:ext cx="7000956" cy="285752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just"/>
            <a:r>
              <a:rPr lang="ru-RU" sz="2400" dirty="0" smtClean="0"/>
              <a:t>2.Исходя из электронного строения атомов и правила октета, составьте электронные формулы для соединений, состоящих: а) из одного атома </a:t>
            </a:r>
            <a:r>
              <a:rPr lang="ru-RU" sz="2400" baseline="-25000" dirty="0" smtClean="0"/>
              <a:t>6</a:t>
            </a:r>
            <a:r>
              <a:rPr lang="ru-RU" sz="2400" dirty="0" smtClean="0"/>
              <a:t>C и двух атомов </a:t>
            </a:r>
            <a:r>
              <a:rPr lang="ru-RU" sz="2400" baseline="-25000" dirty="0" smtClean="0"/>
              <a:t>8</a:t>
            </a:r>
            <a:r>
              <a:rPr lang="ru-RU" sz="2400" dirty="0" smtClean="0"/>
              <a:t>О; б) из двух атомов </a:t>
            </a:r>
            <a:r>
              <a:rPr lang="ru-RU" sz="2400" baseline="-25000" dirty="0" smtClean="0"/>
              <a:t>6</a:t>
            </a:r>
            <a:r>
              <a:rPr lang="ru-RU" sz="2400" dirty="0" smtClean="0"/>
              <a:t>C и двух атомов </a:t>
            </a:r>
            <a:r>
              <a:rPr lang="ru-RU" sz="2400" baseline="-25000" dirty="0" smtClean="0"/>
              <a:t>1</a:t>
            </a:r>
            <a:r>
              <a:rPr lang="ru-RU" sz="2400" dirty="0" smtClean="0"/>
              <a:t>H. Каковы кратности связей между атомами углерода в этих двух соединениях? Нарисуйте их структурные формулы.</a:t>
            </a:r>
            <a:endParaRPr lang="ru-RU" sz="24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1142976" y="2500306"/>
            <a:ext cx="7000956" cy="142876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just"/>
            <a:r>
              <a:rPr lang="ru-RU" sz="2400" dirty="0" smtClean="0"/>
              <a:t>3.По структурной формуле составьте электронную формулу с указанием всех </a:t>
            </a:r>
            <a:r>
              <a:rPr lang="ru-RU" sz="2400" dirty="0" err="1" smtClean="0"/>
              <a:t>неподеленных</a:t>
            </a:r>
            <a:r>
              <a:rPr lang="ru-RU" sz="2400" dirty="0" smtClean="0"/>
              <a:t> электронных пар: </a:t>
            </a:r>
            <a:r>
              <a:rPr lang="en-US" sz="2400" dirty="0" smtClean="0"/>
              <a:t>H</a:t>
            </a:r>
            <a:r>
              <a:rPr lang="ru-RU" sz="2400" dirty="0" smtClean="0"/>
              <a:t> – </a:t>
            </a:r>
            <a:r>
              <a:rPr lang="en-US" sz="2400" dirty="0" smtClean="0"/>
              <a:t>C</a:t>
            </a:r>
            <a:r>
              <a:rPr lang="ru-RU" sz="2400" dirty="0" smtClean="0"/>
              <a:t>  ≡ </a:t>
            </a:r>
            <a:r>
              <a:rPr lang="en-US" sz="2400" dirty="0" smtClean="0"/>
              <a:t>N </a:t>
            </a:r>
            <a:endParaRPr lang="ru-RU" sz="2400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1142976" y="2643182"/>
            <a:ext cx="7000956" cy="1143008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just"/>
            <a:r>
              <a:rPr lang="ru-RU" sz="2400" dirty="0" smtClean="0"/>
              <a:t>4.Напишите структурные формулы  для соединений: H</a:t>
            </a:r>
            <a:r>
              <a:rPr lang="ru-RU" sz="2400" baseline="-25000" dirty="0" smtClean="0"/>
              <a:t>2</a:t>
            </a:r>
            <a:r>
              <a:rPr lang="ru-RU" sz="2400" dirty="0" smtClean="0"/>
              <a:t>S,  I</a:t>
            </a:r>
            <a:r>
              <a:rPr lang="ru-RU" sz="2400" baseline="-25000" dirty="0" smtClean="0"/>
              <a:t>2</a:t>
            </a:r>
            <a:r>
              <a:rPr lang="ru-RU" sz="2400" dirty="0" smtClean="0"/>
              <a:t>, </a:t>
            </a:r>
            <a:r>
              <a:rPr lang="ru-RU" sz="2400" dirty="0" err="1" smtClean="0"/>
              <a:t>ICl</a:t>
            </a:r>
            <a:r>
              <a:rPr lang="ru-RU" sz="2400" dirty="0" smtClean="0"/>
              <a:t>. Найдите здесь соединение с ковалентной связью.</a:t>
            </a:r>
            <a:endParaRPr lang="ru-RU" sz="2400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1142976" y="2143116"/>
            <a:ext cx="7000956" cy="207170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just"/>
            <a:r>
              <a:rPr lang="ru-RU" sz="2400" dirty="0" smtClean="0"/>
              <a:t>5.Напишите электронную формулу валентной оболочки элемента </a:t>
            </a:r>
            <a:r>
              <a:rPr lang="ru-RU" sz="2400" baseline="-25000" dirty="0" smtClean="0"/>
              <a:t>34</a:t>
            </a:r>
            <a:r>
              <a:rPr lang="ru-RU" sz="2400" dirty="0" smtClean="0"/>
              <a:t>Se. Сколько поделенных и сколько </a:t>
            </a:r>
            <a:r>
              <a:rPr lang="ru-RU" sz="2400" dirty="0" err="1" smtClean="0"/>
              <a:t>неподеленных</a:t>
            </a:r>
            <a:r>
              <a:rPr lang="ru-RU" sz="2400" dirty="0" smtClean="0"/>
              <a:t> электронных пар в соединении H</a:t>
            </a:r>
            <a:r>
              <a:rPr lang="ru-RU" sz="2400" baseline="-25000" dirty="0" smtClean="0"/>
              <a:t>2</a:t>
            </a:r>
            <a:r>
              <a:rPr lang="ru-RU" sz="2400" dirty="0" smtClean="0"/>
              <a:t>Se? Нарисуйте его структурную формулу.</a:t>
            </a:r>
            <a:endParaRPr lang="ru-RU" sz="2400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1142976" y="2285992"/>
            <a:ext cx="7000956" cy="2677656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 algn="just"/>
            <a:r>
              <a:rPr lang="ru-RU" sz="2400" dirty="0" smtClean="0"/>
              <a:t>6.Напишите </a:t>
            </a:r>
            <a:r>
              <a:rPr lang="ru-RU" sz="2400" dirty="0"/>
              <a:t>электронную формулу и нарисуйте структурную формулу для соединения SF</a:t>
            </a:r>
            <a:r>
              <a:rPr lang="ru-RU" sz="2400" baseline="-25000" dirty="0"/>
              <a:t>6</a:t>
            </a:r>
            <a:r>
              <a:rPr lang="ru-RU" sz="2400" dirty="0"/>
              <a:t>. </a:t>
            </a:r>
            <a:r>
              <a:rPr lang="ru-RU" sz="2400" dirty="0" smtClean="0"/>
              <a:t>Сколько </a:t>
            </a:r>
            <a:r>
              <a:rPr lang="ru-RU" sz="2400" dirty="0"/>
              <a:t>поделенных и сколько </a:t>
            </a:r>
            <a:r>
              <a:rPr lang="ru-RU" sz="2400" dirty="0" err="1"/>
              <a:t>неподеленных</a:t>
            </a:r>
            <a:r>
              <a:rPr lang="ru-RU" sz="2400" dirty="0"/>
              <a:t> электронных пар в этом соединении? </a:t>
            </a:r>
            <a:r>
              <a:rPr lang="ru-RU" sz="2400" dirty="0" smtClean="0"/>
              <a:t>Примечание</a:t>
            </a:r>
            <a:r>
              <a:rPr lang="ru-RU" sz="2400" dirty="0"/>
              <a:t>: фтор – сильнейший акцептор электронов, поэтому электронные пары химических связей сдвинуты от атома серы к атомам фтора.</a:t>
            </a:r>
          </a:p>
        </p:txBody>
      </p:sp>
    </p:spTree>
    <p:extLst>
      <p:ext uri="{BB962C8B-B14F-4D97-AF65-F5344CB8AC3E}">
        <p14:creationId xmlns:p14="http://schemas.microsoft.com/office/powerpoint/2010/main" val="21835704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0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2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6" grpId="1" animBg="1"/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2" grpId="0" animBg="1"/>
      <p:bldP spid="2" grpId="1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2534526"/>
            <a:ext cx="8784976" cy="2062103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457200" lvl="0" indent="-457200" algn="just">
              <a:buFontTx/>
              <a:buChar char="-"/>
            </a:pPr>
            <a:r>
              <a:rPr lang="ru-RU" sz="3200" dirty="0" smtClean="0"/>
              <a:t>Достигли </a:t>
            </a:r>
            <a:r>
              <a:rPr lang="ru-RU" sz="3200" dirty="0"/>
              <a:t>ли вы цели урока? В какой степени</a:t>
            </a:r>
            <a:r>
              <a:rPr lang="ru-RU" sz="3200" dirty="0" smtClean="0"/>
              <a:t>?</a:t>
            </a:r>
          </a:p>
          <a:p>
            <a:pPr lvl="0" algn="just"/>
            <a:endParaRPr lang="ru-RU" sz="3200" dirty="0"/>
          </a:p>
          <a:p>
            <a:pPr lvl="0" algn="just"/>
            <a:r>
              <a:rPr lang="ru-RU" sz="3200" dirty="0" smtClean="0"/>
              <a:t>- Какие </a:t>
            </a:r>
            <a:r>
              <a:rPr lang="ru-RU" sz="3200" dirty="0"/>
              <a:t>вопросы вызвали наибольшее затруднение?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299030" y="116632"/>
            <a:ext cx="4572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ctr"/>
            <a:r>
              <a:rPr lang="ru-RU" sz="4800" b="1" spc="50" dirty="0" smtClean="0">
                <a:ln w="12700" cmpd="sng">
                  <a:solidFill>
                    <a:srgbClr val="F79646">
                      <a:satMod val="120000"/>
                      <a:shade val="80000"/>
                    </a:srgbClr>
                  </a:solidFill>
                  <a:prstDash val="solid"/>
                </a:ln>
                <a:solidFill>
                  <a:srgbClr val="F79646">
                    <a:tint val="1000"/>
                  </a:srgbClr>
                </a:solidFill>
                <a:effectLst>
                  <a:glow rad="53100">
                    <a:srgbClr val="F79646">
                      <a:satMod val="180000"/>
                      <a:alpha val="30000"/>
                    </a:srgbClr>
                  </a:glow>
                </a:effectLst>
              </a:rPr>
              <a:t>Рефлексия</a:t>
            </a:r>
            <a:endParaRPr lang="ru-RU" sz="4800" b="1" spc="50" dirty="0">
              <a:ln w="12700" cmpd="sng">
                <a:solidFill>
                  <a:srgbClr val="F79646">
                    <a:satMod val="120000"/>
                    <a:shade val="80000"/>
                  </a:srgbClr>
                </a:solidFill>
                <a:prstDash val="solid"/>
              </a:ln>
              <a:solidFill>
                <a:srgbClr val="F79646">
                  <a:tint val="1000"/>
                </a:srgbClr>
              </a:solidFill>
              <a:effectLst>
                <a:glow rad="53100">
                  <a:srgbClr val="F79646">
                    <a:satMod val="180000"/>
                    <a:alpha val="30000"/>
                  </a:srgbClr>
                </a:glow>
              </a:effectLst>
            </a:endParaRPr>
          </a:p>
        </p:txBody>
      </p:sp>
      <p:sp>
        <p:nvSpPr>
          <p:cNvPr id="5" name="Штриховая стрелка вправо 4">
            <a:hlinkClick r:id="rId2" action="ppaction://hlinksldjump"/>
          </p:cNvPr>
          <p:cNvSpPr/>
          <p:nvPr/>
        </p:nvSpPr>
        <p:spPr>
          <a:xfrm>
            <a:off x="7596336" y="271217"/>
            <a:ext cx="1547664" cy="576064"/>
          </a:xfrm>
          <a:prstGeom prst="stripedRightArrow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ВПЕРЕД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037623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32048"/>
            <a:ext cx="91440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4800" b="1" spc="50" dirty="0" smtClean="0">
                <a:ln w="12700" cmpd="sng">
                  <a:solidFill>
                    <a:srgbClr val="F79646">
                      <a:satMod val="120000"/>
                      <a:shade val="80000"/>
                    </a:srgbClr>
                  </a:solidFill>
                  <a:prstDash val="solid"/>
                </a:ln>
                <a:solidFill>
                  <a:srgbClr val="F79646">
                    <a:tint val="1000"/>
                  </a:srgbClr>
                </a:solidFill>
                <a:effectLst>
                  <a:glow rad="53100">
                    <a:srgbClr val="F79646">
                      <a:satMod val="180000"/>
                      <a:alpha val="30000"/>
                    </a:srgbClr>
                  </a:glow>
                </a:effectLst>
              </a:rPr>
              <a:t>Домашнее задание</a:t>
            </a:r>
            <a:endParaRPr lang="ru-RU" sz="4800" b="1" spc="50" dirty="0">
              <a:ln w="12700" cmpd="sng">
                <a:solidFill>
                  <a:srgbClr val="F79646">
                    <a:satMod val="120000"/>
                    <a:shade val="80000"/>
                  </a:srgbClr>
                </a:solidFill>
                <a:prstDash val="solid"/>
              </a:ln>
              <a:solidFill>
                <a:srgbClr val="F79646">
                  <a:tint val="1000"/>
                </a:srgbClr>
              </a:solidFill>
              <a:effectLst>
                <a:glow rad="53100">
                  <a:srgbClr val="F79646">
                    <a:satMod val="180000"/>
                    <a:alpha val="30000"/>
                  </a:srgbClr>
                </a:glow>
              </a:effectLst>
            </a:endParaRPr>
          </a:p>
        </p:txBody>
      </p:sp>
      <p:sp>
        <p:nvSpPr>
          <p:cNvPr id="4" name="Прямоугольник 3">
            <a:hlinkClick r:id="rId2" action="ppaction://hlinksldjump"/>
          </p:cNvPr>
          <p:cNvSpPr/>
          <p:nvPr/>
        </p:nvSpPr>
        <p:spPr>
          <a:xfrm>
            <a:off x="1475656" y="1700808"/>
            <a:ext cx="2232248" cy="864096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sz="3600" b="1" spc="50" dirty="0" smtClean="0">
                <a:ln w="12700" cmpd="sng">
                  <a:solidFill>
                    <a:srgbClr val="F79646">
                      <a:satMod val="120000"/>
                      <a:shade val="80000"/>
                    </a:srgbClr>
                  </a:solidFill>
                  <a:prstDash val="solid"/>
                </a:ln>
                <a:solidFill>
                  <a:srgbClr val="F79646">
                    <a:tint val="1000"/>
                  </a:srgbClr>
                </a:solidFill>
                <a:effectLst>
                  <a:glow rad="53100">
                    <a:srgbClr val="F79646">
                      <a:satMod val="180000"/>
                      <a:alpha val="30000"/>
                    </a:srgbClr>
                  </a:glow>
                </a:effectLst>
              </a:rPr>
              <a:t>8 класс</a:t>
            </a:r>
            <a:endParaRPr lang="ru-RU" sz="3600" b="1" spc="50" dirty="0">
              <a:ln w="12700" cmpd="sng">
                <a:solidFill>
                  <a:srgbClr val="F79646">
                    <a:satMod val="120000"/>
                    <a:shade val="80000"/>
                  </a:srgbClr>
                </a:solidFill>
                <a:prstDash val="solid"/>
              </a:ln>
              <a:solidFill>
                <a:srgbClr val="F79646">
                  <a:tint val="1000"/>
                </a:srgbClr>
              </a:solidFill>
              <a:effectLst>
                <a:glow rad="53100">
                  <a:srgbClr val="F79646">
                    <a:satMod val="180000"/>
                    <a:alpha val="30000"/>
                  </a:srgbClr>
                </a:glow>
              </a:effectLst>
            </a:endParaRPr>
          </a:p>
        </p:txBody>
      </p:sp>
      <p:sp>
        <p:nvSpPr>
          <p:cNvPr id="6" name="Прямоугольник 5">
            <a:hlinkClick r:id="rId3" action="ppaction://hlinksldjump"/>
          </p:cNvPr>
          <p:cNvSpPr/>
          <p:nvPr/>
        </p:nvSpPr>
        <p:spPr>
          <a:xfrm>
            <a:off x="4940163" y="1641793"/>
            <a:ext cx="2232248" cy="864096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sz="3200" b="1" spc="50" dirty="0" smtClean="0">
                <a:ln w="12700" cmpd="sng">
                  <a:solidFill>
                    <a:srgbClr val="F79646">
                      <a:satMod val="120000"/>
                      <a:shade val="80000"/>
                    </a:srgbClr>
                  </a:solidFill>
                  <a:prstDash val="solid"/>
                </a:ln>
                <a:solidFill>
                  <a:srgbClr val="F79646">
                    <a:tint val="1000"/>
                  </a:srgbClr>
                </a:solidFill>
                <a:effectLst>
                  <a:glow rad="53100">
                    <a:srgbClr val="F79646">
                      <a:satMod val="180000"/>
                      <a:alpha val="30000"/>
                    </a:srgbClr>
                  </a:glow>
                </a:effectLst>
              </a:rPr>
              <a:t>9-10 класс</a:t>
            </a:r>
            <a:endParaRPr lang="ru-RU" sz="3200" b="1" spc="50" dirty="0">
              <a:ln w="12700" cmpd="sng">
                <a:solidFill>
                  <a:srgbClr val="F79646">
                    <a:satMod val="120000"/>
                    <a:shade val="80000"/>
                  </a:srgbClr>
                </a:solidFill>
                <a:prstDash val="solid"/>
              </a:ln>
              <a:solidFill>
                <a:srgbClr val="F79646">
                  <a:tint val="1000"/>
                </a:srgbClr>
              </a:solidFill>
              <a:effectLst>
                <a:glow rad="53100">
                  <a:srgbClr val="F79646">
                    <a:satMod val="180000"/>
                    <a:alpha val="30000"/>
                  </a:srgbClr>
                </a:glow>
              </a:effectLst>
            </a:endParaRPr>
          </a:p>
        </p:txBody>
      </p:sp>
      <p:sp>
        <p:nvSpPr>
          <p:cNvPr id="7" name="Прямоугольник 6">
            <a:hlinkClick r:id="rId4" action="ppaction://hlinksldjump"/>
          </p:cNvPr>
          <p:cNvSpPr/>
          <p:nvPr/>
        </p:nvSpPr>
        <p:spPr>
          <a:xfrm>
            <a:off x="3419872" y="3933056"/>
            <a:ext cx="2232248" cy="864096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sz="3600" b="1" spc="50" dirty="0" smtClean="0">
                <a:ln w="12700" cmpd="sng">
                  <a:solidFill>
                    <a:srgbClr val="F79646">
                      <a:satMod val="120000"/>
                      <a:shade val="80000"/>
                    </a:srgbClr>
                  </a:solidFill>
                  <a:prstDash val="solid"/>
                </a:ln>
                <a:solidFill>
                  <a:srgbClr val="F79646">
                    <a:tint val="1000"/>
                  </a:srgbClr>
                </a:solidFill>
                <a:effectLst>
                  <a:glow rad="53100">
                    <a:srgbClr val="F79646">
                      <a:satMod val="180000"/>
                      <a:alpha val="30000"/>
                    </a:srgbClr>
                  </a:glow>
                </a:effectLst>
              </a:rPr>
              <a:t>11 класс</a:t>
            </a:r>
            <a:endParaRPr lang="ru-RU" sz="3600" b="1" spc="50" dirty="0">
              <a:ln w="12700" cmpd="sng">
                <a:solidFill>
                  <a:srgbClr val="F79646">
                    <a:satMod val="120000"/>
                    <a:shade val="80000"/>
                  </a:srgbClr>
                </a:solidFill>
                <a:prstDash val="solid"/>
              </a:ln>
              <a:solidFill>
                <a:srgbClr val="F79646">
                  <a:tint val="1000"/>
                </a:srgbClr>
              </a:solidFill>
              <a:effectLst>
                <a:glow rad="53100">
                  <a:srgbClr val="F79646">
                    <a:satMod val="180000"/>
                    <a:alpha val="30000"/>
                  </a:srgbClr>
                </a:glo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7572171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91440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4800" b="1" spc="50" dirty="0">
                <a:ln w="12700" cmpd="sng">
                  <a:solidFill>
                    <a:srgbClr val="F79646">
                      <a:satMod val="120000"/>
                      <a:shade val="80000"/>
                    </a:srgbClr>
                  </a:solidFill>
                  <a:prstDash val="solid"/>
                </a:ln>
                <a:solidFill>
                  <a:srgbClr val="F79646">
                    <a:tint val="1000"/>
                  </a:srgbClr>
                </a:solidFill>
                <a:effectLst>
                  <a:glow rad="53100">
                    <a:srgbClr val="F79646">
                      <a:satMod val="180000"/>
                      <a:alpha val="30000"/>
                    </a:srgbClr>
                  </a:glow>
                </a:effectLst>
              </a:rPr>
              <a:t>Домашнее задание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367644" y="1785926"/>
            <a:ext cx="6276190" cy="341632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 algn="just"/>
            <a:r>
              <a:rPr lang="ru-RU" sz="3600" b="1" dirty="0" smtClean="0"/>
              <a:t>§41 (по учебнику  Г.Е.Рудзитис, Ф.Г.Фельдман Химия 8 класс – М.: «Просвещение», 2009.),  № 25 – 28 по конспекту – для 8 класса.</a:t>
            </a:r>
            <a:endParaRPr lang="ru-RU" sz="3600" dirty="0"/>
          </a:p>
        </p:txBody>
      </p:sp>
      <p:sp>
        <p:nvSpPr>
          <p:cNvPr id="5" name="Штриховая стрелка вправо 4">
            <a:hlinkClick r:id="rId2" action="ppaction://hlinksldjump"/>
          </p:cNvPr>
          <p:cNvSpPr/>
          <p:nvPr/>
        </p:nvSpPr>
        <p:spPr>
          <a:xfrm>
            <a:off x="7596336" y="5949280"/>
            <a:ext cx="1547664" cy="576064"/>
          </a:xfrm>
          <a:prstGeom prst="stripedRightArrow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hlinkClick r:id="rId3" action="ppaction://hlinksldjump"/>
              </a:rPr>
              <a:t>Р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312355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91440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4800" b="1" spc="50" dirty="0">
                <a:ln w="12700" cmpd="sng">
                  <a:solidFill>
                    <a:srgbClr val="F79646">
                      <a:satMod val="120000"/>
                      <a:shade val="80000"/>
                    </a:srgbClr>
                  </a:solidFill>
                  <a:prstDash val="solid"/>
                </a:ln>
                <a:solidFill>
                  <a:srgbClr val="F79646">
                    <a:tint val="1000"/>
                  </a:srgbClr>
                </a:solidFill>
                <a:effectLst>
                  <a:glow rad="53100">
                    <a:srgbClr val="F79646">
                      <a:satMod val="180000"/>
                      <a:alpha val="30000"/>
                    </a:srgbClr>
                  </a:glow>
                </a:effectLst>
              </a:rPr>
              <a:t>Домашнее задание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1318994" y="2924761"/>
            <a:ext cx="6467716" cy="1200329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 algn="just"/>
            <a:r>
              <a:rPr lang="ru-RU" sz="3600" b="1" dirty="0" smtClean="0"/>
              <a:t>Конспект, №25-28 по конспекту – для 9, 10 классов. </a:t>
            </a:r>
            <a:endParaRPr lang="ru-RU" sz="3600" dirty="0"/>
          </a:p>
        </p:txBody>
      </p:sp>
      <p:sp>
        <p:nvSpPr>
          <p:cNvPr id="4" name="Штриховая стрелка вправо 3">
            <a:hlinkClick r:id="rId2" action="ppaction://hlinksldjump"/>
          </p:cNvPr>
          <p:cNvSpPr/>
          <p:nvPr/>
        </p:nvSpPr>
        <p:spPr>
          <a:xfrm>
            <a:off x="7596336" y="5949280"/>
            <a:ext cx="1547664" cy="576064"/>
          </a:xfrm>
          <a:prstGeom prst="stripedRightArrow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hlinkClick r:id="rId3" action="ppaction://hlinksldjump"/>
              </a:rPr>
              <a:t>Р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87943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91440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4800" b="1" spc="50" dirty="0">
                <a:ln w="12700" cmpd="sng">
                  <a:solidFill>
                    <a:srgbClr val="F79646">
                      <a:satMod val="120000"/>
                      <a:shade val="80000"/>
                    </a:srgbClr>
                  </a:solidFill>
                  <a:prstDash val="solid"/>
                </a:ln>
                <a:solidFill>
                  <a:srgbClr val="F79646">
                    <a:tint val="1000"/>
                  </a:srgbClr>
                </a:solidFill>
                <a:effectLst>
                  <a:glow rad="53100">
                    <a:srgbClr val="F79646">
                      <a:satMod val="180000"/>
                      <a:alpha val="30000"/>
                    </a:srgbClr>
                  </a:glow>
                </a:effectLst>
              </a:rPr>
              <a:t>Домашнее задание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1190201" y="2066876"/>
            <a:ext cx="6984776" cy="286232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ru-RU" sz="3600" b="1" dirty="0" smtClean="0"/>
              <a:t>§4 (по учебнику О.С.Габриелян и др. Химия – 11 класс. Базовый уровень – М.: Дрофа, 2009.), № 25 – 28 по конспекту – для 11 класса.</a:t>
            </a:r>
            <a:endParaRPr lang="ru-RU" sz="3600" dirty="0"/>
          </a:p>
        </p:txBody>
      </p:sp>
      <p:sp>
        <p:nvSpPr>
          <p:cNvPr id="5" name="Штриховая стрелка вправо 4">
            <a:hlinkClick r:id="rId2" action="ppaction://hlinksldjump"/>
          </p:cNvPr>
          <p:cNvSpPr/>
          <p:nvPr/>
        </p:nvSpPr>
        <p:spPr>
          <a:xfrm>
            <a:off x="7596336" y="5949280"/>
            <a:ext cx="1547664" cy="576064"/>
          </a:xfrm>
          <a:prstGeom prst="stripedRightArrow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hlinkClick r:id="rId3" action="ppaction://hlinksldjump"/>
              </a:rPr>
              <a:t>Р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87943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lvl="0" algn="ctr">
              <a:spcBef>
                <a:spcPts val="0"/>
              </a:spcBef>
            </a:pPr>
            <a:r>
              <a:rPr lang="ru-RU" sz="4800" b="1" spc="50" dirty="0" smtClean="0">
                <a:ln w="12700" cmpd="sng">
                  <a:solidFill>
                    <a:srgbClr val="F79646">
                      <a:satMod val="120000"/>
                      <a:shade val="80000"/>
                    </a:srgbClr>
                  </a:solidFill>
                  <a:prstDash val="solid"/>
                </a:ln>
                <a:solidFill>
                  <a:srgbClr val="F79646">
                    <a:tint val="1000"/>
                  </a:srgbClr>
                </a:solidFill>
                <a:effectLst>
                  <a:glow rad="53100">
                    <a:srgbClr val="F79646">
                      <a:satMod val="180000"/>
                      <a:alpha val="30000"/>
                    </a:srgbClr>
                  </a:glow>
                </a:effectLst>
              </a:rPr>
              <a:t>Спасибо за внимание</a:t>
            </a:r>
            <a:endParaRPr lang="ru-RU" sz="4800" b="1" spc="50" dirty="0">
              <a:ln w="12700" cmpd="sng">
                <a:solidFill>
                  <a:srgbClr val="F79646">
                    <a:satMod val="120000"/>
                    <a:shade val="80000"/>
                  </a:srgbClr>
                </a:solidFill>
                <a:prstDash val="solid"/>
              </a:ln>
              <a:solidFill>
                <a:srgbClr val="F79646">
                  <a:tint val="1000"/>
                </a:srgbClr>
              </a:solidFill>
              <a:effectLst>
                <a:glow rad="53100">
                  <a:srgbClr val="F79646">
                    <a:satMod val="180000"/>
                    <a:alpha val="30000"/>
                  </a:srgbClr>
                </a:glow>
              </a:effectLst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092500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285720" y="500042"/>
            <a:ext cx="8572560" cy="1214438"/>
          </a:xfrm>
        </p:spPr>
        <p:txBody>
          <a:bodyPr>
            <a:noAutofit/>
          </a:bodyPr>
          <a:lstStyle/>
          <a:p>
            <a:r>
              <a:rPr lang="ru-RU" sz="48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Основные виды химической связи</a:t>
            </a:r>
            <a:r>
              <a:rPr lang="ru-RU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/>
            </a:r>
            <a:br>
              <a:rPr lang="ru-RU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</a:br>
            <a:endParaRPr lang="ru-RU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sp>
        <p:nvSpPr>
          <p:cNvPr id="3" name="Стрелка вниз 2"/>
          <p:cNvSpPr/>
          <p:nvPr/>
        </p:nvSpPr>
        <p:spPr>
          <a:xfrm rot="2663323">
            <a:off x="3110874" y="1321707"/>
            <a:ext cx="231891" cy="978408"/>
          </a:xfrm>
          <a:prstGeom prst="downArrow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>
            <a:hlinkClick r:id="rId2" action="ppaction://hlinksldjump"/>
          </p:cNvPr>
          <p:cNvSpPr txBox="1"/>
          <p:nvPr/>
        </p:nvSpPr>
        <p:spPr>
          <a:xfrm>
            <a:off x="612775" y="2290678"/>
            <a:ext cx="2214578" cy="52322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800" dirty="0" smtClean="0"/>
              <a:t>Ковалентная</a:t>
            </a:r>
            <a:endParaRPr lang="ru-RU" sz="2800" dirty="0"/>
          </a:p>
        </p:txBody>
      </p:sp>
      <p:sp>
        <p:nvSpPr>
          <p:cNvPr id="6" name="Стрелка вниз 5"/>
          <p:cNvSpPr/>
          <p:nvPr/>
        </p:nvSpPr>
        <p:spPr>
          <a:xfrm rot="21403237">
            <a:off x="4379425" y="1516381"/>
            <a:ext cx="311106" cy="653452"/>
          </a:xfrm>
          <a:prstGeom prst="downArrow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3811844" y="2255015"/>
            <a:ext cx="1500198" cy="954107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800" dirty="0" smtClean="0"/>
              <a:t>Ионная</a:t>
            </a:r>
          </a:p>
          <a:p>
            <a:pPr algn="ctr"/>
            <a:r>
              <a:rPr lang="en-US" sz="2800" dirty="0" err="1" smtClean="0"/>
              <a:t>NaCl</a:t>
            </a:r>
            <a:r>
              <a:rPr lang="en-US" sz="2800" dirty="0" smtClean="0"/>
              <a:t>, KF</a:t>
            </a:r>
            <a:endParaRPr lang="ru-RU" sz="2800" dirty="0"/>
          </a:p>
        </p:txBody>
      </p:sp>
      <p:sp>
        <p:nvSpPr>
          <p:cNvPr id="8" name="TextBox 7"/>
          <p:cNvSpPr txBox="1"/>
          <p:nvPr/>
        </p:nvSpPr>
        <p:spPr>
          <a:xfrm>
            <a:off x="5918651" y="2290677"/>
            <a:ext cx="2571768" cy="954107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800" dirty="0" smtClean="0"/>
              <a:t>Металлическая</a:t>
            </a:r>
            <a:endParaRPr lang="en-US" sz="2800" dirty="0" smtClean="0"/>
          </a:p>
          <a:p>
            <a:pPr algn="ctr"/>
            <a:r>
              <a:rPr lang="en-US" sz="2800" dirty="0" smtClean="0"/>
              <a:t>Cu, Na, Fe</a:t>
            </a:r>
            <a:endParaRPr lang="ru-RU" sz="2800" dirty="0"/>
          </a:p>
        </p:txBody>
      </p:sp>
      <p:sp>
        <p:nvSpPr>
          <p:cNvPr id="9" name="Стрелка вниз 8"/>
          <p:cNvSpPr/>
          <p:nvPr/>
        </p:nvSpPr>
        <p:spPr>
          <a:xfrm rot="18647350">
            <a:off x="5573814" y="1268187"/>
            <a:ext cx="253382" cy="860263"/>
          </a:xfrm>
          <a:prstGeom prst="downArrow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трелка вниз 10"/>
          <p:cNvSpPr/>
          <p:nvPr/>
        </p:nvSpPr>
        <p:spPr>
          <a:xfrm>
            <a:off x="1571604" y="3244784"/>
            <a:ext cx="250033" cy="1784850"/>
          </a:xfrm>
          <a:prstGeom prst="downArrow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Стрелка вниз 11"/>
          <p:cNvSpPr/>
          <p:nvPr/>
        </p:nvSpPr>
        <p:spPr>
          <a:xfrm rot="17913707">
            <a:off x="4173055" y="2309821"/>
            <a:ext cx="275269" cy="3474110"/>
          </a:xfrm>
          <a:prstGeom prst="downArrow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трелка вниз 12"/>
          <p:cNvSpPr/>
          <p:nvPr/>
        </p:nvSpPr>
        <p:spPr>
          <a:xfrm rot="18989062">
            <a:off x="2911034" y="3045340"/>
            <a:ext cx="348832" cy="2323292"/>
          </a:xfrm>
          <a:prstGeom prst="downArrow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TextBox 14">
            <a:hlinkClick r:id="rId3" action="ppaction://hlinksldjump"/>
          </p:cNvPr>
          <p:cNvSpPr txBox="1"/>
          <p:nvPr/>
        </p:nvSpPr>
        <p:spPr>
          <a:xfrm>
            <a:off x="714348" y="5357826"/>
            <a:ext cx="2214578" cy="138499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800" dirty="0" smtClean="0"/>
              <a:t>Неполярная</a:t>
            </a:r>
            <a:endParaRPr lang="en-US" sz="2800" dirty="0" smtClean="0"/>
          </a:p>
          <a:p>
            <a:r>
              <a:rPr lang="en-US" sz="2800" dirty="0" smtClean="0"/>
              <a:t>H</a:t>
            </a:r>
            <a:r>
              <a:rPr lang="en-US" sz="2800" baseline="-25000" dirty="0" smtClean="0"/>
              <a:t>2</a:t>
            </a:r>
            <a:r>
              <a:rPr lang="en-US" sz="2800" dirty="0" smtClean="0"/>
              <a:t>, F</a:t>
            </a:r>
            <a:r>
              <a:rPr lang="en-US" sz="2800" baseline="-25000" dirty="0" smtClean="0"/>
              <a:t>2</a:t>
            </a:r>
            <a:r>
              <a:rPr lang="en-US" sz="2800" dirty="0" smtClean="0"/>
              <a:t>, Cl</a:t>
            </a:r>
            <a:r>
              <a:rPr lang="en-US" sz="2800" baseline="-25000" dirty="0" smtClean="0"/>
              <a:t>2</a:t>
            </a:r>
            <a:r>
              <a:rPr lang="en-US" sz="2800" dirty="0" smtClean="0"/>
              <a:t>, Br</a:t>
            </a:r>
            <a:r>
              <a:rPr lang="en-US" sz="2800" baseline="-25000" dirty="0" smtClean="0"/>
              <a:t>2</a:t>
            </a:r>
            <a:r>
              <a:rPr lang="en-US" sz="2800" dirty="0" smtClean="0"/>
              <a:t>, J</a:t>
            </a:r>
            <a:r>
              <a:rPr lang="en-US" sz="2800" baseline="-25000" dirty="0" smtClean="0"/>
              <a:t>2</a:t>
            </a:r>
            <a:r>
              <a:rPr lang="en-US" sz="2800" dirty="0" smtClean="0"/>
              <a:t>, N</a:t>
            </a:r>
            <a:r>
              <a:rPr lang="en-US" sz="2800" baseline="-25000" dirty="0" smtClean="0"/>
              <a:t>2</a:t>
            </a:r>
            <a:endParaRPr lang="ru-RU" sz="2800" baseline="-25000" dirty="0"/>
          </a:p>
        </p:txBody>
      </p:sp>
      <p:sp>
        <p:nvSpPr>
          <p:cNvPr id="16" name="TextBox 15">
            <a:hlinkClick r:id="rId4" action="ppaction://hlinksldjump"/>
          </p:cNvPr>
          <p:cNvSpPr txBox="1"/>
          <p:nvPr/>
        </p:nvSpPr>
        <p:spPr>
          <a:xfrm>
            <a:off x="3357554" y="5357826"/>
            <a:ext cx="2214578" cy="138499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800" dirty="0" smtClean="0"/>
              <a:t>Полярная</a:t>
            </a:r>
            <a:endParaRPr lang="en-US" sz="2800" dirty="0" smtClean="0"/>
          </a:p>
          <a:p>
            <a:r>
              <a:rPr lang="en-US" sz="2800" dirty="0" err="1" smtClean="0"/>
              <a:t>HCl</a:t>
            </a:r>
            <a:r>
              <a:rPr lang="en-US" sz="2800" dirty="0" smtClean="0"/>
              <a:t>, </a:t>
            </a:r>
            <a:r>
              <a:rPr lang="en-US" sz="2800" dirty="0" err="1" smtClean="0"/>
              <a:t>HBr</a:t>
            </a:r>
            <a:r>
              <a:rPr lang="en-US" sz="2800" dirty="0" smtClean="0"/>
              <a:t>, H</a:t>
            </a:r>
            <a:r>
              <a:rPr lang="en-US" sz="2800" baseline="-25000" dirty="0" smtClean="0"/>
              <a:t>2</a:t>
            </a:r>
            <a:r>
              <a:rPr lang="en-US" sz="2800" dirty="0" smtClean="0"/>
              <a:t>O, H</a:t>
            </a:r>
            <a:r>
              <a:rPr lang="en-US" sz="2800" baseline="-25000" dirty="0" smtClean="0"/>
              <a:t>2</a:t>
            </a:r>
            <a:r>
              <a:rPr lang="en-US" sz="2800" dirty="0" smtClean="0"/>
              <a:t>S, SO</a:t>
            </a:r>
            <a:r>
              <a:rPr lang="en-US" sz="2800" baseline="-25000" dirty="0" smtClean="0"/>
              <a:t>2</a:t>
            </a:r>
            <a:endParaRPr lang="ru-RU" sz="2800" baseline="-25000" dirty="0"/>
          </a:p>
        </p:txBody>
      </p:sp>
      <p:sp>
        <p:nvSpPr>
          <p:cNvPr id="17" name="TextBox 16">
            <a:hlinkClick r:id="rId5" action="ppaction://hlinksldjump"/>
          </p:cNvPr>
          <p:cNvSpPr txBox="1"/>
          <p:nvPr/>
        </p:nvSpPr>
        <p:spPr>
          <a:xfrm>
            <a:off x="5929322" y="5286388"/>
            <a:ext cx="2571768" cy="138499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800" dirty="0" err="1" smtClean="0"/>
              <a:t>Донорно-акценторная</a:t>
            </a:r>
            <a:endParaRPr lang="ru-RU" sz="2800" dirty="0" smtClean="0"/>
          </a:p>
          <a:p>
            <a:pPr algn="ctr"/>
            <a:r>
              <a:rPr lang="en-US" sz="2800" dirty="0" smtClean="0"/>
              <a:t>NH</a:t>
            </a:r>
            <a:r>
              <a:rPr lang="en-US" sz="2800" baseline="-25000" dirty="0" smtClean="0"/>
              <a:t>4</a:t>
            </a:r>
            <a:r>
              <a:rPr lang="en-US" sz="2800" baseline="30000" dirty="0" smtClean="0"/>
              <a:t>+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22871541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  <p:bldP spid="15" grpId="0" animBg="1"/>
      <p:bldP spid="16" grpId="0" animBg="1"/>
      <p:bldP spid="1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285728"/>
            <a:ext cx="914400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8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Ковалентная связь</a:t>
            </a:r>
            <a:endParaRPr lang="ru-RU" sz="48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25521" y="1844824"/>
            <a:ext cx="7500990" cy="341632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ru-RU" sz="3600" dirty="0" smtClean="0"/>
              <a:t>    Химическую связь, возникающую в результате образования общих (связывающих) электронных пар, называют </a:t>
            </a:r>
            <a:r>
              <a:rPr lang="ru-RU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ковалентной связью</a:t>
            </a:r>
            <a:r>
              <a:rPr lang="ru-RU" sz="3600" dirty="0" smtClean="0"/>
              <a:t>.</a:t>
            </a:r>
            <a:endParaRPr lang="ru-RU" sz="3600" dirty="0"/>
          </a:p>
        </p:txBody>
      </p:sp>
      <p:sp>
        <p:nvSpPr>
          <p:cNvPr id="2" name="Стрелка влево 1">
            <a:hlinkClick r:id="rId3" action="ppaction://hlinksldjump"/>
          </p:cNvPr>
          <p:cNvSpPr/>
          <p:nvPr/>
        </p:nvSpPr>
        <p:spPr>
          <a:xfrm>
            <a:off x="971600" y="6237312"/>
            <a:ext cx="1440160" cy="620688"/>
          </a:xfrm>
          <a:prstGeom prst="leftArrow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НАЗАД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862834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25192"/>
            <a:ext cx="914400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8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Ковалентная </a:t>
            </a:r>
          </a:p>
          <a:p>
            <a:pPr algn="ctr"/>
            <a:r>
              <a:rPr lang="ru-RU" sz="48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неполярная связь</a:t>
            </a:r>
            <a:endParaRPr lang="ru-RU" sz="4800" b="1" cap="none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14282" y="2285992"/>
            <a:ext cx="8643998" cy="341632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ru-RU" sz="3600" dirty="0" smtClean="0"/>
              <a:t>   </a:t>
            </a:r>
            <a:r>
              <a:rPr lang="ru-RU" sz="3600" dirty="0" smtClean="0">
                <a:solidFill>
                  <a:schemeClr val="tx1"/>
                </a:solidFill>
              </a:rPr>
              <a:t>Ковалентную химическую связь, которая образуется между атомами с одинаковой </a:t>
            </a:r>
            <a:r>
              <a:rPr lang="ru-RU" sz="3600" dirty="0" err="1" smtClean="0">
                <a:solidFill>
                  <a:schemeClr val="tx1"/>
                </a:solidFill>
              </a:rPr>
              <a:t>электроотрицательностью</a:t>
            </a:r>
            <a:r>
              <a:rPr lang="ru-RU" sz="3600" dirty="0" smtClean="0">
                <a:solidFill>
                  <a:schemeClr val="tx1"/>
                </a:solidFill>
              </a:rPr>
              <a:t>, называют  </a:t>
            </a:r>
            <a:r>
              <a:rPr lang="ru-RU" sz="36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ковалентной неполярной связью.</a:t>
            </a:r>
            <a:endParaRPr lang="ru-RU" sz="3600" b="1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solidFill>
                <a:schemeClr val="accent2">
                  <a:lumMod val="75000"/>
                </a:schemeClr>
              </a:soli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  <p:sp>
        <p:nvSpPr>
          <p:cNvPr id="8" name="Стрелка влево 7">
            <a:hlinkClick r:id="rId2" action="ppaction://hlinksldjump"/>
          </p:cNvPr>
          <p:cNvSpPr/>
          <p:nvPr/>
        </p:nvSpPr>
        <p:spPr>
          <a:xfrm>
            <a:off x="971600" y="6237312"/>
            <a:ext cx="1440160" cy="620688"/>
          </a:xfrm>
          <a:prstGeom prst="leftArrow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НАЗАД</a:t>
            </a:r>
            <a:endParaRPr lang="ru-RU" dirty="0"/>
          </a:p>
        </p:txBody>
      </p:sp>
      <p:sp>
        <p:nvSpPr>
          <p:cNvPr id="2" name="Штриховая стрелка вправо 1">
            <a:hlinkClick r:id="rId3" action="ppaction://hlinksldjump"/>
          </p:cNvPr>
          <p:cNvSpPr/>
          <p:nvPr/>
        </p:nvSpPr>
        <p:spPr>
          <a:xfrm>
            <a:off x="2464152" y="6234662"/>
            <a:ext cx="1434970" cy="623337"/>
          </a:xfrm>
          <a:prstGeom prst="stripedRightArrow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ПРИМЕР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1161" y="476672"/>
            <a:ext cx="9144000" cy="1143000"/>
          </a:xfrm>
        </p:spPr>
        <p:txBody>
          <a:bodyPr>
            <a:normAutofit fontScale="90000"/>
          </a:bodyPr>
          <a:lstStyle/>
          <a:p>
            <a:pPr lvl="0"/>
            <a:r>
              <a:rPr lang="ru-RU" sz="5300" b="1" spc="50" dirty="0" smtClean="0">
                <a:ln w="12700" cmpd="sng">
                  <a:solidFill>
                    <a:srgbClr val="F79646">
                      <a:satMod val="120000"/>
                      <a:shade val="80000"/>
                    </a:srgbClr>
                  </a:solidFill>
                  <a:prstDash val="solid"/>
                </a:ln>
                <a:solidFill>
                  <a:srgbClr val="F79646">
                    <a:tint val="1000"/>
                  </a:srgbClr>
                </a:solidFill>
                <a:effectLst>
                  <a:glow rad="53100">
                    <a:srgbClr val="F79646">
                      <a:satMod val="180000"/>
                      <a:alpha val="30000"/>
                    </a:srgbClr>
                  </a:glow>
                </a:effectLst>
              </a:rPr>
              <a:t>Определение </a:t>
            </a:r>
            <a:br>
              <a:rPr lang="ru-RU" sz="5300" b="1" spc="50" dirty="0" smtClean="0">
                <a:ln w="12700" cmpd="sng">
                  <a:solidFill>
                    <a:srgbClr val="F79646">
                      <a:satMod val="120000"/>
                      <a:shade val="80000"/>
                    </a:srgbClr>
                  </a:solidFill>
                  <a:prstDash val="solid"/>
                </a:ln>
                <a:solidFill>
                  <a:srgbClr val="F79646">
                    <a:tint val="1000"/>
                  </a:srgbClr>
                </a:solidFill>
                <a:effectLst>
                  <a:glow rad="53100">
                    <a:srgbClr val="F79646">
                      <a:satMod val="180000"/>
                      <a:alpha val="30000"/>
                    </a:srgbClr>
                  </a:glow>
                </a:effectLst>
              </a:rPr>
            </a:br>
            <a:r>
              <a:rPr lang="ru-RU" sz="5300" b="1" spc="50" dirty="0" smtClean="0">
                <a:ln w="12700" cmpd="sng">
                  <a:solidFill>
                    <a:srgbClr val="F79646">
                      <a:satMod val="120000"/>
                      <a:shade val="80000"/>
                    </a:srgbClr>
                  </a:solidFill>
                  <a:prstDash val="solid"/>
                </a:ln>
                <a:solidFill>
                  <a:srgbClr val="F79646">
                    <a:tint val="1000"/>
                  </a:srgbClr>
                </a:solidFill>
                <a:effectLst>
                  <a:glow rad="53100">
                    <a:srgbClr val="F79646">
                      <a:satMod val="180000"/>
                      <a:alpha val="30000"/>
                    </a:srgbClr>
                  </a:glow>
                </a:effectLst>
              </a:rPr>
              <a:t>ковалентной полярной </a:t>
            </a:r>
            <a:r>
              <a:rPr lang="ru-RU" sz="5300" b="1" spc="50" dirty="0">
                <a:ln w="12700" cmpd="sng">
                  <a:solidFill>
                    <a:srgbClr val="F79646">
                      <a:satMod val="120000"/>
                      <a:shade val="80000"/>
                    </a:srgbClr>
                  </a:solidFill>
                  <a:prstDash val="solid"/>
                </a:ln>
                <a:solidFill>
                  <a:srgbClr val="F79646">
                    <a:tint val="1000"/>
                  </a:srgbClr>
                </a:solidFill>
                <a:effectLst>
                  <a:glow rad="53100">
                    <a:srgbClr val="F79646">
                      <a:satMod val="180000"/>
                      <a:alpha val="30000"/>
                    </a:srgbClr>
                  </a:glow>
                </a:effectLst>
              </a:rPr>
              <a:t>связи</a:t>
            </a:r>
            <a:r>
              <a:rPr lang="ru-RU" b="1" spc="50" dirty="0">
                <a:ln w="12700" cmpd="sng">
                  <a:solidFill>
                    <a:srgbClr val="F79646">
                      <a:satMod val="120000"/>
                      <a:shade val="80000"/>
                    </a:srgbClr>
                  </a:solidFill>
                  <a:prstDash val="solid"/>
                </a:ln>
                <a:solidFill>
                  <a:srgbClr val="F79646">
                    <a:tint val="1000"/>
                  </a:srgbClr>
                </a:solidFill>
                <a:effectLst>
                  <a:glow rad="53100">
                    <a:srgbClr val="F79646">
                      <a:satMod val="180000"/>
                      <a:alpha val="30000"/>
                    </a:srgbClr>
                  </a:glow>
                </a:effectLst>
              </a:rPr>
              <a:t/>
            </a:r>
            <a:br>
              <a:rPr lang="ru-RU" b="1" spc="50" dirty="0">
                <a:ln w="12700" cmpd="sng">
                  <a:solidFill>
                    <a:srgbClr val="F79646">
                      <a:satMod val="120000"/>
                      <a:shade val="80000"/>
                    </a:srgbClr>
                  </a:solidFill>
                  <a:prstDash val="solid"/>
                </a:ln>
                <a:solidFill>
                  <a:srgbClr val="F79646">
                    <a:tint val="1000"/>
                  </a:srgbClr>
                </a:solidFill>
                <a:effectLst>
                  <a:glow rad="53100">
                    <a:srgbClr val="F79646">
                      <a:satMod val="180000"/>
                      <a:alpha val="30000"/>
                    </a:srgbClr>
                  </a:glow>
                </a:effectLst>
              </a:rPr>
            </a:b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331640" y="2132856"/>
            <a:ext cx="7344816" cy="341632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3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Ковалентная полярная связь</a:t>
            </a:r>
            <a:r>
              <a:rPr lang="ru-RU" sz="3600" b="1" dirty="0"/>
              <a:t> </a:t>
            </a:r>
            <a:r>
              <a:rPr lang="ru-RU" sz="3600" dirty="0"/>
              <a:t>возникает между атомами различных неметаллов (</a:t>
            </a:r>
            <a:r>
              <a:rPr lang="ru-RU" sz="3600" dirty="0" err="1"/>
              <a:t>HCl</a:t>
            </a:r>
            <a:r>
              <a:rPr lang="ru-RU" sz="3600" dirty="0"/>
              <a:t>, CO</a:t>
            </a:r>
            <a:r>
              <a:rPr lang="ru-RU" sz="3600" baseline="-25000" dirty="0"/>
              <a:t>2</a:t>
            </a:r>
            <a:r>
              <a:rPr lang="ru-RU" sz="3600" dirty="0"/>
              <a:t>, N</a:t>
            </a:r>
            <a:r>
              <a:rPr lang="ru-RU" sz="3600" baseline="-25000" dirty="0"/>
              <a:t>2</a:t>
            </a:r>
            <a:r>
              <a:rPr lang="ru-RU" sz="3600" dirty="0"/>
              <a:t>O) – электронное облако связи смещается к атому с большей </a:t>
            </a:r>
            <a:r>
              <a:rPr lang="ru-RU" sz="3600" dirty="0" err="1"/>
              <a:t>электроотрицательностью</a:t>
            </a:r>
            <a:r>
              <a:rPr lang="ru-RU" sz="3600" dirty="0"/>
              <a:t>.</a:t>
            </a:r>
          </a:p>
        </p:txBody>
      </p:sp>
      <p:sp>
        <p:nvSpPr>
          <p:cNvPr id="4" name="Стрелка влево 3">
            <a:hlinkClick r:id="rId2" action="ppaction://hlinksldjump"/>
          </p:cNvPr>
          <p:cNvSpPr/>
          <p:nvPr/>
        </p:nvSpPr>
        <p:spPr>
          <a:xfrm>
            <a:off x="971600" y="6237312"/>
            <a:ext cx="1440160" cy="620688"/>
          </a:xfrm>
          <a:prstGeom prst="leftArrow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НАЗАД</a:t>
            </a:r>
            <a:endParaRPr lang="ru-RU" dirty="0"/>
          </a:p>
        </p:txBody>
      </p:sp>
      <p:sp>
        <p:nvSpPr>
          <p:cNvPr id="6" name="Штриховая стрелка вправо 5">
            <a:hlinkClick r:id="rId3" action="ppaction://hlinksldjump"/>
          </p:cNvPr>
          <p:cNvSpPr/>
          <p:nvPr/>
        </p:nvSpPr>
        <p:spPr>
          <a:xfrm>
            <a:off x="2466383" y="6237312"/>
            <a:ext cx="1434970" cy="621917"/>
          </a:xfrm>
          <a:prstGeom prst="stripedRightArrow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ПРИМЕР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516701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4282" y="0"/>
            <a:ext cx="864399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Пример ковалентной неполярной связи 1</a:t>
            </a:r>
            <a:endParaRPr lang="ru-RU" sz="48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sp>
        <p:nvSpPr>
          <p:cNvPr id="6" name="Штриховая стрелка вправо 5">
            <a:hlinkClick r:id="rId3" action="ppaction://hlinksldjump"/>
          </p:cNvPr>
          <p:cNvSpPr/>
          <p:nvPr/>
        </p:nvSpPr>
        <p:spPr>
          <a:xfrm>
            <a:off x="7709030" y="208766"/>
            <a:ext cx="1434970" cy="576064"/>
          </a:xfrm>
          <a:prstGeom prst="stripedRightArrow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ПРИМЕР</a:t>
            </a:r>
            <a:endParaRPr lang="ru-RU" dirty="0"/>
          </a:p>
        </p:txBody>
      </p:sp>
      <p:pic>
        <p:nvPicPr>
          <p:cNvPr id="7" name="H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1571604" y="1714488"/>
            <a:ext cx="6096000" cy="4572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970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4800" b="1" spc="50" dirty="0" smtClean="0">
                <a:ln w="12700" cmpd="sng">
                  <a:solidFill>
                    <a:srgbClr val="F79646">
                      <a:satMod val="120000"/>
                      <a:shade val="80000"/>
                    </a:srgbClr>
                  </a:solidFill>
                  <a:prstDash val="solid"/>
                </a:ln>
                <a:solidFill>
                  <a:srgbClr val="F79646">
                    <a:tint val="1000"/>
                  </a:srgbClr>
                </a:solidFill>
                <a:effectLst>
                  <a:glow rad="53100">
                    <a:srgbClr val="F79646">
                      <a:satMod val="180000"/>
                      <a:alpha val="30000"/>
                    </a:srgbClr>
                  </a:glow>
                </a:effectLst>
              </a:rPr>
              <a:t>Пример ковалентной неполярной связи 2</a:t>
            </a:r>
            <a:endParaRPr lang="ru-RU" sz="4800" b="1" spc="50" dirty="0">
              <a:ln w="12700" cmpd="sng">
                <a:solidFill>
                  <a:srgbClr val="F79646">
                    <a:satMod val="120000"/>
                    <a:shade val="80000"/>
                  </a:srgbClr>
                </a:solidFill>
                <a:prstDash val="solid"/>
              </a:ln>
              <a:solidFill>
                <a:srgbClr val="F79646">
                  <a:tint val="1000"/>
                </a:srgbClr>
              </a:solidFill>
              <a:effectLst>
                <a:glow rad="53100">
                  <a:srgbClr val="F79646">
                    <a:satMod val="180000"/>
                    <a:alpha val="30000"/>
                  </a:srgbClr>
                </a:glow>
              </a:effectLst>
            </a:endParaRPr>
          </a:p>
        </p:txBody>
      </p:sp>
      <p:sp>
        <p:nvSpPr>
          <p:cNvPr id="3" name="Штриховая стрелка вправо 2">
            <a:hlinkClick r:id="rId3" action="ppaction://hlinksldjump"/>
          </p:cNvPr>
          <p:cNvSpPr/>
          <p:nvPr/>
        </p:nvSpPr>
        <p:spPr>
          <a:xfrm>
            <a:off x="7709030" y="208766"/>
            <a:ext cx="1434970" cy="576064"/>
          </a:xfrm>
          <a:prstGeom prst="stripedRightArrow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ПРИМЕР</a:t>
            </a:r>
            <a:endParaRPr lang="ru-RU" dirty="0"/>
          </a:p>
        </p:txBody>
      </p:sp>
      <p:pic>
        <p:nvPicPr>
          <p:cNvPr id="4" name="Clw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1571604" y="1714488"/>
            <a:ext cx="6096000" cy="4572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38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Пример ковалентной неполярной связи 3</a:t>
            </a:r>
            <a:endParaRPr lang="ru-RU" sz="48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sp>
        <p:nvSpPr>
          <p:cNvPr id="3" name="Штриховая стрелка вправо 2">
            <a:hlinkClick r:id="rId3" action="ppaction://hlinksldjump"/>
          </p:cNvPr>
          <p:cNvSpPr/>
          <p:nvPr/>
        </p:nvSpPr>
        <p:spPr>
          <a:xfrm>
            <a:off x="7709030" y="208766"/>
            <a:ext cx="1434970" cy="576064"/>
          </a:xfrm>
          <a:prstGeom prst="stripedRightArrow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ПРИМЕР</a:t>
            </a:r>
            <a:endParaRPr lang="ru-RU" dirty="0"/>
          </a:p>
        </p:txBody>
      </p:sp>
      <p:pic>
        <p:nvPicPr>
          <p:cNvPr id="4" name="O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1571604" y="1714488"/>
            <a:ext cx="6096000" cy="4572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7537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Другая 1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FFFFFF"/>
      </a:hlink>
      <a:folHlink>
        <a:srgbClr val="8DB3E2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934</TotalTime>
  <Words>459</Words>
  <Application>Microsoft Office PowerPoint</Application>
  <PresentationFormat>Экран (4:3)</PresentationFormat>
  <Paragraphs>98</Paragraphs>
  <Slides>27</Slides>
  <Notes>1</Notes>
  <HiddenSlides>0</HiddenSlides>
  <MMClips>10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28" baseType="lpstr">
      <vt:lpstr>Тема Office</vt:lpstr>
      <vt:lpstr>Презентация PowerPoint</vt:lpstr>
      <vt:lpstr>Презентация PowerPoint</vt:lpstr>
      <vt:lpstr>Основные виды химической связи </vt:lpstr>
      <vt:lpstr>Презентация PowerPoint</vt:lpstr>
      <vt:lpstr>Презентация PowerPoint</vt:lpstr>
      <vt:lpstr>Определение  ковалентной полярной связи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Admin</dc:creator>
  <cp:lastModifiedBy>user</cp:lastModifiedBy>
  <cp:revision>101</cp:revision>
  <dcterms:created xsi:type="dcterms:W3CDTF">2013-01-06T13:13:53Z</dcterms:created>
  <dcterms:modified xsi:type="dcterms:W3CDTF">2014-01-29T13:56:51Z</dcterms:modified>
</cp:coreProperties>
</file>