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65" r:id="rId4"/>
    <p:sldId id="260" r:id="rId5"/>
    <p:sldId id="259" r:id="rId6"/>
    <p:sldId id="261" r:id="rId7"/>
    <p:sldId id="277" r:id="rId8"/>
    <p:sldId id="262" r:id="rId9"/>
    <p:sldId id="282" r:id="rId10"/>
    <p:sldId id="267" r:id="rId11"/>
    <p:sldId id="281" r:id="rId12"/>
    <p:sldId id="271" r:id="rId13"/>
    <p:sldId id="272" r:id="rId14"/>
    <p:sldId id="273" r:id="rId15"/>
    <p:sldId id="274" r:id="rId16"/>
    <p:sldId id="270" r:id="rId17"/>
    <p:sldId id="264" r:id="rId18"/>
    <p:sldId id="275" r:id="rId19"/>
    <p:sldId id="276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468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91695D-407A-4256-8A41-5D8D1E2869DB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9244855-49C2-4C5A-A9B6-069937E1DCFE}">
      <dgm:prSet phldrT="[Текст]"/>
      <dgm:spPr/>
      <dgm:t>
        <a:bodyPr/>
        <a:lstStyle/>
        <a:p>
          <a:r>
            <a:rPr lang="ru-RU" dirty="0" smtClean="0"/>
            <a:t>ЦЕЛИ</a:t>
          </a:r>
          <a:endParaRPr lang="ru-RU" dirty="0"/>
        </a:p>
      </dgm:t>
    </dgm:pt>
    <dgm:pt modelId="{BB6B6E58-D3C4-4DE0-9162-9B4EA341C203}" type="parTrans" cxnId="{AFE1F4D9-2005-4982-9509-AA685CD1863A}">
      <dgm:prSet/>
      <dgm:spPr/>
      <dgm:t>
        <a:bodyPr/>
        <a:lstStyle/>
        <a:p>
          <a:endParaRPr lang="ru-RU"/>
        </a:p>
      </dgm:t>
    </dgm:pt>
    <dgm:pt modelId="{907E1778-050F-4CC1-85C4-643D40F47AD5}" type="sibTrans" cxnId="{AFE1F4D9-2005-4982-9509-AA685CD1863A}">
      <dgm:prSet/>
      <dgm:spPr/>
      <dgm:t>
        <a:bodyPr/>
        <a:lstStyle/>
        <a:p>
          <a:endParaRPr lang="ru-RU"/>
        </a:p>
      </dgm:t>
    </dgm:pt>
    <dgm:pt modelId="{690D43D1-4E30-426B-AD7F-AE19447D50D1}">
      <dgm:prSet phldrT="[Текст]"/>
      <dgm:spPr/>
      <dgm:t>
        <a:bodyPr/>
        <a:lstStyle/>
        <a:p>
          <a:r>
            <a:rPr lang="ru-RU" dirty="0" smtClean="0"/>
            <a:t>ЗАДАЧИ</a:t>
          </a:r>
          <a:endParaRPr lang="ru-RU" dirty="0"/>
        </a:p>
      </dgm:t>
    </dgm:pt>
    <dgm:pt modelId="{71BBBFA1-E13E-4C22-BF75-146A40149A9E}" type="parTrans" cxnId="{36F2B5B4-D534-43AE-B066-7BD7661F245C}">
      <dgm:prSet/>
      <dgm:spPr/>
      <dgm:t>
        <a:bodyPr/>
        <a:lstStyle/>
        <a:p>
          <a:endParaRPr lang="ru-RU"/>
        </a:p>
      </dgm:t>
    </dgm:pt>
    <dgm:pt modelId="{C358E7FA-577A-4B23-B921-13856FA0B2A5}" type="sibTrans" cxnId="{36F2B5B4-D534-43AE-B066-7BD7661F245C}">
      <dgm:prSet/>
      <dgm:spPr/>
      <dgm:t>
        <a:bodyPr/>
        <a:lstStyle/>
        <a:p>
          <a:endParaRPr lang="ru-RU"/>
        </a:p>
      </dgm:t>
    </dgm:pt>
    <dgm:pt modelId="{A38D5C56-97C4-4ABB-B2AE-75A6CC607438}">
      <dgm:prSet phldrT="[Текст]" custT="1"/>
      <dgm:spPr/>
      <dgm:t>
        <a:bodyPr/>
        <a:lstStyle/>
        <a:p>
          <a:pPr algn="l">
            <a:lnSpc>
              <a:spcPct val="90000"/>
            </a:lnSpc>
          </a:pP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развивать интерес к истории малой родины;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B270E131-5995-40F7-A5F2-0580AC91D6E4}" type="parTrans" cxnId="{00CA5505-0596-4641-93EB-9962501F3812}">
      <dgm:prSet/>
      <dgm:spPr/>
      <dgm:t>
        <a:bodyPr/>
        <a:lstStyle/>
        <a:p>
          <a:endParaRPr lang="ru-RU"/>
        </a:p>
      </dgm:t>
    </dgm:pt>
    <dgm:pt modelId="{374E3297-E792-4ADE-8085-F7BB729B8C26}" type="sibTrans" cxnId="{00CA5505-0596-4641-93EB-9962501F3812}">
      <dgm:prSet/>
      <dgm:spPr/>
      <dgm:t>
        <a:bodyPr/>
        <a:lstStyle/>
        <a:p>
          <a:endParaRPr lang="ru-RU"/>
        </a:p>
      </dgm:t>
    </dgm:pt>
    <dgm:pt modelId="{4FC9B4E5-9F9C-453F-8F6C-788257160774}">
      <dgm:prSet phldrT="[Текст]" custT="1"/>
      <dgm:spPr/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воспитывать патриотизм, чувство гордости за свою Родину;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49E414D6-5BEB-4B91-987D-8BC4C390DECA}" type="parTrans" cxnId="{592DFE41-5701-4E2A-8EED-01B0EB6590FE}">
      <dgm:prSet/>
      <dgm:spPr/>
      <dgm:t>
        <a:bodyPr/>
        <a:lstStyle/>
        <a:p>
          <a:endParaRPr lang="ru-RU"/>
        </a:p>
      </dgm:t>
    </dgm:pt>
    <dgm:pt modelId="{7A03A5B0-CBEB-4BC4-9725-B16B645C548E}" type="sibTrans" cxnId="{592DFE41-5701-4E2A-8EED-01B0EB6590FE}">
      <dgm:prSet/>
      <dgm:spPr/>
      <dgm:t>
        <a:bodyPr/>
        <a:lstStyle/>
        <a:p>
          <a:endParaRPr lang="ru-RU"/>
        </a:p>
      </dgm:t>
    </dgm:pt>
    <dgm:pt modelId="{953DA80F-2ECE-48CC-992F-3C54C9CBC2C1}">
      <dgm:prSet custT="1"/>
      <dgm:spPr/>
      <dgm:t>
        <a:bodyPr/>
        <a:lstStyle/>
        <a:p>
          <a:endParaRPr lang="ru-RU" sz="1800" dirty="0" smtClean="0">
            <a:latin typeface="Times New Roman" pitchFamily="18" charset="0"/>
            <a:cs typeface="Times New Roman" pitchFamily="18" charset="0"/>
          </a:endParaRPr>
        </a:p>
      </dgm:t>
    </dgm:pt>
    <dgm:pt modelId="{7767067D-6670-4052-A19A-B88A21048476}" type="parTrans" cxnId="{1D725858-6F7A-40CD-8734-F70B770BE7DA}">
      <dgm:prSet/>
      <dgm:spPr/>
      <dgm:t>
        <a:bodyPr/>
        <a:lstStyle/>
        <a:p>
          <a:endParaRPr lang="ru-RU"/>
        </a:p>
      </dgm:t>
    </dgm:pt>
    <dgm:pt modelId="{DE017B38-88BC-45C6-8E21-18E45B980560}" type="sibTrans" cxnId="{1D725858-6F7A-40CD-8734-F70B770BE7DA}">
      <dgm:prSet/>
      <dgm:spPr/>
      <dgm:t>
        <a:bodyPr/>
        <a:lstStyle/>
        <a:p>
          <a:endParaRPr lang="ru-RU"/>
        </a:p>
      </dgm:t>
    </dgm:pt>
    <dgm:pt modelId="{27A57BC4-4911-4294-A07C-341AD339E9C6}">
      <dgm:prSet phldrT="[Текст]" custT="1"/>
      <dgm:spPr/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формировать  у  детей  понятия «семья» и «семейные ценности»;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549B302F-7242-4565-992E-29815C5A064C}" type="parTrans" cxnId="{B3728EA1-1135-4700-B980-87C3F88B651A}">
      <dgm:prSet/>
      <dgm:spPr/>
      <dgm:t>
        <a:bodyPr/>
        <a:lstStyle/>
        <a:p>
          <a:endParaRPr lang="ru-RU"/>
        </a:p>
      </dgm:t>
    </dgm:pt>
    <dgm:pt modelId="{204F1982-1491-4EEF-B5BE-D36ECD12E0C9}" type="sibTrans" cxnId="{B3728EA1-1135-4700-B980-87C3F88B651A}">
      <dgm:prSet/>
      <dgm:spPr/>
      <dgm:t>
        <a:bodyPr/>
        <a:lstStyle/>
        <a:p>
          <a:endParaRPr lang="ru-RU"/>
        </a:p>
      </dgm:t>
    </dgm:pt>
    <dgm:pt modelId="{15333ABD-1797-4451-8714-51083EBC4597}">
      <dgm:prSet phldrT="[Текст]" custT="1"/>
      <dgm:spPr/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познакомить учащихся с понятиями «семья», «род», «генеалогическое древо»;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BCF63633-A3FE-4D29-847A-724D2196CE0F}" type="parTrans" cxnId="{63B2E8C4-10E2-497F-A554-5A63788AB282}">
      <dgm:prSet/>
      <dgm:spPr/>
      <dgm:t>
        <a:bodyPr/>
        <a:lstStyle/>
        <a:p>
          <a:endParaRPr lang="ru-RU"/>
        </a:p>
      </dgm:t>
    </dgm:pt>
    <dgm:pt modelId="{5DACA91E-1C1B-4188-A9D8-F6DDBB896FC0}" type="sibTrans" cxnId="{63B2E8C4-10E2-497F-A554-5A63788AB282}">
      <dgm:prSet/>
      <dgm:spPr/>
      <dgm:t>
        <a:bodyPr/>
        <a:lstStyle/>
        <a:p>
          <a:endParaRPr lang="ru-RU"/>
        </a:p>
      </dgm:t>
    </dgm:pt>
    <dgm:pt modelId="{2E4FB324-F877-46D8-8A4B-86B55353AFBB}">
      <dgm:prSet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расширить 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представления детей о семье, роде, семейных традициях;</a:t>
          </a:r>
        </a:p>
      </dgm:t>
    </dgm:pt>
    <dgm:pt modelId="{4806C26C-8F2D-4D08-B709-189FF5BDF6AB}" type="parTrans" cxnId="{6B9B7603-5029-459F-BD49-55139AA47C4D}">
      <dgm:prSet/>
      <dgm:spPr/>
      <dgm:t>
        <a:bodyPr/>
        <a:lstStyle/>
        <a:p>
          <a:endParaRPr lang="ru-RU"/>
        </a:p>
      </dgm:t>
    </dgm:pt>
    <dgm:pt modelId="{F46CAFA0-FF08-4F6D-909C-529A80EE78EF}" type="sibTrans" cxnId="{6B9B7603-5029-459F-BD49-55139AA47C4D}">
      <dgm:prSet/>
      <dgm:spPr/>
      <dgm:t>
        <a:bodyPr/>
        <a:lstStyle/>
        <a:p>
          <a:endParaRPr lang="ru-RU"/>
        </a:p>
      </dgm:t>
    </dgm:pt>
    <dgm:pt modelId="{CF692E47-359A-4018-BCC2-12394ED35789}">
      <dgm:prSet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развивать 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интерес к истории своей семьи, формировать позитивный опыт семейных отношений;</a:t>
          </a:r>
        </a:p>
      </dgm:t>
    </dgm:pt>
    <dgm:pt modelId="{36512EC4-2538-45F7-B694-1E02674E67EC}" type="parTrans" cxnId="{01285929-EE50-4992-B364-98319E366671}">
      <dgm:prSet/>
      <dgm:spPr/>
      <dgm:t>
        <a:bodyPr/>
        <a:lstStyle/>
        <a:p>
          <a:endParaRPr lang="ru-RU"/>
        </a:p>
      </dgm:t>
    </dgm:pt>
    <dgm:pt modelId="{5BFB06EC-AED8-4175-BF3C-F148BC97BABD}" type="sibTrans" cxnId="{01285929-EE50-4992-B364-98319E366671}">
      <dgm:prSet/>
      <dgm:spPr/>
      <dgm:t>
        <a:bodyPr/>
        <a:lstStyle/>
        <a:p>
          <a:endParaRPr lang="ru-RU"/>
        </a:p>
      </dgm:t>
    </dgm:pt>
    <dgm:pt modelId="{8A5DD0A8-C537-4FCF-AFDF-F36BDC926CD5}">
      <dgm:prSet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воспитать 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ценностное, бережное отношение к семье. </a:t>
          </a:r>
        </a:p>
      </dgm:t>
    </dgm:pt>
    <dgm:pt modelId="{5A8CAD36-406B-44F4-88D5-717D8DE9A8C5}" type="parTrans" cxnId="{9F129A35-63D4-4464-AF72-9148B8FF8E8D}">
      <dgm:prSet/>
      <dgm:spPr/>
      <dgm:t>
        <a:bodyPr/>
        <a:lstStyle/>
        <a:p>
          <a:endParaRPr lang="ru-RU"/>
        </a:p>
      </dgm:t>
    </dgm:pt>
    <dgm:pt modelId="{4357DD01-2EA0-46B4-82CB-8C121EA1D717}" type="sibTrans" cxnId="{9F129A35-63D4-4464-AF72-9148B8FF8E8D}">
      <dgm:prSet/>
      <dgm:spPr/>
      <dgm:t>
        <a:bodyPr/>
        <a:lstStyle/>
        <a:p>
          <a:endParaRPr lang="ru-RU"/>
        </a:p>
      </dgm:t>
    </dgm:pt>
    <dgm:pt modelId="{82FDD2E8-6F36-43FC-B47D-482BFEE0D3D7}">
      <dgm:prSet custT="1"/>
      <dgm:spPr/>
      <dgm:t>
        <a:bodyPr/>
        <a:lstStyle/>
        <a:p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D4E02A2E-5E1A-4127-AF5C-0FD8A4F4FC62}" type="parTrans" cxnId="{5DCA1862-13C3-49FD-8A98-1AC471C657DF}">
      <dgm:prSet/>
      <dgm:spPr/>
      <dgm:t>
        <a:bodyPr/>
        <a:lstStyle/>
        <a:p>
          <a:endParaRPr lang="ru-RU"/>
        </a:p>
      </dgm:t>
    </dgm:pt>
    <dgm:pt modelId="{CD23B249-79B8-46DF-B477-8B0F23E6B7D6}" type="sibTrans" cxnId="{5DCA1862-13C3-49FD-8A98-1AC471C657DF}">
      <dgm:prSet/>
      <dgm:spPr/>
      <dgm:t>
        <a:bodyPr/>
        <a:lstStyle/>
        <a:p>
          <a:endParaRPr lang="ru-RU"/>
        </a:p>
      </dgm:t>
    </dgm:pt>
    <dgm:pt modelId="{AB59D7EB-7277-4426-B2F5-7844FC2114AF}" type="pres">
      <dgm:prSet presAssocID="{2A91695D-407A-4256-8A41-5D8D1E2869D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10719E6-1ED1-410B-8EFE-D04CFE101BF2}" type="pres">
      <dgm:prSet presAssocID="{B9244855-49C2-4C5A-A9B6-069937E1DCFE}" presName="linNode" presStyleCnt="0"/>
      <dgm:spPr/>
    </dgm:pt>
    <dgm:pt modelId="{5CF01B34-44C5-4493-BA48-EBF2CB8B7C35}" type="pres">
      <dgm:prSet presAssocID="{B9244855-49C2-4C5A-A9B6-069937E1DCFE}" presName="parentShp" presStyleLbl="node1" presStyleIdx="0" presStyleCnt="2" custScaleX="49462" custScaleY="39384" custLinFactNeighborX="-251" custLinFactNeighborY="-245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D05EAE-85DF-48FE-9E0A-67B3713DF861}" type="pres">
      <dgm:prSet presAssocID="{B9244855-49C2-4C5A-A9B6-069937E1DCFE}" presName="childShp" presStyleLbl="bgAccFollowNode1" presStyleIdx="0" presStyleCnt="2" custScaleX="130594" custScaleY="246447" custLinFactNeighborX="572" custLinFactNeighborY="-429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96104D-A9DD-496E-9B03-18DA9CB1D1F2}" type="pres">
      <dgm:prSet presAssocID="{907E1778-050F-4CC1-85C4-643D40F47AD5}" presName="spacing" presStyleCnt="0"/>
      <dgm:spPr/>
    </dgm:pt>
    <dgm:pt modelId="{D6CDAEFB-2671-4720-B9B5-BBFBB03476E8}" type="pres">
      <dgm:prSet presAssocID="{690D43D1-4E30-426B-AD7F-AE19447D50D1}" presName="linNode" presStyleCnt="0"/>
      <dgm:spPr/>
    </dgm:pt>
    <dgm:pt modelId="{4EF1FA0F-24E6-495F-A832-3859B4624C66}" type="pres">
      <dgm:prSet presAssocID="{690D43D1-4E30-426B-AD7F-AE19447D50D1}" presName="parentShp" presStyleLbl="node1" presStyleIdx="1" presStyleCnt="2" custScaleX="49447" custScaleY="40104" custLinFactNeighborX="-4073" custLinFactNeighborY="-343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6A4D13-65FD-46D9-9DBC-7C254A212EA9}" type="pres">
      <dgm:prSet presAssocID="{690D43D1-4E30-426B-AD7F-AE19447D50D1}" presName="childShp" presStyleLbl="bgAccFollowNode1" presStyleIdx="1" presStyleCnt="2" custScaleX="129846" custScaleY="250551" custLinFactNeighborX="89" custLinFactNeighborY="3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92DFE41-5701-4E2A-8EED-01B0EB6590FE}" srcId="{B9244855-49C2-4C5A-A9B6-069937E1DCFE}" destId="{4FC9B4E5-9F9C-453F-8F6C-788257160774}" srcOrd="0" destOrd="0" parTransId="{49E414D6-5BEB-4B91-987D-8BC4C390DECA}" sibTransId="{7A03A5B0-CBEB-4BC4-9725-B16B645C548E}"/>
    <dgm:cxn modelId="{B677CEE5-1AE4-486A-B6E2-8C2AFEC4D3A7}" type="presOf" srcId="{2E4FB324-F877-46D8-8A4B-86B55353AFBB}" destId="{A96A4D13-65FD-46D9-9DBC-7C254A212EA9}" srcOrd="0" destOrd="1" presId="urn:microsoft.com/office/officeart/2005/8/layout/vList6"/>
    <dgm:cxn modelId="{63B2E8C4-10E2-497F-A554-5A63788AB282}" srcId="{B9244855-49C2-4C5A-A9B6-069937E1DCFE}" destId="{15333ABD-1797-4451-8714-51083EBC4597}" srcOrd="2" destOrd="0" parTransId="{BCF63633-A3FE-4D29-847A-724D2196CE0F}" sibTransId="{5DACA91E-1C1B-4188-A9D8-F6DDBB896FC0}"/>
    <dgm:cxn modelId="{41FBBC70-1696-4155-9DBE-09E48A87A453}" type="presOf" srcId="{4FC9B4E5-9F9C-453F-8F6C-788257160774}" destId="{65D05EAE-85DF-48FE-9E0A-67B3713DF861}" srcOrd="0" destOrd="0" presId="urn:microsoft.com/office/officeart/2005/8/layout/vList6"/>
    <dgm:cxn modelId="{8D20A02B-BD49-4527-B616-556B983EE522}" type="presOf" srcId="{953DA80F-2ECE-48CC-992F-3C54C9CBC2C1}" destId="{65D05EAE-85DF-48FE-9E0A-67B3713DF861}" srcOrd="0" destOrd="3" presId="urn:microsoft.com/office/officeart/2005/8/layout/vList6"/>
    <dgm:cxn modelId="{83039F27-80F6-4B62-A90B-8F2C4EE31EC9}" type="presOf" srcId="{CF692E47-359A-4018-BCC2-12394ED35789}" destId="{A96A4D13-65FD-46D9-9DBC-7C254A212EA9}" srcOrd="0" destOrd="2" presId="urn:microsoft.com/office/officeart/2005/8/layout/vList6"/>
    <dgm:cxn modelId="{5DCA1862-13C3-49FD-8A98-1AC471C657DF}" srcId="{690D43D1-4E30-426B-AD7F-AE19447D50D1}" destId="{82FDD2E8-6F36-43FC-B47D-482BFEE0D3D7}" srcOrd="4" destOrd="0" parTransId="{D4E02A2E-5E1A-4127-AF5C-0FD8A4F4FC62}" sibTransId="{CD23B249-79B8-46DF-B477-8B0F23E6B7D6}"/>
    <dgm:cxn modelId="{978573C8-423B-4237-A0C5-D1BEF273F9A6}" type="presOf" srcId="{82FDD2E8-6F36-43FC-B47D-482BFEE0D3D7}" destId="{A96A4D13-65FD-46D9-9DBC-7C254A212EA9}" srcOrd="0" destOrd="4" presId="urn:microsoft.com/office/officeart/2005/8/layout/vList6"/>
    <dgm:cxn modelId="{96C896DC-17B8-4007-A630-B6A3831B8CEA}" type="presOf" srcId="{27A57BC4-4911-4294-A07C-341AD339E9C6}" destId="{65D05EAE-85DF-48FE-9E0A-67B3713DF861}" srcOrd="0" destOrd="1" presId="urn:microsoft.com/office/officeart/2005/8/layout/vList6"/>
    <dgm:cxn modelId="{9ADFF197-904F-4ACB-9F5C-7A4263D62A7A}" type="presOf" srcId="{B9244855-49C2-4C5A-A9B6-069937E1DCFE}" destId="{5CF01B34-44C5-4493-BA48-EBF2CB8B7C35}" srcOrd="0" destOrd="0" presId="urn:microsoft.com/office/officeart/2005/8/layout/vList6"/>
    <dgm:cxn modelId="{F66F80E2-F40D-4896-B743-C2BBAFF6E4D0}" type="presOf" srcId="{690D43D1-4E30-426B-AD7F-AE19447D50D1}" destId="{4EF1FA0F-24E6-495F-A832-3859B4624C66}" srcOrd="0" destOrd="0" presId="urn:microsoft.com/office/officeart/2005/8/layout/vList6"/>
    <dgm:cxn modelId="{B3728EA1-1135-4700-B980-87C3F88B651A}" srcId="{B9244855-49C2-4C5A-A9B6-069937E1DCFE}" destId="{27A57BC4-4911-4294-A07C-341AD339E9C6}" srcOrd="1" destOrd="0" parTransId="{549B302F-7242-4565-992E-29815C5A064C}" sibTransId="{204F1982-1491-4EEF-B5BE-D36ECD12E0C9}"/>
    <dgm:cxn modelId="{6AF57B17-2342-4FE9-8F51-45F104E94FF3}" type="presOf" srcId="{8A5DD0A8-C537-4FCF-AFDF-F36BDC926CD5}" destId="{A96A4D13-65FD-46D9-9DBC-7C254A212EA9}" srcOrd="0" destOrd="3" presId="urn:microsoft.com/office/officeart/2005/8/layout/vList6"/>
    <dgm:cxn modelId="{00CA5505-0596-4641-93EB-9962501F3812}" srcId="{690D43D1-4E30-426B-AD7F-AE19447D50D1}" destId="{A38D5C56-97C4-4ABB-B2AE-75A6CC607438}" srcOrd="0" destOrd="0" parTransId="{B270E131-5995-40F7-A5F2-0580AC91D6E4}" sibTransId="{374E3297-E792-4ADE-8085-F7BB729B8C26}"/>
    <dgm:cxn modelId="{9DF79B58-BD85-4B4D-B058-74C5E6E1E065}" type="presOf" srcId="{2A91695D-407A-4256-8A41-5D8D1E2869DB}" destId="{AB59D7EB-7277-4426-B2F5-7844FC2114AF}" srcOrd="0" destOrd="0" presId="urn:microsoft.com/office/officeart/2005/8/layout/vList6"/>
    <dgm:cxn modelId="{6B9B7603-5029-459F-BD49-55139AA47C4D}" srcId="{690D43D1-4E30-426B-AD7F-AE19447D50D1}" destId="{2E4FB324-F877-46D8-8A4B-86B55353AFBB}" srcOrd="1" destOrd="0" parTransId="{4806C26C-8F2D-4D08-B709-189FF5BDF6AB}" sibTransId="{F46CAFA0-FF08-4F6D-909C-529A80EE78EF}"/>
    <dgm:cxn modelId="{01285929-EE50-4992-B364-98319E366671}" srcId="{690D43D1-4E30-426B-AD7F-AE19447D50D1}" destId="{CF692E47-359A-4018-BCC2-12394ED35789}" srcOrd="2" destOrd="0" parTransId="{36512EC4-2538-45F7-B694-1E02674E67EC}" sibTransId="{5BFB06EC-AED8-4175-BF3C-F148BC97BABD}"/>
    <dgm:cxn modelId="{9F129A35-63D4-4464-AF72-9148B8FF8E8D}" srcId="{690D43D1-4E30-426B-AD7F-AE19447D50D1}" destId="{8A5DD0A8-C537-4FCF-AFDF-F36BDC926CD5}" srcOrd="3" destOrd="0" parTransId="{5A8CAD36-406B-44F4-88D5-717D8DE9A8C5}" sibTransId="{4357DD01-2EA0-46B4-82CB-8C121EA1D717}"/>
    <dgm:cxn modelId="{078B8758-4EF5-408E-BBFC-4E53CE5F1F1B}" type="presOf" srcId="{A38D5C56-97C4-4ABB-B2AE-75A6CC607438}" destId="{A96A4D13-65FD-46D9-9DBC-7C254A212EA9}" srcOrd="0" destOrd="0" presId="urn:microsoft.com/office/officeart/2005/8/layout/vList6"/>
    <dgm:cxn modelId="{36F2B5B4-D534-43AE-B066-7BD7661F245C}" srcId="{2A91695D-407A-4256-8A41-5D8D1E2869DB}" destId="{690D43D1-4E30-426B-AD7F-AE19447D50D1}" srcOrd="1" destOrd="0" parTransId="{71BBBFA1-E13E-4C22-BF75-146A40149A9E}" sibTransId="{C358E7FA-577A-4B23-B921-13856FA0B2A5}"/>
    <dgm:cxn modelId="{AFE1F4D9-2005-4982-9509-AA685CD1863A}" srcId="{2A91695D-407A-4256-8A41-5D8D1E2869DB}" destId="{B9244855-49C2-4C5A-A9B6-069937E1DCFE}" srcOrd="0" destOrd="0" parTransId="{BB6B6E58-D3C4-4DE0-9162-9B4EA341C203}" sibTransId="{907E1778-050F-4CC1-85C4-643D40F47AD5}"/>
    <dgm:cxn modelId="{16BF4119-1BCE-4889-BD4F-51C62AD45116}" type="presOf" srcId="{15333ABD-1797-4451-8714-51083EBC4597}" destId="{65D05EAE-85DF-48FE-9E0A-67B3713DF861}" srcOrd="0" destOrd="2" presId="urn:microsoft.com/office/officeart/2005/8/layout/vList6"/>
    <dgm:cxn modelId="{1D725858-6F7A-40CD-8734-F70B770BE7DA}" srcId="{B9244855-49C2-4C5A-A9B6-069937E1DCFE}" destId="{953DA80F-2ECE-48CC-992F-3C54C9CBC2C1}" srcOrd="3" destOrd="0" parTransId="{7767067D-6670-4052-A19A-B88A21048476}" sibTransId="{DE017B38-88BC-45C6-8E21-18E45B980560}"/>
    <dgm:cxn modelId="{79E673CD-F9C9-4A9B-AC75-894D1E9189B1}" type="presParOf" srcId="{AB59D7EB-7277-4426-B2F5-7844FC2114AF}" destId="{F10719E6-1ED1-410B-8EFE-D04CFE101BF2}" srcOrd="0" destOrd="0" presId="urn:microsoft.com/office/officeart/2005/8/layout/vList6"/>
    <dgm:cxn modelId="{9B633FAE-B9C8-468E-B034-95A8BDE5E0AE}" type="presParOf" srcId="{F10719E6-1ED1-410B-8EFE-D04CFE101BF2}" destId="{5CF01B34-44C5-4493-BA48-EBF2CB8B7C35}" srcOrd="0" destOrd="0" presId="urn:microsoft.com/office/officeart/2005/8/layout/vList6"/>
    <dgm:cxn modelId="{5C9C13DD-1127-4EC9-91E6-2C3E8A769594}" type="presParOf" srcId="{F10719E6-1ED1-410B-8EFE-D04CFE101BF2}" destId="{65D05EAE-85DF-48FE-9E0A-67B3713DF861}" srcOrd="1" destOrd="0" presId="urn:microsoft.com/office/officeart/2005/8/layout/vList6"/>
    <dgm:cxn modelId="{6FA4E46E-3DBB-4B2B-AD4B-15E410514DEA}" type="presParOf" srcId="{AB59D7EB-7277-4426-B2F5-7844FC2114AF}" destId="{CA96104D-A9DD-496E-9B03-18DA9CB1D1F2}" srcOrd="1" destOrd="0" presId="urn:microsoft.com/office/officeart/2005/8/layout/vList6"/>
    <dgm:cxn modelId="{8F2F61C5-8A61-4A49-85DF-EF7AC91FD048}" type="presParOf" srcId="{AB59D7EB-7277-4426-B2F5-7844FC2114AF}" destId="{D6CDAEFB-2671-4720-B9B5-BBFBB03476E8}" srcOrd="2" destOrd="0" presId="urn:microsoft.com/office/officeart/2005/8/layout/vList6"/>
    <dgm:cxn modelId="{B733F784-BEB1-49FA-8F96-6484F9E143A8}" type="presParOf" srcId="{D6CDAEFB-2671-4720-B9B5-BBFBB03476E8}" destId="{4EF1FA0F-24E6-495F-A832-3859B4624C66}" srcOrd="0" destOrd="0" presId="urn:microsoft.com/office/officeart/2005/8/layout/vList6"/>
    <dgm:cxn modelId="{C2EE6744-5D8F-4879-94A1-60C869E89F7F}" type="presParOf" srcId="{D6CDAEFB-2671-4720-B9B5-BBFBB03476E8}" destId="{A96A4D13-65FD-46D9-9DBC-7C254A212EA9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AD3E67E-F7A9-480E-8C7A-829145852A0C}" type="datetimeFigureOut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5A96D1F7-E225-497C-A28D-91B9E79A63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90E05EB-48EC-4FB4-8B3D-DDDFE9810BDC}" type="slidenum">
              <a:rPr lang="ru-RU" altLang="ru-RU" smtClean="0"/>
              <a:pPr/>
              <a:t>16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B872E78-4EB5-4029-BFBB-3E294634FC38}" type="slidenum">
              <a:rPr lang="ru-RU" altLang="ru-RU" smtClean="0">
                <a:solidFill>
                  <a:srgbClr val="000000"/>
                </a:solidFill>
              </a:rPr>
              <a:pPr/>
              <a:t>18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714488"/>
            <a:ext cx="7772400" cy="1470025"/>
          </a:xfrm>
        </p:spPr>
        <p:txBody>
          <a:bodyPr/>
          <a:lstStyle>
            <a:lvl1pPr>
              <a:defRPr b="1" cap="none" spc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3857628"/>
            <a:ext cx="4071966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706F9-7335-4A9E-B1F0-F058177E8483}" type="datetimeFigureOut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BC9E0-4FAA-435F-A1E4-D52C6981DC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6700B-85E2-4E92-9070-1F45FCEE9705}" type="datetimeFigureOut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60E82-0D4C-45AF-B4F7-651FAAF964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04C86-8BB6-4493-9090-D9D321F05EE2}" type="datetimeFigureOut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C3296-ABE2-4DF7-9911-0C27A4ADC3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AA78A-B5D6-4B8F-86AC-AD90039B7970}" type="datetimeFigureOut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76775-0F69-4200-93F2-00672BC93C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AD47E-0254-4998-970C-A791C27C7935}" type="datetimeFigureOut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DDD5E-B70B-4472-83D2-E6350D7CA8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A1E50-FA62-4C2D-8560-EF379FF8017D}" type="datetimeFigureOut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BB497-4DEF-4638-86EB-D492CB0E1D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2A2FF-E925-46FF-944E-780BD78FD1CC}" type="datetimeFigureOut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E02D3-62B9-43AC-9C1E-90A83C1EEA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32937-08FD-4F68-853E-4DF10FC7FE29}" type="datetimeFigureOut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540CC-924B-4E62-A2D8-5729FF1353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40B46-90C3-453C-BD88-DCA0BC7855E6}" type="datetimeFigureOut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1F29A-7632-4302-A3C7-2479C69334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E177F-D7DF-40B6-8CB4-01098E5A7485}" type="datetimeFigureOut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C1C41-E92D-4579-8B7E-89B8C83023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F10CA-31E5-49A6-8515-D32A37DFB53A}" type="datetimeFigureOut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3AF6B-10FB-40D4-8072-24A2B4401D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0DABAA2-067C-4A31-ABBC-03C5A29FDF7B}" type="datetimeFigureOut">
              <a:rPr lang="ru-RU"/>
              <a:pPr>
                <a:defRPr/>
              </a:pPr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8FB9612-D48F-4787-932C-D8AAFBDB4B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</p:sldLayoutIdLst>
  <p:transition spd="slow">
    <p:pull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ln w="17780" cmpd="sng">
            <a:solidFill>
              <a:schemeClr val="accent1">
                <a:tint val="3000"/>
              </a:schemeClr>
            </a:solidFill>
            <a:prstDash val="solid"/>
            <a:miter lim="800000"/>
          </a:ln>
          <a:solidFill>
            <a:srgbClr val="376092"/>
          </a:solidFill>
          <a:effectLst>
            <a:outerShdw blurRad="55000" dist="50800" dir="5400000" algn="tl">
              <a:srgbClr val="000000">
                <a:alpha val="33000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37609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37609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37609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37609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37609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37609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37609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37609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17375E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17375E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17375E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17375E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17375E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__Temp\645218\&#1051;&#1086;&#1097;&#1105;&#1085;&#1086;&#1074;&#1072;%20&#1048;.&#1053;.%20&#1054;&#1056;&#1050;&#1080;&#1057;&#1069;%20%20&#1057;&#1077;&#1084;&#1100;&#1103;%20&#1080;%20&#1089;&#1077;&#1084;&#1077;&#1081;&#1085;&#1085;&#1099;&#1077;%20&#1094;&#1077;&#1085;&#1085;&#1086;&#1089;&#1090;&#1080;\&#1043;&#1080;&#1084;&#1085;%20&#1089;&#1077;&#1084;&#1100;&#1077;.mp3" TargetMode="Externa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764704"/>
            <a:ext cx="7772400" cy="1944216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Семья </a:t>
            </a:r>
            <a:br>
              <a:rPr lang="ru-RU" dirty="0" smtClean="0"/>
            </a:br>
            <a:r>
              <a:rPr lang="ru-RU" dirty="0" smtClean="0"/>
              <a:t>и </a:t>
            </a:r>
            <a:br>
              <a:rPr lang="ru-RU" dirty="0" smtClean="0"/>
            </a:br>
            <a:r>
              <a:rPr lang="ru-RU" dirty="0" smtClean="0"/>
              <a:t>семейные ценности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288" y="3933825"/>
            <a:ext cx="4071937" cy="2428875"/>
          </a:xfrm>
        </p:spPr>
        <p:txBody>
          <a:bodyPr rtlCol="0">
            <a:normAutofit fontScale="55000" lnSpcReduction="20000"/>
          </a:bodyPr>
          <a:lstStyle/>
          <a:p>
            <a:pPr algn="l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/>
              <a:t>Учитель начальных классов</a:t>
            </a:r>
          </a:p>
          <a:p>
            <a:pPr algn="l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err="1"/>
              <a:t>Лощёнова</a:t>
            </a:r>
            <a:r>
              <a:rPr lang="ru-RU" sz="4000" b="1" dirty="0"/>
              <a:t> </a:t>
            </a:r>
          </a:p>
          <a:p>
            <a:pPr algn="l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/>
              <a:t>Ирина Николаевна</a:t>
            </a:r>
          </a:p>
          <a:p>
            <a:pPr algn="l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/>
              <a:t>МОУ  Ульяновская СОШ </a:t>
            </a:r>
          </a:p>
          <a:p>
            <a:pPr algn="l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/>
              <a:t>Красногорского района</a:t>
            </a:r>
          </a:p>
          <a:p>
            <a:pPr algn="l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/>
              <a:t>Московской области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56100" y="3213100"/>
            <a:ext cx="3529013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38"/>
          <p:cNvSpPr>
            <a:spLocks noChangeArrowheads="1"/>
          </p:cNvSpPr>
          <p:nvPr/>
        </p:nvSpPr>
        <p:spPr bwMode="auto">
          <a:xfrm>
            <a:off x="5703888" y="2246313"/>
            <a:ext cx="2562225" cy="2089150"/>
          </a:xfrm>
          <a:custGeom>
            <a:avLst/>
            <a:gdLst>
              <a:gd name="T0" fmla="*/ 0 w 30185"/>
              <a:gd name="T1" fmla="*/ 2147483647 h 21600"/>
              <a:gd name="T2" fmla="*/ 2147483647 w 30185"/>
              <a:gd name="T3" fmla="*/ 2147483647 h 21600"/>
              <a:gd name="T4" fmla="*/ 2147483647 w 30185"/>
              <a:gd name="T5" fmla="*/ 2147483647 h 21600"/>
              <a:gd name="T6" fmla="*/ 2147483647 w 30185"/>
              <a:gd name="T7" fmla="*/ 2147483647 h 21600"/>
              <a:gd name="T8" fmla="*/ 2147483647 w 30185"/>
              <a:gd name="T9" fmla="*/ 2147483647 h 21600"/>
              <a:gd name="T10" fmla="*/ 2147483647 w 30185"/>
              <a:gd name="T11" fmla="*/ 2147483647 h 21600"/>
              <a:gd name="T12" fmla="*/ 2147483647 w 30185"/>
              <a:gd name="T13" fmla="*/ 0 h 21600"/>
              <a:gd name="T14" fmla="*/ 2147483647 w 30185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7546 w 30185"/>
              <a:gd name="T25" fmla="*/ 5400 h 21600"/>
              <a:gd name="T26" fmla="*/ 22639 w 30185"/>
              <a:gd name="T27" fmla="*/ 162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0185" h="21600">
                <a:moveTo>
                  <a:pt x="0" y="0"/>
                </a:moveTo>
                <a:lnTo>
                  <a:pt x="0" y="21600"/>
                </a:lnTo>
                <a:lnTo>
                  <a:pt x="30185" y="21600"/>
                </a:lnTo>
                <a:lnTo>
                  <a:pt x="30185" y="0"/>
                </a:lnTo>
                <a:lnTo>
                  <a:pt x="0" y="0"/>
                </a:lnTo>
                <a:close/>
                <a:moveTo>
                  <a:pt x="5400" y="5400"/>
                </a:moveTo>
                <a:lnTo>
                  <a:pt x="5400" y="16200"/>
                </a:lnTo>
                <a:lnTo>
                  <a:pt x="24785" y="16200"/>
                </a:lnTo>
                <a:lnTo>
                  <a:pt x="24785" y="5400"/>
                </a:lnTo>
                <a:lnTo>
                  <a:pt x="5400" y="5400"/>
                </a:lnTo>
                <a:close/>
              </a:path>
            </a:pathLst>
          </a:custGeom>
          <a:solidFill>
            <a:srgbClr val="D8ECB3"/>
          </a:solidFill>
          <a:ln w="9525">
            <a:round/>
            <a:headEnd/>
            <a:tailEnd/>
          </a:ln>
          <a:scene3d>
            <a:camera prst="legacyPerspectiveFront"/>
            <a:lightRig rig="legacyFlat2" dir="t"/>
          </a:scene3d>
          <a:sp3d extrusionH="887400" prstMaterial="legacyMatte">
            <a:bevelT w="13500" h="13500" prst="angle"/>
            <a:bevelB w="13500" h="13500" prst="angle"/>
            <a:extrusionClr>
              <a:srgbClr val="D8ECB3"/>
            </a:extrusionClr>
          </a:sp3d>
        </p:spPr>
        <p:txBody>
          <a:bodyPr>
            <a:flatTx/>
          </a:bodyPr>
          <a:lstStyle/>
          <a:p>
            <a:endParaRPr lang="ru-RU"/>
          </a:p>
        </p:txBody>
      </p:sp>
      <p:sp>
        <p:nvSpPr>
          <p:cNvPr id="18" name="AutoShape 37"/>
          <p:cNvSpPr>
            <a:spLocks noChangeArrowheads="1"/>
          </p:cNvSpPr>
          <p:nvPr/>
        </p:nvSpPr>
        <p:spPr bwMode="auto">
          <a:xfrm>
            <a:off x="3835400" y="2333625"/>
            <a:ext cx="1974850" cy="2027238"/>
          </a:xfrm>
          <a:custGeom>
            <a:avLst/>
            <a:gdLst>
              <a:gd name="T0" fmla="*/ 0 w 21600"/>
              <a:gd name="T1" fmla="*/ 2147483647 h 28786"/>
              <a:gd name="T2" fmla="*/ 2147483647 w 21600"/>
              <a:gd name="T3" fmla="*/ 2147483647 h 28786"/>
              <a:gd name="T4" fmla="*/ 2147483647 w 21600"/>
              <a:gd name="T5" fmla="*/ 2147483647 h 28786"/>
              <a:gd name="T6" fmla="*/ 2147483647 w 21600"/>
              <a:gd name="T7" fmla="*/ 2147483647 h 28786"/>
              <a:gd name="T8" fmla="*/ 2147483647 w 21600"/>
              <a:gd name="T9" fmla="*/ 2147483647 h 28786"/>
              <a:gd name="T10" fmla="*/ 2147483647 w 21600"/>
              <a:gd name="T11" fmla="*/ 2147483647 h 28786"/>
              <a:gd name="T12" fmla="*/ 2147483647 w 21600"/>
              <a:gd name="T13" fmla="*/ 0 h 28786"/>
              <a:gd name="T14" fmla="*/ 2147483647 w 21600"/>
              <a:gd name="T15" fmla="*/ 2147483647 h 287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5400 w 21600"/>
              <a:gd name="T25" fmla="*/ 7197 h 28786"/>
              <a:gd name="T26" fmla="*/ 16200 w 21600"/>
              <a:gd name="T27" fmla="*/ 21589 h 2878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8786">
                <a:moveTo>
                  <a:pt x="0" y="0"/>
                </a:moveTo>
                <a:lnTo>
                  <a:pt x="0" y="28786"/>
                </a:lnTo>
                <a:lnTo>
                  <a:pt x="21600" y="28786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5400" y="5400"/>
                </a:moveTo>
                <a:lnTo>
                  <a:pt x="5400" y="23386"/>
                </a:lnTo>
                <a:lnTo>
                  <a:pt x="16200" y="23386"/>
                </a:lnTo>
                <a:lnTo>
                  <a:pt x="16200" y="5400"/>
                </a:lnTo>
                <a:lnTo>
                  <a:pt x="5400" y="5400"/>
                </a:lnTo>
                <a:close/>
              </a:path>
            </a:pathLst>
          </a:custGeom>
          <a:solidFill>
            <a:srgbClr val="D8ECB3"/>
          </a:solidFill>
          <a:ln w="9525">
            <a:round/>
            <a:headEnd/>
            <a:tailEnd/>
          </a:ln>
          <a:scene3d>
            <a:camera prst="legacyPerspectiveFront"/>
            <a:lightRig rig="legacyFlat2" dir="t"/>
          </a:scene3d>
          <a:sp3d extrusionH="887400" prstMaterial="legacyMatte">
            <a:bevelT w="13500" h="13500" prst="angle"/>
            <a:bevelB w="13500" h="13500" prst="angle"/>
            <a:extrusionClr>
              <a:srgbClr val="D8ECB3"/>
            </a:extrusionClr>
          </a:sp3d>
        </p:spPr>
        <p:txBody>
          <a:bodyPr>
            <a:flatTx/>
          </a:bodyPr>
          <a:lstStyle/>
          <a:p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/>
          <a:srcRect r="-2723" b="-25336"/>
          <a:stretch>
            <a:fillRect/>
          </a:stretch>
        </p:blipFill>
        <p:spPr bwMode="auto">
          <a:xfrm>
            <a:off x="1814513" y="2711450"/>
            <a:ext cx="1728787" cy="181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36"/>
          <p:cNvSpPr>
            <a:spLocks noChangeArrowheads="1"/>
          </p:cNvSpPr>
          <p:nvPr/>
        </p:nvSpPr>
        <p:spPr bwMode="auto">
          <a:xfrm>
            <a:off x="1535113" y="2265363"/>
            <a:ext cx="2287587" cy="2071687"/>
          </a:xfrm>
          <a:custGeom>
            <a:avLst/>
            <a:gdLst>
              <a:gd name="T0" fmla="*/ 0 w 28708"/>
              <a:gd name="T1" fmla="*/ 2147483647 h 21600"/>
              <a:gd name="T2" fmla="*/ 2147483647 w 28708"/>
              <a:gd name="T3" fmla="*/ 2147483647 h 21600"/>
              <a:gd name="T4" fmla="*/ 2147483647 w 28708"/>
              <a:gd name="T5" fmla="*/ 2147483647 h 21600"/>
              <a:gd name="T6" fmla="*/ 2147483647 w 28708"/>
              <a:gd name="T7" fmla="*/ 2147483647 h 21600"/>
              <a:gd name="T8" fmla="*/ 2147483647 w 28708"/>
              <a:gd name="T9" fmla="*/ 2147483647 h 21600"/>
              <a:gd name="T10" fmla="*/ 2147483647 w 28708"/>
              <a:gd name="T11" fmla="*/ 2147483647 h 21600"/>
              <a:gd name="T12" fmla="*/ 2147483647 w 28708"/>
              <a:gd name="T13" fmla="*/ 0 h 21600"/>
              <a:gd name="T14" fmla="*/ 2147483647 w 28708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7177 w 28708"/>
              <a:gd name="T25" fmla="*/ 5400 h 21600"/>
              <a:gd name="T26" fmla="*/ 21531 w 28708"/>
              <a:gd name="T27" fmla="*/ 162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8708" h="21600">
                <a:moveTo>
                  <a:pt x="0" y="0"/>
                </a:moveTo>
                <a:lnTo>
                  <a:pt x="0" y="21600"/>
                </a:lnTo>
                <a:lnTo>
                  <a:pt x="28708" y="21600"/>
                </a:lnTo>
                <a:lnTo>
                  <a:pt x="28708" y="0"/>
                </a:lnTo>
                <a:lnTo>
                  <a:pt x="0" y="0"/>
                </a:lnTo>
                <a:close/>
                <a:moveTo>
                  <a:pt x="5400" y="5400"/>
                </a:moveTo>
                <a:lnTo>
                  <a:pt x="5400" y="16200"/>
                </a:lnTo>
                <a:lnTo>
                  <a:pt x="23308" y="16200"/>
                </a:lnTo>
                <a:lnTo>
                  <a:pt x="23308" y="5400"/>
                </a:lnTo>
                <a:lnTo>
                  <a:pt x="5400" y="5400"/>
                </a:lnTo>
                <a:close/>
              </a:path>
            </a:pathLst>
          </a:custGeom>
          <a:solidFill>
            <a:srgbClr val="D8ECB3"/>
          </a:solidFill>
          <a:ln w="9525">
            <a:round/>
            <a:headEnd/>
            <a:tailEnd/>
          </a:ln>
          <a:scene3d>
            <a:camera prst="legacyPerspectiveFront"/>
            <a:lightRig rig="legacyFlat2" dir="t"/>
          </a:scene3d>
          <a:sp3d extrusionH="887400" prstMaterial="legacyMatte">
            <a:bevelT w="13500" h="13500" prst="angle"/>
            <a:bevelB w="13500" h="13500" prst="angle"/>
            <a:extrusionClr>
              <a:srgbClr val="D8ECB3"/>
            </a:extrusionClr>
          </a:sp3d>
        </p:spPr>
        <p:txBody>
          <a:bodyPr>
            <a:flatTx/>
          </a:bodyPr>
          <a:lstStyle/>
          <a:p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1196975" y="393700"/>
            <a:ext cx="7324725" cy="1946275"/>
          </a:xfrm>
          <a:prstGeom prst="triangle">
            <a:avLst>
              <a:gd name="adj" fmla="val 51419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229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92663" y="5268913"/>
            <a:ext cx="18224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1350" y="5256213"/>
            <a:ext cx="18224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5113" y="5256213"/>
            <a:ext cx="18224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5256213"/>
            <a:ext cx="184785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desk1"/>
          <p:cNvSpPr>
            <a:spLocks noEditPoints="1" noChangeArrowheads="1"/>
          </p:cNvSpPr>
          <p:nvPr/>
        </p:nvSpPr>
        <p:spPr bwMode="auto">
          <a:xfrm>
            <a:off x="1393825" y="4349750"/>
            <a:ext cx="1809750" cy="904875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1000 w 21600"/>
              <a:gd name="T25" fmla="*/ 1000 h 21600"/>
              <a:gd name="T26" fmla="*/ 20600 w 21600"/>
              <a:gd name="T27" fmla="*/ 20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99663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ru-RU" altLang="ru-RU" sz="2000">
                <a:solidFill>
                  <a:srgbClr val="0000FF"/>
                </a:solidFill>
                <a:latin typeface="Tahoma" pitchFamily="34" charset="0"/>
                <a:cs typeface="Arial" charset="0"/>
              </a:rPr>
              <a:t>  </a:t>
            </a:r>
            <a:r>
              <a:rPr lang="ru-RU" altLang="ru-RU" sz="2400">
                <a:solidFill>
                  <a:schemeClr val="bg1"/>
                </a:solidFill>
                <a:latin typeface="Tahoma" pitchFamily="34" charset="0"/>
                <a:cs typeface="Arial" charset="0"/>
              </a:rPr>
              <a:t>верность</a:t>
            </a: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14838" y="2624138"/>
            <a:ext cx="889000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26163" y="2695575"/>
            <a:ext cx="176847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803400" y="5495925"/>
            <a:ext cx="13652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>
                <a:solidFill>
                  <a:schemeClr val="bg1"/>
                </a:solidFill>
                <a:cs typeface="Arial" charset="0"/>
              </a:rPr>
              <a:t>любовь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298825" y="5518150"/>
            <a:ext cx="1854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>
                <a:solidFill>
                  <a:schemeClr val="bg1"/>
                </a:solidFill>
                <a:cs typeface="Arial" charset="0"/>
              </a:rPr>
              <a:t>понимание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153025" y="5527675"/>
            <a:ext cx="1365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>
                <a:solidFill>
                  <a:schemeClr val="bg1"/>
                </a:solidFill>
                <a:cs typeface="Arial" charset="0"/>
              </a:rPr>
              <a:t>дружба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6734175" y="5532438"/>
            <a:ext cx="13668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>
                <a:solidFill>
                  <a:schemeClr val="bg1"/>
                </a:solidFill>
                <a:cs typeface="Arial" charset="0"/>
              </a:rPr>
              <a:t>забота</a:t>
            </a:r>
          </a:p>
        </p:txBody>
      </p:sp>
      <p:sp>
        <p:nvSpPr>
          <p:cNvPr id="29" name="desk1"/>
          <p:cNvSpPr>
            <a:spLocks noEditPoints="1" noChangeArrowheads="1"/>
          </p:cNvSpPr>
          <p:nvPr/>
        </p:nvSpPr>
        <p:spPr bwMode="auto">
          <a:xfrm>
            <a:off x="3203575" y="4327525"/>
            <a:ext cx="1809750" cy="904875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1000 w 21600"/>
              <a:gd name="T25" fmla="*/ 1000 h 21600"/>
              <a:gd name="T26" fmla="*/ 20600 w 21600"/>
              <a:gd name="T27" fmla="*/ 20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99663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ru-RU" altLang="ru-RU" sz="2000">
                <a:solidFill>
                  <a:srgbClr val="0000FF"/>
                </a:solidFill>
                <a:latin typeface="Tahoma" pitchFamily="34" charset="0"/>
                <a:cs typeface="Arial" charset="0"/>
              </a:rPr>
              <a:t>  </a:t>
            </a:r>
            <a:r>
              <a:rPr lang="ru-RU" altLang="ru-RU" sz="2400">
                <a:solidFill>
                  <a:schemeClr val="bg1"/>
                </a:solidFill>
                <a:latin typeface="Tahoma" pitchFamily="34" charset="0"/>
                <a:cs typeface="Arial" charset="0"/>
              </a:rPr>
              <a:t>помощь</a:t>
            </a:r>
          </a:p>
        </p:txBody>
      </p:sp>
      <p:pic>
        <p:nvPicPr>
          <p:cNvPr id="12307" name="Picture 7" descr="C:\Users\александр\Desktop\470.gi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672388" y="0"/>
            <a:ext cx="1471612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686175" y="1123950"/>
            <a:ext cx="265588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4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е м ь я </a:t>
            </a:r>
          </a:p>
        </p:txBody>
      </p:sp>
      <p:sp>
        <p:nvSpPr>
          <p:cNvPr id="14" name="desk1"/>
          <p:cNvSpPr>
            <a:spLocks noEditPoints="1" noChangeArrowheads="1"/>
          </p:cNvSpPr>
          <p:nvPr/>
        </p:nvSpPr>
        <p:spPr bwMode="auto">
          <a:xfrm>
            <a:off x="4981575" y="4321175"/>
            <a:ext cx="1809750" cy="904875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1000 w 21600"/>
              <a:gd name="T25" fmla="*/ 1000 h 21600"/>
              <a:gd name="T26" fmla="*/ 20600 w 21600"/>
              <a:gd name="T27" fmla="*/ 20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99663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ru-RU" altLang="ru-RU" sz="2000">
                <a:solidFill>
                  <a:srgbClr val="0000FF"/>
                </a:solidFill>
                <a:latin typeface="Tahoma" pitchFamily="34" charset="0"/>
                <a:cs typeface="Arial" charset="0"/>
              </a:rPr>
              <a:t> </a:t>
            </a:r>
            <a:r>
              <a:rPr lang="ru-RU" altLang="ru-RU" sz="2400">
                <a:solidFill>
                  <a:schemeClr val="bg1"/>
                </a:solidFill>
                <a:latin typeface="Tahoma" pitchFamily="34" charset="0"/>
                <a:cs typeface="Arial" charset="0"/>
              </a:rPr>
              <a:t>уважение</a:t>
            </a:r>
          </a:p>
        </p:txBody>
      </p:sp>
      <p:sp>
        <p:nvSpPr>
          <p:cNvPr id="30" name="desk1"/>
          <p:cNvSpPr>
            <a:spLocks noEditPoints="1" noChangeArrowheads="1"/>
          </p:cNvSpPr>
          <p:nvPr/>
        </p:nvSpPr>
        <p:spPr bwMode="auto">
          <a:xfrm>
            <a:off x="6599238" y="4308475"/>
            <a:ext cx="1809750" cy="904875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1000 w 21600"/>
              <a:gd name="T25" fmla="*/ 1000 h 21600"/>
              <a:gd name="T26" fmla="*/ 20600 w 21600"/>
              <a:gd name="T27" fmla="*/ 20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99663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ru-RU" altLang="ru-RU" sz="2000">
                <a:solidFill>
                  <a:srgbClr val="0000FF"/>
                </a:solidFill>
                <a:latin typeface="Tahoma" pitchFamily="34" charset="0"/>
                <a:cs typeface="Arial" charset="0"/>
              </a:rPr>
              <a:t>  </a:t>
            </a:r>
            <a:r>
              <a:rPr lang="ru-RU" altLang="ru-RU" sz="2400">
                <a:solidFill>
                  <a:schemeClr val="bg1"/>
                </a:solidFill>
                <a:latin typeface="Tahoma" pitchFamily="34" charset="0"/>
                <a:cs typeface="Arial" charset="0"/>
              </a:rPr>
              <a:t>доброта</a:t>
            </a:r>
          </a:p>
        </p:txBody>
      </p:sp>
      <p:sp>
        <p:nvSpPr>
          <p:cNvPr id="25" name="desk1"/>
          <p:cNvSpPr>
            <a:spLocks noEditPoints="1" noChangeArrowheads="1"/>
          </p:cNvSpPr>
          <p:nvPr/>
        </p:nvSpPr>
        <p:spPr bwMode="auto">
          <a:xfrm>
            <a:off x="-5013325" y="2841625"/>
            <a:ext cx="1809750" cy="904875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1000 w 21600"/>
              <a:gd name="T25" fmla="*/ 1000 h 21600"/>
              <a:gd name="T26" fmla="*/ 20600 w 21600"/>
              <a:gd name="T27" fmla="*/ 20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99663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ru-RU" altLang="ru-RU" sz="2000">
                <a:solidFill>
                  <a:srgbClr val="0000FF"/>
                </a:solidFill>
                <a:latin typeface="Tahoma" pitchFamily="34" charset="0"/>
                <a:cs typeface="Arial" charset="0"/>
              </a:rPr>
              <a:t>  </a:t>
            </a:r>
            <a:endParaRPr lang="ru-RU" altLang="ru-RU" sz="2400">
              <a:solidFill>
                <a:schemeClr val="bg1"/>
              </a:solidFill>
              <a:latin typeface="Tahoma" pitchFamily="34" charset="0"/>
              <a:cs typeface="Arial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7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8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9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10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1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6" grpId="0" animBg="1"/>
      <p:bldP spid="9" grpId="0" animBg="1"/>
      <p:bldP spid="13" grpId="0" animBg="1"/>
      <p:bldP spid="4" grpId="0"/>
      <p:bldP spid="26" grpId="0"/>
      <p:bldP spid="27" grpId="0"/>
      <p:bldP spid="28" grpId="0"/>
      <p:bldP spid="29" grpId="0" animBg="1"/>
      <p:bldP spid="8" grpId="0"/>
      <p:bldP spid="14" grpId="0" animBg="1"/>
      <p:bldP spid="30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40966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002060"/>
                </a:solidFill>
              </a:rPr>
              <a:t>Правила дружной семьи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Содержимое 5"/>
          <p:cNvSpPr>
            <a:spLocks noGrp="1"/>
          </p:cNvSpPr>
          <p:nvPr>
            <p:ph idx="1"/>
          </p:nvPr>
        </p:nvSpPr>
        <p:spPr>
          <a:xfrm>
            <a:off x="468313" y="1268413"/>
            <a:ext cx="8229600" cy="482917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r>
              <a:rPr lang="ru-RU" sz="2800" dirty="0" smtClean="0"/>
              <a:t>Старайся строить отношения в семье на доверии и взаимопонимании.</a:t>
            </a:r>
          </a:p>
          <a:p>
            <a:pPr>
              <a:defRPr/>
            </a:pPr>
            <a:endParaRPr lang="ru-RU" sz="800" dirty="0" smtClean="0"/>
          </a:p>
          <a:p>
            <a:pPr>
              <a:defRPr/>
            </a:pPr>
            <a:r>
              <a:rPr lang="ru-RU" sz="2800" dirty="0" smtClean="0"/>
              <a:t> Делись с членами семьи своими огорчениями и радостями.</a:t>
            </a:r>
          </a:p>
          <a:p>
            <a:pPr>
              <a:defRPr/>
            </a:pPr>
            <a:endParaRPr lang="ru-RU" sz="800" dirty="0" smtClean="0"/>
          </a:p>
          <a:p>
            <a:pPr>
              <a:defRPr/>
            </a:pPr>
            <a:r>
              <a:rPr lang="ru-RU" sz="2800" dirty="0" smtClean="0"/>
              <a:t> Не причиняй боли родному человеку.</a:t>
            </a:r>
          </a:p>
          <a:p>
            <a:pPr>
              <a:defRPr/>
            </a:pPr>
            <a:endParaRPr lang="ru-RU" sz="800" dirty="0" smtClean="0"/>
          </a:p>
          <a:p>
            <a:pPr>
              <a:defRPr/>
            </a:pPr>
            <a:r>
              <a:rPr lang="ru-RU" sz="2800" dirty="0" smtClean="0"/>
              <a:t> Помогай родителям.</a:t>
            </a:r>
          </a:p>
          <a:p>
            <a:pPr>
              <a:defRPr/>
            </a:pPr>
            <a:endParaRPr lang="ru-RU" sz="800" dirty="0" smtClean="0"/>
          </a:p>
          <a:p>
            <a:pPr>
              <a:defRPr/>
            </a:pPr>
            <a:r>
              <a:rPr lang="ru-RU" sz="2800" dirty="0" smtClean="0"/>
              <a:t> Уважай старость.</a:t>
            </a:r>
          </a:p>
          <a:p>
            <a:pPr>
              <a:defRPr/>
            </a:pPr>
            <a:endParaRPr lang="ru-RU" sz="800" dirty="0" smtClean="0"/>
          </a:p>
          <a:p>
            <a:pPr>
              <a:defRPr/>
            </a:pPr>
            <a:r>
              <a:rPr lang="ru-RU" sz="2800" dirty="0" smtClean="0"/>
              <a:t> Дари радость членам своей семьи.</a:t>
            </a:r>
          </a:p>
          <a:p>
            <a:pPr>
              <a:buFont typeface="Arial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8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6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87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1034" y="116632"/>
            <a:ext cx="8229600" cy="122413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Пословицы и поговорки о семье и любви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1365250"/>
            <a:ext cx="3898900" cy="3124200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что и клад, 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гостях хорошо, 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Вся семья вместе, 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будет добра, 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Согласную семью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4790" y="4365104"/>
            <a:ext cx="2523973" cy="19249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582988" y="1387475"/>
            <a:ext cx="38163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коли в семье лад.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116388" y="3660775"/>
            <a:ext cx="38163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горе не  берёт.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582988" y="3114675"/>
            <a:ext cx="38163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коли в семье вражда.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079875" y="2544763"/>
            <a:ext cx="38163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так и душа на месте.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79875" y="1960563"/>
            <a:ext cx="38163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дома лучше.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74540"/>
            <a:ext cx="3888432" cy="83672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u="sng" dirty="0">
                <a:solidFill>
                  <a:schemeClr val="accent1">
                    <a:lumMod val="50000"/>
                  </a:schemeClr>
                </a:solidFill>
              </a:rPr>
              <a:t>Генеалогия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26088" y="1211263"/>
            <a:ext cx="3178175" cy="468153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95963" y="1608138"/>
            <a:ext cx="2724150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68325" y="2782888"/>
            <a:ext cx="4675188" cy="2678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Tx/>
              <a:buChar char="-"/>
              <a:defRPr/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это наука о родственных </a:t>
            </a:r>
          </a:p>
          <a:p>
            <a:pPr>
              <a:defRPr/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связях;</a:t>
            </a:r>
          </a:p>
          <a:p>
            <a:pPr marL="285750" indent="-285750">
              <a:buFontTx/>
              <a:buChar char="-"/>
              <a:defRPr/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это систематическое </a:t>
            </a:r>
            <a:r>
              <a:rPr lang="ru-RU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собра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>
              <a:defRPr/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ние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сведений о </a:t>
            </a:r>
            <a:r>
              <a:rPr lang="ru-RU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происхож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>
              <a:defRPr/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дении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преемстве и родстве</a:t>
            </a:r>
          </a:p>
          <a:p>
            <a:pPr>
              <a:defRPr/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фамилий и родов.</a:t>
            </a:r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9750" y="903288"/>
            <a:ext cx="3756025" cy="14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2008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Творческие работы учащихся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email">
            <a:extLst/>
          </a:blip>
          <a:srcRect/>
          <a:stretch>
            <a:fillRect/>
          </a:stretch>
        </p:blipFill>
        <p:spPr bwMode="auto">
          <a:xfrm>
            <a:off x="826361" y="1340768"/>
            <a:ext cx="7776864" cy="496788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316038" y="809625"/>
            <a:ext cx="7416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400">
                <a:solidFill>
                  <a:srgbClr val="7030A0"/>
                </a:solidFill>
                <a:cs typeface="Arial" charset="0"/>
              </a:rPr>
              <a:t>Генеалогическое древо семьи  Шишло   Виктории </a:t>
            </a:r>
          </a:p>
        </p:txBody>
      </p:sp>
      <p:grpSp>
        <p:nvGrpSpPr>
          <p:cNvPr id="16389" name="Группа 6"/>
          <p:cNvGrpSpPr>
            <a:grpSpLocks/>
          </p:cNvGrpSpPr>
          <p:nvPr/>
        </p:nvGrpSpPr>
        <p:grpSpPr bwMode="auto">
          <a:xfrm>
            <a:off x="1620838" y="3486150"/>
            <a:ext cx="522287" cy="1114425"/>
            <a:chOff x="1621630" y="3486150"/>
            <a:chExt cx="521495" cy="1114425"/>
          </a:xfrm>
        </p:grpSpPr>
        <p:sp>
          <p:nvSpPr>
            <p:cNvPr id="3" name="024acbee-06e4-4cac-85c8-a55c8a7291a6"/>
            <p:cNvSpPr/>
            <p:nvPr/>
          </p:nvSpPr>
          <p:spPr>
            <a:xfrm>
              <a:off x="2135200" y="4592638"/>
              <a:ext cx="7925" cy="7937"/>
            </a:xfrm>
            <a:custGeom>
              <a:avLst/>
              <a:gdLst>
                <a:gd name="connsiteX0" fmla="*/ 0 w 7144"/>
                <a:gd name="connsiteY0" fmla="*/ 0 h 7144"/>
                <a:gd name="connsiteX1" fmla="*/ 3572 w 7144"/>
                <a:gd name="connsiteY1" fmla="*/ 3572 h 7144"/>
                <a:gd name="connsiteX2" fmla="*/ 7144 w 7144"/>
                <a:gd name="connsiteY2" fmla="*/ 7144 h 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44" h="7144">
                  <a:moveTo>
                    <a:pt x="0" y="0"/>
                  </a:moveTo>
                  <a:lnTo>
                    <a:pt x="3572" y="3572"/>
                  </a:lnTo>
                  <a:lnTo>
                    <a:pt x="7144" y="7144"/>
                  </a:lnTo>
                </a:path>
              </a:pathLst>
            </a:custGeom>
            <a:ln w="143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4" name="3e45f229-3c16-4648-ad72-c5a16e820979"/>
            <p:cNvSpPr/>
            <p:nvPr/>
          </p:nvSpPr>
          <p:spPr>
            <a:xfrm>
              <a:off x="2078137" y="4579938"/>
              <a:ext cx="28532" cy="0"/>
            </a:xfrm>
            <a:custGeom>
              <a:avLst/>
              <a:gdLst>
                <a:gd name="connsiteX0" fmla="*/ 28575 w 28575"/>
                <a:gd name="connsiteY0" fmla="*/ 0 h 0"/>
                <a:gd name="connsiteX1" fmla="*/ 22771 w 28575"/>
                <a:gd name="connsiteY1" fmla="*/ 0 h 0"/>
                <a:gd name="connsiteX2" fmla="*/ 14288 w 28575"/>
                <a:gd name="connsiteY2" fmla="*/ 0 h 0"/>
                <a:gd name="connsiteX3" fmla="*/ 5805 w 28575"/>
                <a:gd name="connsiteY3" fmla="*/ 0 h 0"/>
                <a:gd name="connsiteX4" fmla="*/ 0 w 28575"/>
                <a:gd name="connsiteY4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>
                  <a:moveTo>
                    <a:pt x="28575" y="0"/>
                  </a:moveTo>
                  <a:lnTo>
                    <a:pt x="22771" y="0"/>
                  </a:lnTo>
                  <a:lnTo>
                    <a:pt x="14288" y="0"/>
                  </a:lnTo>
                  <a:lnTo>
                    <a:pt x="5805" y="0"/>
                  </a:lnTo>
                  <a:lnTo>
                    <a:pt x="0" y="0"/>
                  </a:lnTo>
                </a:path>
              </a:pathLst>
            </a:custGeom>
            <a:ln w="143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" name="c1985eb6-9725-440b-a674-309c009c7693"/>
            <p:cNvSpPr/>
            <p:nvPr/>
          </p:nvSpPr>
          <p:spPr>
            <a:xfrm>
              <a:off x="1935478" y="4314825"/>
              <a:ext cx="14265" cy="42863"/>
            </a:xfrm>
            <a:custGeom>
              <a:avLst/>
              <a:gdLst>
                <a:gd name="connsiteX0" fmla="*/ 14288 w 14288"/>
                <a:gd name="connsiteY0" fmla="*/ 42863 h 42863"/>
                <a:gd name="connsiteX1" fmla="*/ 11609 w 14288"/>
                <a:gd name="connsiteY1" fmla="*/ 34379 h 42863"/>
                <a:gd name="connsiteX2" fmla="*/ 7144 w 14288"/>
                <a:gd name="connsiteY2" fmla="*/ 21431 h 42863"/>
                <a:gd name="connsiteX3" fmla="*/ 3126 w 14288"/>
                <a:gd name="connsiteY3" fmla="*/ 8930 h 42863"/>
                <a:gd name="connsiteX4" fmla="*/ 0 w 14288"/>
                <a:gd name="connsiteY4" fmla="*/ 0 h 4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8" h="42863">
                  <a:moveTo>
                    <a:pt x="14288" y="42863"/>
                  </a:moveTo>
                  <a:lnTo>
                    <a:pt x="11609" y="34379"/>
                  </a:lnTo>
                  <a:lnTo>
                    <a:pt x="7144" y="21431"/>
                  </a:lnTo>
                  <a:lnTo>
                    <a:pt x="3126" y="8930"/>
                  </a:lnTo>
                  <a:lnTo>
                    <a:pt x="0" y="0"/>
                  </a:lnTo>
                </a:path>
              </a:pathLst>
            </a:custGeom>
            <a:ln w="143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" name="1fdb13b8-03ba-4a6d-988b-f1740f9b5571"/>
            <p:cNvSpPr/>
            <p:nvPr/>
          </p:nvSpPr>
          <p:spPr>
            <a:xfrm>
              <a:off x="1621630" y="3486150"/>
              <a:ext cx="36457" cy="14288"/>
            </a:xfrm>
            <a:custGeom>
              <a:avLst/>
              <a:gdLst>
                <a:gd name="connsiteX0" fmla="*/ 35719 w 35719"/>
                <a:gd name="connsiteY0" fmla="*/ 14288 h 14288"/>
                <a:gd name="connsiteX1" fmla="*/ 28575 w 35719"/>
                <a:gd name="connsiteY1" fmla="*/ 11609 h 14288"/>
                <a:gd name="connsiteX2" fmla="*/ 17860 w 35719"/>
                <a:gd name="connsiteY2" fmla="*/ 7144 h 14288"/>
                <a:gd name="connsiteX3" fmla="*/ 7590 w 35719"/>
                <a:gd name="connsiteY3" fmla="*/ 3125 h 14288"/>
                <a:gd name="connsiteX4" fmla="*/ 0 w 35719"/>
                <a:gd name="connsiteY4" fmla="*/ 0 h 14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719" h="14288">
                  <a:moveTo>
                    <a:pt x="35719" y="14288"/>
                  </a:moveTo>
                  <a:lnTo>
                    <a:pt x="28575" y="11609"/>
                  </a:lnTo>
                  <a:lnTo>
                    <a:pt x="17860" y="7144"/>
                  </a:lnTo>
                  <a:lnTo>
                    <a:pt x="7590" y="3125"/>
                  </a:lnTo>
                  <a:lnTo>
                    <a:pt x="0" y="0"/>
                  </a:lnTo>
                </a:path>
              </a:pathLst>
            </a:custGeom>
            <a:ln w="143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9" descr="J:\Pictures\Pictures (3)\рамки\006_12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1268413"/>
            <a:ext cx="6697662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2008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Творческие работы учащихся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412" name="Прямоугольник 2"/>
          <p:cNvSpPr>
            <a:spLocks noChangeArrowheads="1"/>
          </p:cNvSpPr>
          <p:nvPr/>
        </p:nvSpPr>
        <p:spPr bwMode="auto">
          <a:xfrm>
            <a:off x="1524000" y="806450"/>
            <a:ext cx="65770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>
                <a:solidFill>
                  <a:srgbClr val="7030A0"/>
                </a:solidFill>
                <a:cs typeface="Arial" charset="0"/>
              </a:rPr>
              <a:t>Генеалогическое древо семьи Андреановых</a:t>
            </a:r>
          </a:p>
        </p:txBody>
      </p:sp>
      <p:pic>
        <p:nvPicPr>
          <p:cNvPr id="17413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24000" y="1684338"/>
            <a:ext cx="2997200" cy="428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4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19613" y="1684338"/>
            <a:ext cx="3043237" cy="428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55607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002060"/>
                </a:solidFill>
              </a:rPr>
              <a:t>Геральдика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56363" y="34925"/>
            <a:ext cx="2303462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457" y="1556792"/>
            <a:ext cx="2090632" cy="18722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18437" name="TextBox 3"/>
          <p:cNvSpPr txBox="1">
            <a:spLocks noChangeArrowheads="1"/>
          </p:cNvSpPr>
          <p:nvPr/>
        </p:nvSpPr>
        <p:spPr bwMode="auto">
          <a:xfrm>
            <a:off x="481013" y="3860800"/>
            <a:ext cx="2432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>
                <a:solidFill>
                  <a:srgbClr val="000000"/>
                </a:solidFill>
                <a:cs typeface="Arial" charset="0"/>
              </a:rPr>
              <a:t>Герб рода Пушкиных</a:t>
            </a:r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492896"/>
            <a:ext cx="2078262" cy="19035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18439" name="TextBox 7"/>
          <p:cNvSpPr txBox="1">
            <a:spLocks noChangeArrowheads="1"/>
          </p:cNvSpPr>
          <p:nvPr/>
        </p:nvSpPr>
        <p:spPr bwMode="auto">
          <a:xfrm>
            <a:off x="3425825" y="4829175"/>
            <a:ext cx="22098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>
                <a:solidFill>
                  <a:srgbClr val="000000"/>
                </a:solidFill>
                <a:cs typeface="Arial" charset="0"/>
              </a:rPr>
              <a:t>Герб рода Толстых</a:t>
            </a:r>
          </a:p>
        </p:txBody>
      </p:sp>
      <p:sp>
        <p:nvSpPr>
          <p:cNvPr id="18440" name="TextBox 8"/>
          <p:cNvSpPr txBox="1">
            <a:spLocks noChangeArrowheads="1"/>
          </p:cNvSpPr>
          <p:nvPr/>
        </p:nvSpPr>
        <p:spPr bwMode="auto">
          <a:xfrm>
            <a:off x="6007100" y="5732463"/>
            <a:ext cx="27860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>
                <a:solidFill>
                  <a:srgbClr val="000000"/>
                </a:solidFill>
                <a:cs typeface="Arial" charset="0"/>
              </a:rPr>
              <a:t>Герб рода Лермонтовых</a:t>
            </a:r>
          </a:p>
        </p:txBody>
      </p:sp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62277" y="3645024"/>
            <a:ext cx="2074814" cy="18056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222" y="18864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Творческие работы учащихся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2292" name="Picture 4" descr="E:\ШКОЛА\Уроки для журналов\Семья 2013\разное\ГЕРБ Актамовых 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00808"/>
            <a:ext cx="2088232" cy="22006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2294" name="Picture 6" descr="E:\ШКОЛА\Уроки для журналов\Семья 2013\разное\ГЕРБ Кондрашовой 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924945"/>
            <a:ext cx="2262284" cy="2185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Рисунок 7" descr="E:\ШКОЛА\Уроки для журналов\Семья 2013\разное\ГЕРБ шЕСТАКОВА3 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700809"/>
            <a:ext cx="2016224" cy="21984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462" name="TextBox 3"/>
          <p:cNvSpPr txBox="1">
            <a:spLocks noChangeArrowheads="1"/>
          </p:cNvSpPr>
          <p:nvPr/>
        </p:nvSpPr>
        <p:spPr bwMode="auto">
          <a:xfrm>
            <a:off x="3276600" y="5476875"/>
            <a:ext cx="30241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cs typeface="Arial" charset="0"/>
              </a:rPr>
              <a:t>Герб семьи  Кондрашовых</a:t>
            </a:r>
          </a:p>
        </p:txBody>
      </p:sp>
      <p:sp>
        <p:nvSpPr>
          <p:cNvPr id="19463" name="TextBox 9"/>
          <p:cNvSpPr txBox="1">
            <a:spLocks noChangeArrowheads="1"/>
          </p:cNvSpPr>
          <p:nvPr/>
        </p:nvSpPr>
        <p:spPr bwMode="auto">
          <a:xfrm>
            <a:off x="533400" y="4221163"/>
            <a:ext cx="2743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cs typeface="Arial" charset="0"/>
              </a:rPr>
              <a:t>Герб семьи  Актамовых</a:t>
            </a:r>
          </a:p>
        </p:txBody>
      </p:sp>
      <p:sp>
        <p:nvSpPr>
          <p:cNvPr id="19464" name="TextBox 10"/>
          <p:cNvSpPr txBox="1">
            <a:spLocks noChangeArrowheads="1"/>
          </p:cNvSpPr>
          <p:nvPr/>
        </p:nvSpPr>
        <p:spPr bwMode="auto">
          <a:xfrm>
            <a:off x="6048375" y="4221163"/>
            <a:ext cx="28082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cs typeface="Arial" charset="0"/>
              </a:rPr>
              <a:t>Герб семьи Шестаковых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08912" cy="1008112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dirty="0" smtClean="0">
                <a:solidFill>
                  <a:schemeClr val="accent1">
                    <a:lumMod val="50000"/>
                  </a:schemeClr>
                </a:solidFill>
              </a:rPr>
              <a:t>Итог урока</a:t>
            </a:r>
            <a:endParaRPr lang="ru-RU" sz="5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4813" y="1163638"/>
            <a:ext cx="4068762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4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90588" y="2349500"/>
            <a:ext cx="1071562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5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18113" y="3359150"/>
            <a:ext cx="3025775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86" name="Прямоугольник 2"/>
          <p:cNvSpPr>
            <a:spLocks noChangeArrowheads="1"/>
          </p:cNvSpPr>
          <p:nvPr/>
        </p:nvSpPr>
        <p:spPr bwMode="auto">
          <a:xfrm>
            <a:off x="4859338" y="1700213"/>
            <a:ext cx="38893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 чём мы с вами говорили на уроке?</a:t>
            </a:r>
          </a:p>
        </p:txBody>
      </p:sp>
      <p:sp>
        <p:nvSpPr>
          <p:cNvPr id="20487" name="Прямоугольник 4"/>
          <p:cNvSpPr>
            <a:spLocks noChangeArrowheads="1"/>
          </p:cNvSpPr>
          <p:nvPr/>
        </p:nvSpPr>
        <p:spPr bwMode="auto">
          <a:xfrm>
            <a:off x="404813" y="4229100"/>
            <a:ext cx="457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Как вы считаете, насколько важно было то, о чём мы с вами говорили на уроке?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Домашнее  задание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088" y="1989138"/>
            <a:ext cx="7273925" cy="4440237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Подготовить рассказ о своей семье.</a:t>
            </a:r>
          </a:p>
          <a:p>
            <a:pPr marL="0" indent="0">
              <a:buFont typeface="Arial" charset="0"/>
              <a:buNone/>
              <a:defRPr/>
            </a:pPr>
            <a:endParaRPr lang="ru-RU" dirty="0" smtClean="0"/>
          </a:p>
          <a:p>
            <a:pPr>
              <a:defRPr/>
            </a:pPr>
            <a:r>
              <a:rPr lang="ru-RU" dirty="0" smtClean="0"/>
              <a:t>Работу оформить в виде презентации, альбома, стенгазеты.</a:t>
            </a:r>
            <a:endParaRPr lang="ru-RU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</a:rPr>
              <a:t>Цели и задачи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395536" y="1124744"/>
          <a:ext cx="822960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888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2060"/>
                </a:solidFill>
              </a:rPr>
              <a:t>Термины и понятия урока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113"/>
            <a:ext cx="8229600" cy="792162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Родина</a:t>
            </a:r>
          </a:p>
          <a:p>
            <a:pPr marL="0" indent="0" eaLnBrk="1" hangingPunct="1">
              <a:buFont typeface="Arial" charset="0"/>
              <a:buNone/>
              <a:defRPr/>
            </a:pPr>
            <a:endParaRPr lang="ru-RU" dirty="0" smtClean="0"/>
          </a:p>
          <a:p>
            <a:pPr marL="0" indent="0" eaLnBrk="1" hangingPunct="1">
              <a:buFont typeface="Arial" charset="0"/>
              <a:buNone/>
              <a:defRPr/>
            </a:pPr>
            <a:endParaRPr lang="ru-RU" dirty="0" smtClean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96888" y="2708275"/>
            <a:ext cx="38163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600">
                <a:latin typeface="Times New Roman" pitchFamily="18" charset="0"/>
                <a:cs typeface="Times New Roman" pitchFamily="18" charset="0"/>
              </a:rPr>
              <a:t>Малая родина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28638" y="3516313"/>
            <a:ext cx="38163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600">
                <a:latin typeface="Times New Roman" pitchFamily="18" charset="0"/>
                <a:cs typeface="Times New Roman" pitchFamily="18" charset="0"/>
              </a:rPr>
              <a:t>Семья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28638" y="4257675"/>
            <a:ext cx="946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600">
                <a:latin typeface="Times New Roman" pitchFamily="18" charset="0"/>
                <a:cs typeface="Times New Roman" pitchFamily="18" charset="0"/>
              </a:rPr>
              <a:t>Род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28638" y="4927600"/>
            <a:ext cx="46275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600">
                <a:latin typeface="Times New Roman" pitchFamily="18" charset="0"/>
                <a:cs typeface="Times New Roman" pitchFamily="18" charset="0"/>
              </a:rPr>
              <a:t>Семейные ценности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5870" y="1561106"/>
            <a:ext cx="2695431" cy="17941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839369"/>
            <a:ext cx="2704609" cy="19207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77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2060"/>
                </a:solidFill>
              </a:rPr>
              <a:t>Какое слово пропущено в пословицах?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3863" y="1593850"/>
            <a:ext cx="8362950" cy="233362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/>
              <a:t>Нет в мире </a:t>
            </a:r>
            <a:r>
              <a:rPr lang="ru-RU" sz="2800" dirty="0" smtClean="0"/>
              <a:t>краше </a:t>
            </a:r>
            <a:r>
              <a:rPr lang="ru-RU" sz="2800" u="sng" dirty="0" smtClean="0"/>
              <a:t>                   </a:t>
            </a:r>
            <a:r>
              <a:rPr lang="ru-RU" sz="2800" dirty="0" smtClean="0"/>
              <a:t> нашей.</a:t>
            </a:r>
            <a:endParaRPr lang="ru-RU" sz="2800" dirty="0"/>
          </a:p>
          <a:p>
            <a:pPr eaLnBrk="1" hangingPunct="1">
              <a:defRPr/>
            </a:pPr>
            <a:r>
              <a:rPr lang="ru-RU" sz="2800" dirty="0" smtClean="0"/>
              <a:t>Человек без </a:t>
            </a:r>
            <a:r>
              <a:rPr lang="ru-RU" sz="2800" u="sng" dirty="0" smtClean="0"/>
              <a:t>               </a:t>
            </a:r>
            <a:r>
              <a:rPr lang="ru-RU" sz="2800" dirty="0" smtClean="0"/>
              <a:t>, что соловей без песни.</a:t>
            </a:r>
          </a:p>
          <a:p>
            <a:pPr eaLnBrk="1" hangingPunct="1">
              <a:defRPr/>
            </a:pPr>
            <a:r>
              <a:rPr lang="ru-RU" sz="2800" dirty="0" smtClean="0"/>
              <a:t>Одна </a:t>
            </a:r>
            <a:r>
              <a:rPr lang="ru-RU" sz="2800" dirty="0"/>
              <a:t>у человека мать, одна у него и </a:t>
            </a:r>
            <a:r>
              <a:rPr lang="ru-RU" sz="2800" u="sng" dirty="0"/>
              <a:t> </a:t>
            </a:r>
            <a:r>
              <a:rPr lang="ru-RU" sz="2800" u="sng" dirty="0" smtClean="0"/>
              <a:t>              </a:t>
            </a:r>
            <a:r>
              <a:rPr lang="ru-RU" sz="2800" dirty="0" smtClean="0"/>
              <a:t>.</a:t>
            </a:r>
            <a:endParaRPr lang="ru-RU" sz="2800" dirty="0"/>
          </a:p>
          <a:p>
            <a:pPr eaLnBrk="1" hangingPunct="1">
              <a:defRPr/>
            </a:pPr>
            <a:r>
              <a:rPr lang="ru-RU" sz="2800" dirty="0"/>
              <a:t>У народа один дом </a:t>
            </a:r>
            <a:r>
              <a:rPr lang="ru-RU" sz="2800" dirty="0" smtClean="0">
                <a:solidFill>
                  <a:schemeClr val="tx1"/>
                </a:solidFill>
              </a:rPr>
              <a:t>– </a:t>
            </a:r>
            <a:r>
              <a:rPr lang="ru-RU" sz="2800" u="sng" dirty="0" smtClean="0">
                <a:solidFill>
                  <a:schemeClr val="tx1"/>
                </a:solidFill>
              </a:rPr>
              <a:t>                      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2300" y="3716338"/>
            <a:ext cx="446405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08175" y="4949825"/>
            <a:ext cx="22336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4800" b="1">
                <a:solidFill>
                  <a:srgbClr val="FF0000"/>
                </a:solidFill>
                <a:latin typeface="Sylfaen" pitchFamily="18" charset="0"/>
                <a:cs typeface="Arial" charset="0"/>
              </a:rPr>
              <a:t>Родина</a:t>
            </a: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5313" y="4120055"/>
            <a:ext cx="2478422" cy="18588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95738" y="1593850"/>
            <a:ext cx="1728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 b="1">
                <a:solidFill>
                  <a:srgbClr val="FF0000"/>
                </a:solidFill>
                <a:cs typeface="Arial" charset="0"/>
              </a:rPr>
              <a:t>Родины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854325" y="2117725"/>
            <a:ext cx="17287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 b="1">
                <a:solidFill>
                  <a:srgbClr val="FF0000"/>
                </a:solidFill>
                <a:cs typeface="Arial" charset="0"/>
              </a:rPr>
              <a:t>Родины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018338" y="2630488"/>
            <a:ext cx="1728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 b="1">
                <a:solidFill>
                  <a:srgbClr val="FF0000"/>
                </a:solidFill>
                <a:cs typeface="Arial" charset="0"/>
              </a:rPr>
              <a:t>Родина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716463" y="3154363"/>
            <a:ext cx="17287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 b="1">
                <a:solidFill>
                  <a:srgbClr val="FF0000"/>
                </a:solidFill>
                <a:cs typeface="Arial" charset="0"/>
              </a:rPr>
              <a:t>Родина</a:t>
            </a:r>
          </a:p>
        </p:txBody>
      </p:sp>
    </p:spTree>
    <p:custDataLst>
      <p:tags r:id="rId1"/>
    </p:custData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2126" y="116632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dirty="0">
                <a:solidFill>
                  <a:srgbClr val="002060"/>
                </a:solidFill>
              </a:rPr>
              <a:t>Р</a:t>
            </a:r>
            <a:r>
              <a:rPr lang="ru-RU" sz="5400" dirty="0" smtClean="0">
                <a:solidFill>
                  <a:srgbClr val="002060"/>
                </a:solidFill>
              </a:rPr>
              <a:t>одина</a:t>
            </a:r>
            <a:endParaRPr lang="ru-RU" sz="54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0063" y="5084763"/>
            <a:ext cx="3665537" cy="792162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altLang="ru-RU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Малая  родина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8708" y="1628800"/>
            <a:ext cx="3936437" cy="29523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800200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ru-RU" dirty="0" smtClean="0">
                <a:solidFill>
                  <a:srgbClr val="002060"/>
                </a:solidFill>
              </a:rPr>
              <a:t>Любовь к Родине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	</a:t>
            </a:r>
            <a:r>
              <a:rPr lang="ru-RU" dirty="0" smtClean="0">
                <a:solidFill>
                  <a:srgbClr val="002060"/>
                </a:solidFill>
              </a:rPr>
              <a:t>	 начинается с семьи.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195" name="TextBox 3"/>
          <p:cNvSpPr txBox="1">
            <a:spLocks noChangeArrowheads="1"/>
          </p:cNvSpPr>
          <p:nvPr/>
        </p:nvSpPr>
        <p:spPr bwMode="auto">
          <a:xfrm>
            <a:off x="6256338" y="2635250"/>
            <a:ext cx="21605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Френсис Бэкон</a:t>
            </a:r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51050" y="3097213"/>
            <a:ext cx="4960938" cy="335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Как появилась дружная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семья 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323850" y="1268413"/>
            <a:ext cx="8362950" cy="5305425"/>
          </a:xfrm>
        </p:spPr>
        <p:txBody>
          <a:bodyPr/>
          <a:lstStyle/>
          <a:p>
            <a:pPr algn="just" eaLnBrk="1" hangingPunct="1"/>
            <a:r>
              <a:rPr lang="ru-RU" altLang="ru-RU" sz="2400" smtClean="0">
                <a:solidFill>
                  <a:srgbClr val="17375E"/>
                </a:solidFill>
                <a:latin typeface="Arial" charset="0"/>
                <a:cs typeface="Arial" charset="0"/>
              </a:rPr>
              <a:t>Давным</a:t>
            </a:r>
            <a:r>
              <a:rPr lang="en-US" altLang="ru-RU" sz="2400" smtClean="0">
                <a:solidFill>
                  <a:srgbClr val="17375E"/>
                </a:solidFill>
                <a:latin typeface="Arial" charset="0"/>
                <a:cs typeface="Arial" charset="0"/>
              </a:rPr>
              <a:t>-</a:t>
            </a:r>
            <a:r>
              <a:rPr lang="ru-RU" altLang="ru-RU" sz="2400" smtClean="0">
                <a:solidFill>
                  <a:srgbClr val="17375E"/>
                </a:solidFill>
                <a:latin typeface="Arial" charset="0"/>
                <a:cs typeface="Arial" charset="0"/>
              </a:rPr>
              <a:t>давно жила семья, в которой было 100 человек, но не было между ними согласия. Устали они от ссор и раздоров. И вот  решили члены семьи обратиться к мудрецу, чтобы он научил их жить дружно.</a:t>
            </a:r>
            <a:r>
              <a:rPr lang="en-US" altLang="ru-RU" sz="2400" smtClean="0">
                <a:solidFill>
                  <a:srgbClr val="17375E"/>
                </a:solidFill>
                <a:latin typeface="Arial" charset="0"/>
                <a:cs typeface="Arial" charset="0"/>
              </a:rPr>
              <a:t> </a:t>
            </a:r>
            <a:r>
              <a:rPr lang="ru-RU" altLang="ru-RU" sz="2400" smtClean="0">
                <a:solidFill>
                  <a:srgbClr val="17375E"/>
                </a:solidFill>
                <a:latin typeface="Arial" charset="0"/>
                <a:cs typeface="Arial" charset="0"/>
              </a:rPr>
              <a:t>Мудрец внимательно выслушал просителей и сказал: «Никто не научит вас жить счастливо, вы должны сами понять, что вам нужно для счастья; напишите, какой вы  хотите видеть свою семью».  Собралась эта огромная семья на семейный совет и решили они: чтобы  семья была дружной, надо относиться друг к другу, придерживаясь определённых принципов. </a:t>
            </a:r>
          </a:p>
          <a:p>
            <a:pPr eaLnBrk="1" hangingPunct="1"/>
            <a:r>
              <a:rPr lang="ru-RU" altLang="ru-RU" sz="2400" smtClean="0">
                <a:solidFill>
                  <a:srgbClr val="17375E"/>
                </a:solidFill>
                <a:latin typeface="Arial" charset="0"/>
                <a:cs typeface="Arial" charset="0"/>
              </a:rPr>
              <a:t>  (Каких?) </a:t>
            </a:r>
          </a:p>
          <a:p>
            <a:pPr eaLnBrk="1" hangingPunct="1"/>
            <a:endParaRPr lang="ru-RU" altLang="ru-RU" smtClean="0">
              <a:solidFill>
                <a:srgbClr val="17375E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3575" y="4149725"/>
            <a:ext cx="2357438" cy="236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</a:rPr>
              <a:t>Семейные ценности</a:t>
            </a:r>
            <a:endParaRPr lang="ru-RU" sz="4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187450" y="1203325"/>
            <a:ext cx="26638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Понимание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187450" y="1911350"/>
            <a:ext cx="26638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Уважение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187450" y="2720975"/>
            <a:ext cx="26638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Доброта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22375" y="3579813"/>
            <a:ext cx="26638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Помощь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364163" y="3554413"/>
            <a:ext cx="26638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Доверие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364163" y="1955800"/>
            <a:ext cx="26638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Забота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364163" y="1249363"/>
            <a:ext cx="26638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Любовь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73688" y="2720975"/>
            <a:ext cx="26638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Дружба</a:t>
            </a:r>
          </a:p>
        </p:txBody>
      </p:sp>
    </p:spTree>
    <p:custDataLst>
      <p:tags r:id="rId1"/>
    </p:custData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60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2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203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204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6205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7206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8207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9408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017" y="116632"/>
            <a:ext cx="8229600" cy="922114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Творческое задание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0563" y="1700213"/>
            <a:ext cx="17494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9750" y="5051425"/>
            <a:ext cx="4529138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60425" y="3429000"/>
            <a:ext cx="1579563" cy="162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0" name="Picture 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219700" y="4679950"/>
            <a:ext cx="19367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1" name="Picture 8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823075" y="1341438"/>
            <a:ext cx="1725613" cy="181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2" name="Picture 9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651750" y="4498975"/>
            <a:ext cx="890588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3" name="Picture 10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854825" y="3162300"/>
            <a:ext cx="1768475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4" name="Picture 1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954338" y="1773238"/>
            <a:ext cx="1624012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5" name="Picture 1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981325" y="3789363"/>
            <a:ext cx="1625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6" name="Picture 1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981325" y="2733675"/>
            <a:ext cx="1625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7" name="Picture 1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87900" y="1773238"/>
            <a:ext cx="16557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8" name="Picture 1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87900" y="2728913"/>
            <a:ext cx="16557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9" name="Picture 1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822825" y="3667125"/>
            <a:ext cx="16573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Гимн семь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8139113" y="582771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75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heme/theme1.xml><?xml version="1.0" encoding="utf-8"?>
<a:theme xmlns:a="http://schemas.openxmlformats.org/drawingml/2006/main" name="Презентация ОБЛАКА И ГЛОБ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ОБЛАКА И ГЛОБУС</Template>
  <TotalTime>711</TotalTime>
  <Words>504</Words>
  <Application>Microsoft Office PowerPoint</Application>
  <PresentationFormat>Экран (4:3)</PresentationFormat>
  <Paragraphs>111</Paragraphs>
  <Slides>19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Times New Roman</vt:lpstr>
      <vt:lpstr>Sylfaen</vt:lpstr>
      <vt:lpstr>Tahoma</vt:lpstr>
      <vt:lpstr>Презентация ОБЛАКА И ГЛОБУС</vt:lpstr>
      <vt:lpstr>Семья  и  семейные ценности</vt:lpstr>
      <vt:lpstr>Цели и задачи</vt:lpstr>
      <vt:lpstr>Термины и понятия урока</vt:lpstr>
      <vt:lpstr>Какое слово пропущено в пословицах?</vt:lpstr>
      <vt:lpstr>Родина</vt:lpstr>
      <vt:lpstr>Любовь к Родине     начинается с семьи.</vt:lpstr>
      <vt:lpstr>Как появилась дружная семья </vt:lpstr>
      <vt:lpstr>Семейные ценности</vt:lpstr>
      <vt:lpstr>Творческое задание</vt:lpstr>
      <vt:lpstr>Слайд 10</vt:lpstr>
      <vt:lpstr>Правила дружной семьи</vt:lpstr>
      <vt:lpstr>Пословицы и поговорки о семье и любви</vt:lpstr>
      <vt:lpstr>Генеалогия  </vt:lpstr>
      <vt:lpstr>Творческие работы учащихся</vt:lpstr>
      <vt:lpstr>Творческие работы учащихся</vt:lpstr>
      <vt:lpstr>Геральдика</vt:lpstr>
      <vt:lpstr>Творческие работы учащихся</vt:lpstr>
      <vt:lpstr>Итог урока</vt:lpstr>
      <vt:lpstr>Домашнее  задание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Tata</cp:lastModifiedBy>
  <cp:revision>64</cp:revision>
  <dcterms:created xsi:type="dcterms:W3CDTF">2011-07-31T17:09:33Z</dcterms:created>
  <dcterms:modified xsi:type="dcterms:W3CDTF">2014-03-20T15:38:02Z</dcterms:modified>
</cp:coreProperties>
</file>