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sldIdLst>
    <p:sldId id="270" r:id="rId2"/>
    <p:sldId id="272" r:id="rId3"/>
    <p:sldId id="271" r:id="rId4"/>
    <p:sldId id="269" r:id="rId5"/>
    <p:sldId id="258" r:id="rId6"/>
    <p:sldId id="259" r:id="rId7"/>
    <p:sldId id="273" r:id="rId8"/>
    <p:sldId id="274" r:id="rId9"/>
    <p:sldId id="260" r:id="rId10"/>
    <p:sldId id="277" r:id="rId11"/>
    <p:sldId id="262" r:id="rId12"/>
    <p:sldId id="263" r:id="rId13"/>
    <p:sldId id="264" r:id="rId14"/>
    <p:sldId id="265" r:id="rId15"/>
    <p:sldId id="278" r:id="rId16"/>
    <p:sldId id="267" r:id="rId17"/>
    <p:sldId id="276"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10" autoAdjust="0"/>
  </p:normalViewPr>
  <p:slideViewPr>
    <p:cSldViewPr>
      <p:cViewPr varScale="1">
        <p:scale>
          <a:sx n="44" d="100"/>
          <a:sy n="44" d="100"/>
        </p:scale>
        <p:origin x="-11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3BFE89C2-EDD4-4D03-BFF7-914364BC831D}"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70E7E4F-66DE-4181-898E-5039214F0A25}"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F7499D5-46FF-461B-A6CE-1CD747E5E8AA}"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011766B-5739-4156-9B10-314F19E68F17}"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D8A704-12A1-494A-906E-153D2A9C6CE8}"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E139A39-05EE-4168-A0E5-82BF12243260}"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6A1C7291-97EB-45B4-850D-75BB985634AF}"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9D43036-930E-4216-B98B-BCAA9A572A7A}"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022A2595-1981-42EA-BD66-411D3BACCEF6}"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078697E-D7FF-49B7-8951-6479F365D8ED}"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2C0175A5-7F20-461F-9D16-45BC27B9318E}"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728D733D-E256-42CF-A728-89B99F625DA5}"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4700" r:id="rId1"/>
    <p:sldLayoutId id="2147484692" r:id="rId2"/>
    <p:sldLayoutId id="2147484701" r:id="rId3"/>
    <p:sldLayoutId id="2147484693" r:id="rId4"/>
    <p:sldLayoutId id="2147484702" r:id="rId5"/>
    <p:sldLayoutId id="2147484694" r:id="rId6"/>
    <p:sldLayoutId id="2147484695" r:id="rId7"/>
    <p:sldLayoutId id="2147484696" r:id="rId8"/>
    <p:sldLayoutId id="2147484697" r:id="rId9"/>
    <p:sldLayoutId id="2147484698" r:id="rId10"/>
    <p:sldLayoutId id="2147484699" r:id="rId11"/>
  </p:sldLayoutIdLst>
  <p:transition>
    <p:dissolve/>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4"/>
          <p:cNvSpPr>
            <a:spLocks noGrp="1"/>
          </p:cNvSpPr>
          <p:nvPr>
            <p:ph idx="1"/>
          </p:nvPr>
        </p:nvSpPr>
        <p:spPr>
          <a:xfrm>
            <a:off x="304800" y="1447800"/>
            <a:ext cx="8229600" cy="4572000"/>
          </a:xfrm>
        </p:spPr>
        <p:txBody>
          <a:bodyPr/>
          <a:lstStyle/>
          <a:p>
            <a:endParaRPr lang="ru-RU" smtClean="0"/>
          </a:p>
        </p:txBody>
      </p:sp>
      <p:sp>
        <p:nvSpPr>
          <p:cNvPr id="3" name="Заголовок 2"/>
          <p:cNvSpPr>
            <a:spLocks noGrp="1"/>
          </p:cNvSpPr>
          <p:nvPr>
            <p:ph type="title"/>
          </p:nvPr>
        </p:nvSpPr>
        <p:spPr/>
        <p:txBody>
          <a:bodyPr>
            <a:noAutofit/>
          </a:bodyPr>
          <a:lstStyle/>
          <a:p>
            <a:pPr algn="ctr">
              <a:defRPr/>
            </a:pPr>
            <a:r>
              <a:rPr sz="4000" smtClean="0">
                <a:latin typeface="Times New Roman" pitchFamily="18" charset="0"/>
                <a:cs typeface="Times New Roman" pitchFamily="18" charset="0"/>
              </a:rPr>
              <a:t>      </a:t>
            </a:r>
            <a:r>
              <a:rPr sz="3600" smtClean="0">
                <a:latin typeface="Times New Roman" pitchFamily="18" charset="0"/>
                <a:cs typeface="Times New Roman" pitchFamily="18" charset="0"/>
              </a:rPr>
              <a:t>The  Greatest inventors  and invetentions</a:t>
            </a:r>
            <a:r>
              <a:rPr lang="ru-RU" sz="3600" smtClean="0">
                <a:latin typeface="Times New Roman" pitchFamily="18" charset="0"/>
                <a:cs typeface="Times New Roman" pitchFamily="18" charset="0"/>
              </a:rPr>
              <a:t> </a:t>
            </a:r>
            <a:r>
              <a:rPr sz="3600" smtClean="0">
                <a:latin typeface="Times New Roman" pitchFamily="18" charset="0"/>
                <a:cs typeface="Times New Roman" pitchFamily="18" charset="0"/>
              </a:rPr>
              <a:t>John  Logie Baird </a:t>
            </a:r>
            <a:r>
              <a:rPr lang="ru-RU" sz="3600" smtClean="0">
                <a:latin typeface="Times New Roman" pitchFamily="18" charset="0"/>
                <a:cs typeface="Times New Roman" pitchFamily="18" charset="0"/>
              </a:rPr>
              <a:t> </a:t>
            </a:r>
            <a:r>
              <a:rPr sz="3600" smtClean="0">
                <a:latin typeface="Times New Roman" pitchFamily="18" charset="0"/>
                <a:cs typeface="Times New Roman" pitchFamily="18" charset="0"/>
              </a:rPr>
              <a:t>invented television </a:t>
            </a:r>
            <a:endParaRPr lang="ru-RU" sz="360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2" cstate="print"/>
          <a:srcRect/>
          <a:stretch>
            <a:fillRect/>
          </a:stretch>
        </p:blipFill>
        <p:spPr bwMode="auto">
          <a:xfrm>
            <a:off x="2971800" y="1704975"/>
            <a:ext cx="2133600" cy="2540000"/>
          </a:xfrm>
          <a:prstGeom prst="rect">
            <a:avLst/>
          </a:prstGeom>
          <a:noFill/>
          <a:ln w="9525">
            <a:noFill/>
            <a:miter lim="800000"/>
            <a:headEnd/>
            <a:tailEnd/>
          </a:ln>
        </p:spPr>
      </p:pic>
      <p:sp>
        <p:nvSpPr>
          <p:cNvPr id="5125" name="TextBox 3"/>
          <p:cNvSpPr txBox="1">
            <a:spLocks noChangeArrowheads="1"/>
          </p:cNvSpPr>
          <p:nvPr/>
        </p:nvSpPr>
        <p:spPr bwMode="auto">
          <a:xfrm>
            <a:off x="4419600" y="4419600"/>
            <a:ext cx="4525963" cy="1754188"/>
          </a:xfrm>
          <a:prstGeom prst="rect">
            <a:avLst/>
          </a:prstGeom>
          <a:noFill/>
          <a:ln w="9525">
            <a:noFill/>
            <a:miter lim="800000"/>
            <a:headEnd/>
            <a:tailEnd/>
          </a:ln>
        </p:spPr>
        <p:txBody>
          <a:bodyPr>
            <a:spAutoFit/>
          </a:bodyPr>
          <a:lstStyle/>
          <a:p>
            <a:r>
              <a:rPr lang="en-US"/>
              <a:t>Done by Evteew Leonid</a:t>
            </a:r>
          </a:p>
          <a:p>
            <a:r>
              <a:rPr lang="en-US"/>
              <a:t>School </a:t>
            </a:r>
            <a:r>
              <a:rPr lang="ru-RU"/>
              <a:t>№9</a:t>
            </a:r>
          </a:p>
          <a:p>
            <a:r>
              <a:rPr lang="en-US"/>
              <a:t>Stanitsa Baturinskaya</a:t>
            </a:r>
          </a:p>
          <a:p>
            <a:r>
              <a:rPr lang="en-US"/>
              <a:t>Form 6</a:t>
            </a:r>
            <a:r>
              <a:rPr lang="ru-RU"/>
              <a:t> «</a:t>
            </a:r>
            <a:r>
              <a:rPr lang="en-US"/>
              <a:t>B</a:t>
            </a:r>
            <a:r>
              <a:rPr lang="ru-RU"/>
              <a:t>»</a:t>
            </a:r>
          </a:p>
          <a:p>
            <a:r>
              <a:rPr lang="en-US"/>
              <a:t>Teacher Belikova M.P.</a:t>
            </a:r>
          </a:p>
          <a:p>
            <a:endParaRPr lang="ru-RU"/>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457200" y="0"/>
            <a:ext cx="8229600" cy="1219200"/>
          </a:xfrm>
          <a:ln w="9525"/>
        </p:spPr>
        <p:txBody>
          <a:bodyPr wrap="square" lIns="91440" tIns="45720" rIns="91440" bIns="45720" numCol="1" compatLnSpc="1">
            <a:prstTxWarp prst="textNoShape">
              <a:avLst/>
            </a:prstTxWarp>
          </a:bodyPr>
          <a:lstStyle/>
          <a:p>
            <a:pPr algn="ctr">
              <a:defRPr/>
            </a:pPr>
            <a:r>
              <a:rPr smtClean="0">
                <a:ln>
                  <a:noFill/>
                </a:ln>
                <a:effectLst/>
              </a:rPr>
              <a:t>  </a:t>
            </a:r>
            <a:r>
              <a:rPr sz="4000" smtClean="0">
                <a:ln>
                  <a:noFill/>
                </a:ln>
                <a:effectLst/>
                <a:latin typeface="Times New Roman" pitchFamily="18" charset="0"/>
                <a:cs typeface="Times New Roman" pitchFamily="18" charset="0"/>
              </a:rPr>
              <a:t>John Logie Baird</a:t>
            </a:r>
            <a:endParaRPr lang="ru-RU" sz="4000" smtClean="0">
              <a:ln>
                <a:noFill/>
              </a:ln>
              <a:effectLst/>
              <a:latin typeface="Times New Roman" pitchFamily="18" charset="0"/>
              <a:cs typeface="Times New Roman" pitchFamily="18" charset="0"/>
            </a:endParaRPr>
          </a:p>
        </p:txBody>
      </p:sp>
      <p:sp>
        <p:nvSpPr>
          <p:cNvPr id="14339" name="Rectangle 3"/>
          <p:cNvSpPr>
            <a:spLocks noGrp="1"/>
          </p:cNvSpPr>
          <p:nvPr>
            <p:ph type="body" idx="1"/>
          </p:nvPr>
        </p:nvSpPr>
        <p:spPr>
          <a:xfrm>
            <a:off x="228600" y="1143000"/>
            <a:ext cx="8305800" cy="5334000"/>
          </a:xfrm>
        </p:spPr>
        <p:txBody>
          <a:bodyPr/>
          <a:lstStyle/>
          <a:p>
            <a:pPr eaLnBrk="1" hangingPunct="1">
              <a:spcBef>
                <a:spcPct val="0"/>
              </a:spcBef>
              <a:buClrTx/>
              <a:buSzTx/>
              <a:buFontTx/>
              <a:buNone/>
            </a:pPr>
            <a:r>
              <a:rPr lang="en-US" sz="2400" smtClean="0">
                <a:latin typeface="Times New Roman" pitchFamily="18" charset="0"/>
                <a:cs typeface="Times New Roman" pitchFamily="18" charset="0"/>
              </a:rPr>
              <a:t>John Logie Baird was born in </a:t>
            </a:r>
            <a:r>
              <a:rPr lang="ru-RU" sz="2400" smtClean="0">
                <a:latin typeface="Times New Roman" pitchFamily="18" charset="0"/>
                <a:cs typeface="Times New Roman" pitchFamily="18" charset="0"/>
              </a:rPr>
              <a:t>1</a:t>
            </a:r>
            <a:r>
              <a:rPr lang="en-US" sz="2400" smtClean="0">
                <a:latin typeface="Times New Roman" pitchFamily="18" charset="0"/>
                <a:cs typeface="Times New Roman" pitchFamily="18" charset="0"/>
              </a:rPr>
              <a:t>888. His father was a graduate in Arts and Divinity of Glasgow University and had moved to Hel­ensburgh, a little town on the Firth of Clyde, to become minister in a small parish church. The boy respected his father and adorned his mother.</a:t>
            </a:r>
            <a:endParaRPr lang="ru-RU" sz="2400" smtClean="0">
              <a:latin typeface="Times New Roman" pitchFamily="18" charset="0"/>
              <a:cs typeface="Times New Roman" pitchFamily="18" charset="0"/>
            </a:endParaRPr>
          </a:p>
          <a:p>
            <a:endParaRPr lang="ru-RU" smtClean="0"/>
          </a:p>
        </p:txBody>
      </p:sp>
      <p:pic>
        <p:nvPicPr>
          <p:cNvPr id="14340" name="Picture 4"/>
          <p:cNvPicPr>
            <a:picLocks noChangeAspect="1" noChangeArrowheads="1"/>
          </p:cNvPicPr>
          <p:nvPr/>
        </p:nvPicPr>
        <p:blipFill>
          <a:blip r:embed="rId2" cstate="print"/>
          <a:srcRect/>
          <a:stretch>
            <a:fillRect/>
          </a:stretch>
        </p:blipFill>
        <p:spPr bwMode="auto">
          <a:xfrm>
            <a:off x="1346200" y="3581400"/>
            <a:ext cx="2006600" cy="2574925"/>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5486400" y="3505200"/>
            <a:ext cx="1828800" cy="2587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983839" y="385713"/>
            <a:ext cx="7697022" cy="904974"/>
          </a:xfrm>
        </p:spPr>
        <p:txBody>
          <a:bodyPr/>
          <a:lstStyle/>
          <a:p>
            <a:pPr eaLnBrk="1" fontAlgn="auto" hangingPunct="1">
              <a:spcAft>
                <a:spcPts val="0"/>
              </a:spcAft>
              <a:defRPr/>
            </a:pPr>
            <a:r>
              <a:rPr lang="ru-RU" smtClean="0"/>
              <a:t>    </a:t>
            </a:r>
            <a:r>
              <a:rPr smtClean="0"/>
              <a:t>JOHN LOGIE </a:t>
            </a:r>
            <a:r>
              <a:rPr sz="4000" smtClean="0"/>
              <a:t>BAIRD</a:t>
            </a:r>
            <a:endParaRPr lang="ru-RU" sz="4000" smtClean="0"/>
          </a:p>
        </p:txBody>
      </p:sp>
      <p:pic>
        <p:nvPicPr>
          <p:cNvPr id="15363" name="Picture 4"/>
          <p:cNvPicPr>
            <a:picLocks noGrp="1" noChangeAspect="1" noChangeArrowheads="1"/>
          </p:cNvPicPr>
          <p:nvPr>
            <p:ph idx="1"/>
          </p:nvPr>
        </p:nvPicPr>
        <p:blipFill>
          <a:blip r:embed="rId2" cstate="print"/>
          <a:srcRect/>
          <a:stretch>
            <a:fillRect/>
          </a:stretch>
        </p:blipFill>
        <p:spPr>
          <a:xfrm>
            <a:off x="3429000" y="4114800"/>
            <a:ext cx="1600200" cy="1600200"/>
          </a:xfrm>
          <a:noFill/>
        </p:spPr>
      </p:pic>
      <p:sp>
        <p:nvSpPr>
          <p:cNvPr id="15364" name="Rectangle 5"/>
          <p:cNvSpPr>
            <a:spLocks noChangeArrowheads="1"/>
          </p:cNvSpPr>
          <p:nvPr/>
        </p:nvSpPr>
        <p:spPr bwMode="auto">
          <a:xfrm>
            <a:off x="381000" y="1114425"/>
            <a:ext cx="8305800" cy="2986088"/>
          </a:xfrm>
          <a:prstGeom prst="rect">
            <a:avLst/>
          </a:prstGeom>
          <a:noFill/>
          <a:ln w="9525">
            <a:noFill/>
            <a:miter lim="800000"/>
            <a:headEnd/>
            <a:tailEnd/>
          </a:ln>
        </p:spPr>
        <p:txBody>
          <a:bodyPr anchor="ctr">
            <a:spAutoFit/>
          </a:bodyPr>
          <a:lstStyle/>
          <a:p>
            <a:pPr marL="273050" indent="-273050">
              <a:spcBef>
                <a:spcPts val="600"/>
              </a:spcBef>
              <a:buClr>
                <a:schemeClr val="accent2"/>
              </a:buClr>
              <a:buSzPct val="85000"/>
              <a:buFont typeface="Wingdings 2" pitchFamily="18" charset="2"/>
              <a:buNone/>
            </a:pPr>
            <a:r>
              <a:rPr lang="ru-RU" sz="2400">
                <a:latin typeface="Times New Roman" pitchFamily="18" charset="0"/>
                <a:cs typeface="Times New Roman" pitchFamily="18" charset="0"/>
              </a:rPr>
              <a:t>      </a:t>
            </a:r>
            <a:r>
              <a:rPr lang="en-US" sz="2400">
                <a:latin typeface="Times New Roman" pitchFamily="18" charset="0"/>
                <a:cs typeface="Times New Roman" pitchFamily="18" charset="0"/>
              </a:rPr>
              <a:t>John Logie Baird pioneered early television with the mechanical scanning system he developed from 1923 to the late 1930s. He is remembered today as an inventor (178 patents) with considerable insight, who was in many ways ahead of his time. Among his pioneering ideas were early versions of color television, the video disc, large screen television, stereo television, televised sports, and pay television by closed circuit.</a:t>
            </a:r>
            <a:endParaRPr lang="ru-RU" sz="2400">
              <a:latin typeface="Times New Roman" pitchFamily="18" charset="0"/>
              <a:cs typeface="Times New Roman" pitchFamily="18" charset="0"/>
            </a:endParaRPr>
          </a:p>
          <a:p>
            <a:pPr marL="273050" indent="-273050" eaLnBrk="0" hangingPunct="0"/>
            <a:endParaRPr lang="ru-RU" sz="200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4800" y="234950"/>
            <a:ext cx="8616950" cy="1219200"/>
          </a:xfrm>
        </p:spPr>
        <p:txBody>
          <a:bodyPr/>
          <a:lstStyle/>
          <a:p>
            <a:pPr algn="ctr" eaLnBrk="1" fontAlgn="auto" hangingPunct="1">
              <a:spcAft>
                <a:spcPts val="0"/>
              </a:spcAft>
              <a:defRPr/>
            </a:pPr>
            <a:r>
              <a:rPr sz="4000" smtClean="0"/>
              <a:t>JOHN</a:t>
            </a:r>
            <a:r>
              <a:rPr smtClean="0"/>
              <a:t> LOGIE BAIRD</a:t>
            </a:r>
            <a:endParaRPr lang="ru-RU" smtClean="0"/>
          </a:p>
        </p:txBody>
      </p:sp>
      <p:sp>
        <p:nvSpPr>
          <p:cNvPr id="16387" name="Прямоугольник 4"/>
          <p:cNvSpPr>
            <a:spLocks noChangeArrowheads="1"/>
          </p:cNvSpPr>
          <p:nvPr/>
        </p:nvSpPr>
        <p:spPr bwMode="auto">
          <a:xfrm>
            <a:off x="1447800" y="1752600"/>
            <a:ext cx="5410200" cy="366713"/>
          </a:xfrm>
          <a:prstGeom prst="rect">
            <a:avLst/>
          </a:prstGeom>
          <a:noFill/>
          <a:ln w="9525">
            <a:noFill/>
            <a:miter lim="800000"/>
            <a:headEnd/>
            <a:tailEnd/>
          </a:ln>
        </p:spPr>
        <p:txBody>
          <a:bodyPr>
            <a:spAutoFit/>
          </a:bodyPr>
          <a:lstStyle/>
          <a:p>
            <a:r>
              <a:rPr lang="en-US"/>
              <a:t> </a:t>
            </a:r>
            <a:endParaRPr lang="ru-RU" sz="2400"/>
          </a:p>
        </p:txBody>
      </p:sp>
      <p:sp>
        <p:nvSpPr>
          <p:cNvPr id="16388" name="Rectangle 9"/>
          <p:cNvSpPr>
            <a:spLocks noChangeArrowheads="1"/>
          </p:cNvSpPr>
          <p:nvPr/>
        </p:nvSpPr>
        <p:spPr bwMode="auto">
          <a:xfrm>
            <a:off x="609600" y="1752600"/>
            <a:ext cx="8229600" cy="2308225"/>
          </a:xfrm>
          <a:prstGeom prst="rect">
            <a:avLst/>
          </a:prstGeom>
          <a:noFill/>
          <a:ln w="9525">
            <a:noFill/>
            <a:miter lim="800000"/>
            <a:headEnd/>
            <a:tailEnd/>
          </a:ln>
        </p:spPr>
        <p:txBody>
          <a:bodyPr anchor="ctr">
            <a:spAutoFit/>
          </a:bodyPr>
          <a:lstStyle/>
          <a:p>
            <a:pPr eaLnBrk="0" hangingPunct="0"/>
            <a:r>
              <a:rPr lang="en-US" sz="2400">
                <a:latin typeface="Times New Roman" pitchFamily="18" charset="0"/>
                <a:cs typeface="Times New Roman" pitchFamily="18" charset="0"/>
              </a:rPr>
              <a:t>John Logie Baird is remembered as the inventor of mechanical television, radar and fiber optics. Successfully tested in a laboratory in late 1925 and unveiled with much fanfare in London in early 1926, mechanical television technology was quickly usurped by electronic television, the basis of modern video technology. </a:t>
            </a:r>
          </a:p>
        </p:txBody>
      </p:sp>
      <p:pic>
        <p:nvPicPr>
          <p:cNvPr id="16389" name="Picture 6"/>
          <p:cNvPicPr>
            <a:picLocks noChangeAspect="1" noChangeArrowheads="1"/>
          </p:cNvPicPr>
          <p:nvPr/>
        </p:nvPicPr>
        <p:blipFill>
          <a:blip r:embed="rId2" cstate="print"/>
          <a:srcRect/>
          <a:stretch>
            <a:fillRect/>
          </a:stretch>
        </p:blipFill>
        <p:spPr bwMode="auto">
          <a:xfrm>
            <a:off x="6400800" y="4038600"/>
            <a:ext cx="1914525" cy="2132013"/>
          </a:xfrm>
          <a:prstGeom prst="rect">
            <a:avLst/>
          </a:prstGeom>
          <a:noFill/>
          <a:ln w="9525">
            <a:noFill/>
            <a:miter lim="800000"/>
            <a:headEnd/>
            <a:tailEnd/>
          </a:ln>
        </p:spPr>
      </p:pic>
      <p:pic>
        <p:nvPicPr>
          <p:cNvPr id="16390" name="Picture 8"/>
          <p:cNvPicPr>
            <a:picLocks noChangeAspect="1" noChangeArrowheads="1"/>
          </p:cNvPicPr>
          <p:nvPr/>
        </p:nvPicPr>
        <p:blipFill>
          <a:blip r:embed="rId3" cstate="print"/>
          <a:srcRect/>
          <a:stretch>
            <a:fillRect/>
          </a:stretch>
        </p:blipFill>
        <p:spPr bwMode="auto">
          <a:xfrm>
            <a:off x="3581400" y="4495800"/>
            <a:ext cx="2314575" cy="1524000"/>
          </a:xfrm>
          <a:prstGeom prst="rect">
            <a:avLst/>
          </a:prstGeom>
          <a:noFill/>
          <a:ln w="9525">
            <a:noFill/>
            <a:miter lim="800000"/>
            <a:headEnd/>
            <a:tailEnd/>
          </a:ln>
        </p:spPr>
      </p:pic>
      <p:pic>
        <p:nvPicPr>
          <p:cNvPr id="16391" name="Picture 9"/>
          <p:cNvPicPr>
            <a:picLocks noChangeAspect="1" noChangeArrowheads="1"/>
          </p:cNvPicPr>
          <p:nvPr/>
        </p:nvPicPr>
        <p:blipFill>
          <a:blip r:embed="rId4" cstate="print"/>
          <a:srcRect/>
          <a:stretch>
            <a:fillRect/>
          </a:stretch>
        </p:blipFill>
        <p:spPr bwMode="auto">
          <a:xfrm>
            <a:off x="838200" y="4343400"/>
            <a:ext cx="2133600" cy="1905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fontAlgn="auto" hangingPunct="1">
              <a:spcAft>
                <a:spcPts val="0"/>
              </a:spcAft>
              <a:defRPr/>
            </a:pPr>
            <a:r>
              <a:rPr lang="ru-RU" smtClean="0"/>
              <a:t> </a:t>
            </a:r>
          </a:p>
        </p:txBody>
      </p:sp>
      <p:sp>
        <p:nvSpPr>
          <p:cNvPr id="17411" name="Прямоугольник 2"/>
          <p:cNvSpPr>
            <a:spLocks noChangeArrowheads="1"/>
          </p:cNvSpPr>
          <p:nvPr/>
        </p:nvSpPr>
        <p:spPr bwMode="auto">
          <a:xfrm>
            <a:off x="1371600" y="381000"/>
            <a:ext cx="6172200" cy="584200"/>
          </a:xfrm>
          <a:prstGeom prst="rect">
            <a:avLst/>
          </a:prstGeom>
          <a:noFill/>
          <a:ln w="9525">
            <a:noFill/>
            <a:miter lim="800000"/>
            <a:headEnd/>
            <a:tailEnd/>
          </a:ln>
        </p:spPr>
        <p:txBody>
          <a:bodyPr>
            <a:spAutoFit/>
          </a:bodyPr>
          <a:lstStyle/>
          <a:p>
            <a:r>
              <a:rPr lang="ru-RU" sz="3200"/>
              <a:t>       </a:t>
            </a:r>
            <a:r>
              <a:rPr lang="en-US" sz="3200"/>
              <a:t>JOHN LOGIE BAIRD</a:t>
            </a:r>
            <a:endParaRPr lang="ru-RU" sz="3200"/>
          </a:p>
        </p:txBody>
      </p:sp>
      <p:sp>
        <p:nvSpPr>
          <p:cNvPr id="17412" name="Rectangle 9"/>
          <p:cNvSpPr>
            <a:spLocks noChangeArrowheads="1"/>
          </p:cNvSpPr>
          <p:nvPr/>
        </p:nvSpPr>
        <p:spPr bwMode="auto">
          <a:xfrm>
            <a:off x="609600" y="990600"/>
            <a:ext cx="8050213" cy="708025"/>
          </a:xfrm>
          <a:prstGeom prst="rect">
            <a:avLst/>
          </a:prstGeom>
          <a:noFill/>
          <a:ln w="9525">
            <a:noFill/>
            <a:miter lim="800000"/>
            <a:headEnd/>
            <a:tailEnd/>
          </a:ln>
        </p:spPr>
        <p:txBody>
          <a:bodyPr anchor="ctr">
            <a:spAutoFit/>
          </a:bodyPr>
          <a:lstStyle/>
          <a:p>
            <a:pPr algn="ctr"/>
            <a:r>
              <a:rPr lang="en-US" sz="2000">
                <a:latin typeface="Times New Roman" pitchFamily="18" charset="0"/>
                <a:cs typeface="Times New Roman" pitchFamily="18" charset="0"/>
              </a:rPr>
              <a:t>Baird was the first inventor to use Nipkow's disc successfully, creating the first</a:t>
            </a:r>
            <a:r>
              <a:rPr lang="ru-RU" sz="2000">
                <a:latin typeface="Times New Roman" pitchFamily="18" charset="0"/>
                <a:cs typeface="Times New Roman" pitchFamily="18" charset="0"/>
              </a:rPr>
              <a:t> </a:t>
            </a:r>
            <a:r>
              <a:rPr lang="en-US" sz="2000">
                <a:latin typeface="Times New Roman" pitchFamily="18" charset="0"/>
                <a:cs typeface="Times New Roman" pitchFamily="18" charset="0"/>
              </a:rPr>
              <a:t>television pictures in his laboratory in October 1925.</a:t>
            </a:r>
          </a:p>
        </p:txBody>
      </p:sp>
      <p:sp>
        <p:nvSpPr>
          <p:cNvPr id="17413" name="Rectangle 10"/>
          <p:cNvSpPr>
            <a:spLocks noChangeArrowheads="1"/>
          </p:cNvSpPr>
          <p:nvPr/>
        </p:nvSpPr>
        <p:spPr bwMode="auto">
          <a:xfrm>
            <a:off x="533400" y="4038600"/>
            <a:ext cx="8229600" cy="1938338"/>
          </a:xfrm>
          <a:prstGeom prst="rect">
            <a:avLst/>
          </a:prstGeom>
          <a:noFill/>
          <a:ln w="9525">
            <a:noFill/>
            <a:miter lim="800000"/>
            <a:headEnd/>
            <a:tailEnd/>
          </a:ln>
        </p:spPr>
        <p:txBody>
          <a:bodyPr anchor="ctr">
            <a:spAutoFit/>
          </a:bodyPr>
          <a:lstStyle/>
          <a:p>
            <a:pPr eaLnBrk="0" hangingPunct="0"/>
            <a:r>
              <a:rPr lang="en-US" sz="2000">
                <a:latin typeface="Times New Roman" pitchFamily="18" charset="0"/>
                <a:cs typeface="Times New Roman" pitchFamily="18" charset="0"/>
              </a:rPr>
              <a:t>By the end of 1940, Baird had designed a high definition colour television receiver and the following year he produced stereoscopic colour. His system of producing colour was by means of rotating colour filters. He was determined to achieve a fully electronic colour television receiver. And he did. On 16th August 1944, he demonstrated the television picture of his favourite tailor’s dummy. </a:t>
            </a:r>
          </a:p>
        </p:txBody>
      </p:sp>
      <p:pic>
        <p:nvPicPr>
          <p:cNvPr id="17414" name="Picture 11"/>
          <p:cNvPicPr>
            <a:picLocks noChangeAspect="1" noChangeArrowheads="1"/>
          </p:cNvPicPr>
          <p:nvPr/>
        </p:nvPicPr>
        <p:blipFill>
          <a:blip r:embed="rId2" cstate="print"/>
          <a:srcRect/>
          <a:stretch>
            <a:fillRect/>
          </a:stretch>
        </p:blipFill>
        <p:spPr bwMode="auto">
          <a:xfrm>
            <a:off x="3962400" y="1752600"/>
            <a:ext cx="1219200" cy="220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bwMode="auto"/>
        <p:txBody>
          <a:bodyPr wrap="square" lIns="91440" tIns="45720" rIns="91440" bIns="45720" numCol="1" compatLnSpc="1">
            <a:prstTxWarp prst="textNoShape">
              <a:avLst/>
            </a:prstTxWarp>
          </a:bodyPr>
          <a:lstStyle/>
          <a:p>
            <a:pPr eaLnBrk="1" hangingPunct="1">
              <a:defRPr/>
            </a:pPr>
            <a:r>
              <a:rPr smtClean="0">
                <a:ln>
                  <a:noFill/>
                </a:ln>
                <a:effectLst/>
              </a:rPr>
              <a:t>            John Logie Baird</a:t>
            </a:r>
            <a:endParaRPr lang="ru-RU" smtClean="0">
              <a:ln>
                <a:noFill/>
              </a:ln>
              <a:effectLst/>
            </a:endParaRPr>
          </a:p>
        </p:txBody>
      </p:sp>
      <p:sp>
        <p:nvSpPr>
          <p:cNvPr id="18435" name="Rectangle 4"/>
          <p:cNvSpPr>
            <a:spLocks noChangeArrowheads="1"/>
          </p:cNvSpPr>
          <p:nvPr/>
        </p:nvSpPr>
        <p:spPr bwMode="auto">
          <a:xfrm>
            <a:off x="0" y="46038"/>
            <a:ext cx="184150" cy="366712"/>
          </a:xfrm>
          <a:prstGeom prst="rect">
            <a:avLst/>
          </a:prstGeom>
          <a:noFill/>
          <a:ln w="9525">
            <a:noFill/>
            <a:miter lim="800000"/>
            <a:headEnd/>
            <a:tailEnd/>
          </a:ln>
        </p:spPr>
        <p:txBody>
          <a:bodyPr wrap="none" anchor="ctr">
            <a:spAutoFit/>
          </a:bodyPr>
          <a:lstStyle/>
          <a:p>
            <a:pPr eaLnBrk="0" hangingPunct="0"/>
            <a:endParaRPr lang="ru-RU"/>
          </a:p>
        </p:txBody>
      </p:sp>
      <p:sp>
        <p:nvSpPr>
          <p:cNvPr id="18436" name="Rectangle 6"/>
          <p:cNvSpPr>
            <a:spLocks noChangeArrowheads="1"/>
          </p:cNvSpPr>
          <p:nvPr/>
        </p:nvSpPr>
        <p:spPr bwMode="auto">
          <a:xfrm>
            <a:off x="304800" y="1752600"/>
            <a:ext cx="8458200" cy="1323975"/>
          </a:xfrm>
          <a:prstGeom prst="rect">
            <a:avLst/>
          </a:prstGeom>
          <a:noFill/>
          <a:ln w="9525">
            <a:noFill/>
            <a:miter lim="800000"/>
            <a:headEnd/>
            <a:tailEnd/>
          </a:ln>
        </p:spPr>
        <p:txBody>
          <a:bodyPr>
            <a:spAutoFit/>
          </a:bodyPr>
          <a:lstStyle/>
          <a:p>
            <a:pPr eaLnBrk="0" hangingPunct="0"/>
            <a:r>
              <a:rPr lang="en-US" sz="2000">
                <a:latin typeface="Times New Roman" pitchFamily="18" charset="0"/>
                <a:cs typeface="Times New Roman" pitchFamily="18" charset="0"/>
              </a:rPr>
              <a:t>Baird died in his sleep on the 14th June 1946, before he could complete his work. There was not any place in Westminster Abbey for this genius, no lavish praise from the BBC, no honours from his country. He was buried in the little churchyard in Helensburgh, the place of his birth.</a:t>
            </a:r>
            <a:endParaRPr lang="ru-RU" sz="2000">
              <a:latin typeface="Times New Roman" pitchFamily="18" charset="0"/>
              <a:cs typeface="Times New Roman" pitchFamily="18" charset="0"/>
            </a:endParaRPr>
          </a:p>
        </p:txBody>
      </p:sp>
      <p:pic>
        <p:nvPicPr>
          <p:cNvPr id="18437" name="Picture 7"/>
          <p:cNvPicPr>
            <a:picLocks noChangeAspect="1" noChangeArrowheads="1"/>
          </p:cNvPicPr>
          <p:nvPr/>
        </p:nvPicPr>
        <p:blipFill>
          <a:blip r:embed="rId2" cstate="print"/>
          <a:srcRect/>
          <a:stretch>
            <a:fillRect/>
          </a:stretch>
        </p:blipFill>
        <p:spPr bwMode="auto">
          <a:xfrm>
            <a:off x="914400" y="3810000"/>
            <a:ext cx="2819400" cy="2111375"/>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a:stretch>
            <a:fillRect/>
          </a:stretch>
        </p:blipFill>
        <p:spPr bwMode="auto">
          <a:xfrm>
            <a:off x="4841875" y="3810000"/>
            <a:ext cx="3567113" cy="2057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4"/>
          <p:cNvSpPr>
            <a:spLocks noGrp="1"/>
          </p:cNvSpPr>
          <p:nvPr>
            <p:ph idx="1"/>
          </p:nvPr>
        </p:nvSpPr>
        <p:spPr/>
        <p:txBody>
          <a:bodyPr/>
          <a:lstStyle/>
          <a:p>
            <a:r>
              <a:rPr lang="en-US" sz="2400" smtClean="0">
                <a:latin typeface="Times New Roman" pitchFamily="18" charset="0"/>
                <a:cs typeface="Times New Roman" pitchFamily="18" charset="0"/>
              </a:rPr>
              <a:t>It goes without saying that television plays a very important part in people`s lives. It`s a wonderful source of information and one of best ways to spend free time and not to feel bored. Television viewing is by far the most popular leisure pastime. Television is a reflection of the modern world. It gives you an opportunity to travel all over the world, to see different countries and people, learn about their customs and traditions. Television keeps you informed about the rest of the world. </a:t>
            </a:r>
            <a:endParaRPr lang="ru-RU" sz="2400" smtClean="0">
              <a:latin typeface="Times New Roman" pitchFamily="18" charset="0"/>
              <a:cs typeface="Times New Roman" pitchFamily="18" charset="0"/>
            </a:endParaRPr>
          </a:p>
        </p:txBody>
      </p:sp>
      <p:sp>
        <p:nvSpPr>
          <p:cNvPr id="4" name="Заголовок 3"/>
          <p:cNvSpPr>
            <a:spLocks noGrp="1"/>
          </p:cNvSpPr>
          <p:nvPr>
            <p:ph type="title"/>
          </p:nvPr>
        </p:nvSpPr>
        <p:spPr/>
        <p:txBody>
          <a:bodyPr/>
          <a:lstStyle/>
          <a:p>
            <a:pPr>
              <a:defRPr/>
            </a:pPr>
            <a:r>
              <a:rPr smtClean="0"/>
              <a:t>                 Conclusion    </a:t>
            </a:r>
            <a:endParaRPr lang="ru-RU"/>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457200" y="1524000"/>
            <a:ext cx="8153400" cy="3886200"/>
          </a:xfrm>
        </p:spPr>
        <p:txBody>
          <a:bodyPr/>
          <a:lstStyle/>
          <a:p>
            <a:pPr>
              <a:buFont typeface="Wingdings 2" pitchFamily="18" charset="2"/>
              <a:buNone/>
            </a:pPr>
            <a:r>
              <a:rPr lang="en-US" sz="2400" smtClean="0">
                <a:latin typeface="Times New Roman" pitchFamily="18" charset="0"/>
                <a:cs typeface="Times New Roman" pitchFamily="18" charset="0"/>
              </a:rPr>
              <a:t>As for me I prefer watching different quizzes. That`s why my favourite TV programme is «Who wants to be a millionaire?»  The programme is now hosted by Dmitry Dibrov. I think it is the perfect way to be in the known of everything. I find this programme clever and informative.</a:t>
            </a:r>
            <a:endParaRPr lang="ru-RU" sz="2400" smtClean="0">
              <a:latin typeface="Times New Roman" pitchFamily="18" charset="0"/>
              <a:cs typeface="Times New Roman" pitchFamily="18" charset="0"/>
            </a:endParaRPr>
          </a:p>
          <a:p>
            <a:endParaRPr lang="ru-RU" sz="2400" smtClean="0">
              <a:latin typeface="Times New Roman" pitchFamily="18" charset="0"/>
              <a:cs typeface="Times New Roman" pitchFamily="18" charset="0"/>
            </a:endParaRPr>
          </a:p>
          <a:p>
            <a:pPr>
              <a:buFont typeface="Wingdings 2" pitchFamily="18" charset="2"/>
              <a:buNone/>
            </a:pPr>
            <a:r>
              <a:rPr lang="en-US" sz="2400" smtClean="0">
                <a:latin typeface="Times New Roman" pitchFamily="18" charset="0"/>
                <a:cs typeface="Times New Roman" pitchFamily="18" charset="0"/>
              </a:rPr>
              <a:t>In short, television does have its good points. Many of the programme that broadcast are educational and can help with schoolwork.</a:t>
            </a:r>
            <a:endParaRPr lang="ru-RU" sz="2400" smtClean="0">
              <a:latin typeface="Times New Roman" pitchFamily="18" charset="0"/>
              <a:cs typeface="Times New Roman" pitchFamily="18" charset="0"/>
            </a:endParaRPr>
          </a:p>
          <a:p>
            <a:endParaRPr lang="ru-RU" smtClean="0"/>
          </a:p>
        </p:txBody>
      </p:sp>
      <p:sp>
        <p:nvSpPr>
          <p:cNvPr id="17410" name="Rectangle 2"/>
          <p:cNvSpPr>
            <a:spLocks noGrp="1" noRot="1" noChangeArrowheads="1"/>
          </p:cNvSpPr>
          <p:nvPr>
            <p:ph type="title"/>
          </p:nvPr>
        </p:nvSpPr>
        <p:spPr/>
        <p:txBody>
          <a:bodyPr/>
          <a:lstStyle/>
          <a:p>
            <a:pPr eaLnBrk="1" fontAlgn="auto" hangingPunct="1">
              <a:spcAft>
                <a:spcPts val="0"/>
              </a:spcAft>
              <a:defRPr/>
            </a:pPr>
            <a:r>
              <a:rPr smtClean="0"/>
              <a:t>                 Conclusion</a:t>
            </a:r>
            <a:endParaRPr lang="ru-RU" smtClean="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defRPr/>
            </a:pPr>
            <a:r>
              <a:rPr smtClean="0"/>
              <a:t>                  Conclusion</a:t>
            </a:r>
            <a:endParaRPr lang="ru-RU"/>
          </a:p>
        </p:txBody>
      </p:sp>
      <p:pic>
        <p:nvPicPr>
          <p:cNvPr id="21507" name="Picture 4" descr="67245"/>
          <p:cNvPicPr>
            <a:picLocks noChangeAspect="1" noChangeArrowheads="1"/>
          </p:cNvPicPr>
          <p:nvPr/>
        </p:nvPicPr>
        <p:blipFill>
          <a:blip r:embed="rId2" cstate="print"/>
          <a:srcRect/>
          <a:stretch>
            <a:fillRect/>
          </a:stretch>
        </p:blipFill>
        <p:spPr bwMode="auto">
          <a:xfrm>
            <a:off x="1762125" y="2200275"/>
            <a:ext cx="5619750" cy="2457450"/>
          </a:xfrm>
          <a:prstGeom prst="rect">
            <a:avLst/>
          </a:prstGeom>
          <a:noFill/>
          <a:ln w="9525">
            <a:noFill/>
            <a:miter lim="800000"/>
            <a:headEnd/>
            <a:tailEnd/>
          </a:ln>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95400" y="304800"/>
            <a:ext cx="6553200" cy="990600"/>
          </a:xfrm>
        </p:spPr>
        <p:txBody>
          <a:bodyPr>
            <a:normAutofit fontScale="90000"/>
          </a:bodyPr>
          <a:lstStyle/>
          <a:p>
            <a:pPr>
              <a:defRPr/>
            </a:pPr>
            <a:r>
              <a:rPr sz="4400" b="1" smtClean="0">
                <a:ln>
                  <a:noFill/>
                </a:ln>
                <a:solidFill>
                  <a:schemeClr val="tx1"/>
                </a:solidFill>
                <a:effectLst/>
              </a:rPr>
              <a:t>                 </a:t>
            </a:r>
            <a:r>
              <a:rPr sz="3600" b="1" smtClean="0">
                <a:ln>
                  <a:noFill/>
                </a:ln>
                <a:solidFill>
                  <a:schemeClr val="tx1"/>
                </a:solidFill>
                <a:effectLst/>
              </a:rPr>
              <a:t>Introduction</a:t>
            </a:r>
            <a:r>
              <a:rPr sz="3600" smtClean="0">
                <a:ln>
                  <a:noFill/>
                </a:ln>
                <a:solidFill>
                  <a:schemeClr val="tx1"/>
                </a:solidFill>
                <a:effectLst/>
              </a:rPr>
              <a:t/>
            </a:r>
            <a:br>
              <a:rPr sz="3600" smtClean="0">
                <a:ln>
                  <a:noFill/>
                </a:ln>
                <a:solidFill>
                  <a:schemeClr val="tx1"/>
                </a:solidFill>
                <a:effectLst/>
              </a:rPr>
            </a:br>
            <a:endParaRPr lang="ru-RU" sz="3600"/>
          </a:p>
        </p:txBody>
      </p:sp>
      <p:sp>
        <p:nvSpPr>
          <p:cNvPr id="6147" name="Прямоугольник 3"/>
          <p:cNvSpPr>
            <a:spLocks noChangeArrowheads="1"/>
          </p:cNvSpPr>
          <p:nvPr/>
        </p:nvSpPr>
        <p:spPr bwMode="auto">
          <a:xfrm>
            <a:off x="1295400" y="838200"/>
            <a:ext cx="6629400" cy="3478213"/>
          </a:xfrm>
          <a:prstGeom prst="rect">
            <a:avLst/>
          </a:prstGeom>
          <a:noFill/>
          <a:ln w="9525">
            <a:noFill/>
            <a:miter lim="800000"/>
            <a:headEnd/>
            <a:tailEnd/>
          </a:ln>
        </p:spPr>
        <p:txBody>
          <a:bodyPr>
            <a:spAutoFit/>
          </a:bodyPr>
          <a:lstStyle/>
          <a:p>
            <a:pPr algn="ctr"/>
            <a:r>
              <a:rPr lang="en-US" sz="2200">
                <a:latin typeface="Times New Roman" pitchFamily="18" charset="0"/>
                <a:cs typeface="Times New Roman" pitchFamily="18" charset="0"/>
              </a:rPr>
              <a:t>Wonderful inventions have been made in science and technology recently. This advances are changing the lifestyle of millions of people all over the world. By the end of the 20th century lots of inventions have been appeared. Some of them have become so commonplace that it is difficult to imagine them things to make our life more comfortable. Almost every day a new technique or product appears in the world. But we always need something more useful, more effective, more comfortable.</a:t>
            </a:r>
            <a:r>
              <a:rPr lang="ru-RU" sz="2200">
                <a:latin typeface="Times New Roman" pitchFamily="18" charset="0"/>
                <a:cs typeface="Times New Roman" pitchFamily="18" charset="0"/>
              </a:rPr>
              <a:t> </a:t>
            </a:r>
          </a:p>
        </p:txBody>
      </p:sp>
      <p:pic>
        <p:nvPicPr>
          <p:cNvPr id="6148" name="Picture 10"/>
          <p:cNvPicPr>
            <a:picLocks noChangeAspect="1" noChangeArrowheads="1"/>
          </p:cNvPicPr>
          <p:nvPr/>
        </p:nvPicPr>
        <p:blipFill>
          <a:blip r:embed="rId2" cstate="print"/>
          <a:srcRect/>
          <a:stretch>
            <a:fillRect/>
          </a:stretch>
        </p:blipFill>
        <p:spPr bwMode="auto">
          <a:xfrm>
            <a:off x="3048000" y="4244975"/>
            <a:ext cx="2743200" cy="1963738"/>
          </a:xfrm>
          <a:prstGeom prst="rect">
            <a:avLst/>
          </a:prstGeom>
          <a:noFill/>
          <a:ln w="9525">
            <a:noFill/>
            <a:miter lim="800000"/>
            <a:headEnd/>
            <a:tailEnd/>
          </a:ln>
        </p:spPr>
      </p:pic>
      <p:pic>
        <p:nvPicPr>
          <p:cNvPr id="6149" name="Picture 6"/>
          <p:cNvPicPr>
            <a:picLocks noChangeAspect="1" noChangeArrowheads="1"/>
          </p:cNvPicPr>
          <p:nvPr/>
        </p:nvPicPr>
        <p:blipFill>
          <a:blip r:embed="rId3" cstate="print"/>
          <a:srcRect/>
          <a:stretch>
            <a:fillRect/>
          </a:stretch>
        </p:blipFill>
        <p:spPr bwMode="auto">
          <a:xfrm>
            <a:off x="6402388" y="4419600"/>
            <a:ext cx="1536700" cy="1562100"/>
          </a:xfrm>
          <a:prstGeom prst="rect">
            <a:avLst/>
          </a:prstGeom>
          <a:noFill/>
          <a:ln w="9525">
            <a:noFill/>
            <a:miter lim="800000"/>
            <a:headEnd/>
            <a:tailEnd/>
          </a:ln>
        </p:spPr>
      </p:pic>
      <p:pic>
        <p:nvPicPr>
          <p:cNvPr id="6150" name="Picture 7"/>
          <p:cNvPicPr>
            <a:picLocks noChangeAspect="1" noChangeArrowheads="1"/>
          </p:cNvPicPr>
          <p:nvPr/>
        </p:nvPicPr>
        <p:blipFill>
          <a:blip r:embed="rId4" cstate="print"/>
          <a:srcRect/>
          <a:stretch>
            <a:fillRect/>
          </a:stretch>
        </p:blipFill>
        <p:spPr bwMode="auto">
          <a:xfrm>
            <a:off x="671513" y="4343400"/>
            <a:ext cx="1614487" cy="1543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defRPr/>
            </a:pPr>
            <a:r>
              <a:rPr sz="3200" smtClean="0">
                <a:latin typeface="Times New Roman" pitchFamily="18" charset="0"/>
                <a:cs typeface="Times New Roman" pitchFamily="18" charset="0"/>
              </a:rPr>
              <a:t>            </a:t>
            </a:r>
            <a:r>
              <a:rPr sz="4000" smtClean="0">
                <a:latin typeface="Times New Roman" pitchFamily="18" charset="0"/>
                <a:cs typeface="Times New Roman" pitchFamily="18" charset="0"/>
              </a:rPr>
              <a:t>Inventions that shook the world</a:t>
            </a:r>
            <a:endParaRPr lang="ru-RU" sz="4000">
              <a:latin typeface="Times New Roman" pitchFamily="18" charset="0"/>
              <a:cs typeface="Times New Roman" pitchFamily="18" charset="0"/>
            </a:endParaRPr>
          </a:p>
        </p:txBody>
      </p:sp>
      <p:pic>
        <p:nvPicPr>
          <p:cNvPr id="7171" name="Picture 2"/>
          <p:cNvPicPr>
            <a:picLocks noChangeAspect="1" noChangeArrowheads="1"/>
          </p:cNvPicPr>
          <p:nvPr/>
        </p:nvPicPr>
        <p:blipFill>
          <a:blip r:embed="rId2" cstate="print"/>
          <a:srcRect/>
          <a:stretch>
            <a:fillRect/>
          </a:stretch>
        </p:blipFill>
        <p:spPr bwMode="auto">
          <a:xfrm>
            <a:off x="685800" y="1676400"/>
            <a:ext cx="1908175" cy="1287463"/>
          </a:xfrm>
          <a:prstGeom prst="rect">
            <a:avLst/>
          </a:prstGeom>
          <a:noFill/>
          <a:ln w="9525">
            <a:noFill/>
            <a:miter lim="800000"/>
            <a:headEnd/>
            <a:tailEnd/>
          </a:ln>
        </p:spPr>
      </p:pic>
      <p:sp>
        <p:nvSpPr>
          <p:cNvPr id="7172" name="Rectangle 4"/>
          <p:cNvSpPr>
            <a:spLocks noChangeArrowheads="1"/>
          </p:cNvSpPr>
          <p:nvPr/>
        </p:nvSpPr>
        <p:spPr bwMode="auto">
          <a:xfrm>
            <a:off x="2819400" y="2209800"/>
            <a:ext cx="6019800" cy="708025"/>
          </a:xfrm>
          <a:prstGeom prst="rect">
            <a:avLst/>
          </a:prstGeom>
          <a:noFill/>
          <a:ln w="9525">
            <a:noFill/>
            <a:miter lim="800000"/>
            <a:headEnd/>
            <a:tailEnd/>
          </a:ln>
        </p:spPr>
        <p:txBody>
          <a:bodyPr anchor="ctr">
            <a:spAutoFit/>
          </a:bodyPr>
          <a:lstStyle/>
          <a:p>
            <a:pPr eaLnBrk="0" hangingPunct="0"/>
            <a:r>
              <a:rPr lang="en-US" sz="2000">
                <a:latin typeface="Times New Roman" pitchFamily="18" charset="0"/>
                <a:cs typeface="Times New Roman" pitchFamily="18" charset="0"/>
              </a:rPr>
              <a:t>In1876 Alexander Graham Bell, an American engineer, invented telephone.</a:t>
            </a:r>
          </a:p>
        </p:txBody>
      </p:sp>
      <p:pic>
        <p:nvPicPr>
          <p:cNvPr id="7173" name="Picture 3"/>
          <p:cNvPicPr>
            <a:picLocks noChangeAspect="1" noChangeArrowheads="1"/>
          </p:cNvPicPr>
          <p:nvPr/>
        </p:nvPicPr>
        <p:blipFill>
          <a:blip r:embed="rId3" cstate="print"/>
          <a:srcRect/>
          <a:stretch>
            <a:fillRect/>
          </a:stretch>
        </p:blipFill>
        <p:spPr bwMode="auto">
          <a:xfrm>
            <a:off x="663575" y="3200400"/>
            <a:ext cx="1068388" cy="1524000"/>
          </a:xfrm>
          <a:prstGeom prst="rect">
            <a:avLst/>
          </a:prstGeom>
          <a:noFill/>
          <a:ln w="9525">
            <a:noFill/>
            <a:miter lim="800000"/>
            <a:headEnd/>
            <a:tailEnd/>
          </a:ln>
        </p:spPr>
      </p:pic>
      <p:pic>
        <p:nvPicPr>
          <p:cNvPr id="7174" name="Picture 4"/>
          <p:cNvPicPr>
            <a:picLocks noChangeAspect="1" noChangeArrowheads="1"/>
          </p:cNvPicPr>
          <p:nvPr/>
        </p:nvPicPr>
        <p:blipFill>
          <a:blip r:embed="rId4" cstate="print"/>
          <a:srcRect/>
          <a:stretch>
            <a:fillRect/>
          </a:stretch>
        </p:blipFill>
        <p:spPr bwMode="auto">
          <a:xfrm>
            <a:off x="1576388" y="3200400"/>
            <a:ext cx="1060450" cy="1524000"/>
          </a:xfrm>
          <a:prstGeom prst="rect">
            <a:avLst/>
          </a:prstGeom>
          <a:noFill/>
          <a:ln w="9525">
            <a:noFill/>
            <a:miter lim="800000"/>
            <a:headEnd/>
            <a:tailEnd/>
          </a:ln>
        </p:spPr>
      </p:pic>
      <p:pic>
        <p:nvPicPr>
          <p:cNvPr id="7175" name="Picture 7"/>
          <p:cNvPicPr>
            <a:picLocks noChangeAspect="1" noChangeArrowheads="1"/>
          </p:cNvPicPr>
          <p:nvPr/>
        </p:nvPicPr>
        <p:blipFill>
          <a:blip r:embed="rId5" cstate="print"/>
          <a:srcRect/>
          <a:stretch>
            <a:fillRect/>
          </a:stretch>
        </p:blipFill>
        <p:spPr bwMode="auto">
          <a:xfrm>
            <a:off x="685800" y="4953000"/>
            <a:ext cx="1490663" cy="1022350"/>
          </a:xfrm>
          <a:prstGeom prst="rect">
            <a:avLst/>
          </a:prstGeom>
          <a:noFill/>
          <a:ln w="9525">
            <a:noFill/>
            <a:miter lim="800000"/>
            <a:headEnd/>
            <a:tailEnd/>
          </a:ln>
        </p:spPr>
      </p:pic>
      <p:sp>
        <p:nvSpPr>
          <p:cNvPr id="7176" name="Прямоугольник 7"/>
          <p:cNvSpPr>
            <a:spLocks noChangeArrowheads="1"/>
          </p:cNvSpPr>
          <p:nvPr/>
        </p:nvSpPr>
        <p:spPr bwMode="auto">
          <a:xfrm>
            <a:off x="2895600" y="3276600"/>
            <a:ext cx="5486400" cy="1016000"/>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In 1895 the Lumiere brothers, Auguste and Louis, patented their cinematography and opened the world`s first cinema in Paris</a:t>
            </a:r>
            <a:endParaRPr lang="ru-RU" sz="2000">
              <a:latin typeface="Times New Roman" pitchFamily="18" charset="0"/>
              <a:cs typeface="Times New Roman" pitchFamily="18" charset="0"/>
            </a:endParaRPr>
          </a:p>
        </p:txBody>
      </p:sp>
      <p:pic>
        <p:nvPicPr>
          <p:cNvPr id="7177" name="Picture 8"/>
          <p:cNvPicPr>
            <a:picLocks noChangeAspect="1" noChangeArrowheads="1"/>
          </p:cNvPicPr>
          <p:nvPr/>
        </p:nvPicPr>
        <p:blipFill>
          <a:blip r:embed="rId6" cstate="print"/>
          <a:srcRect/>
          <a:stretch>
            <a:fillRect/>
          </a:stretch>
        </p:blipFill>
        <p:spPr bwMode="auto">
          <a:xfrm>
            <a:off x="2209800" y="4953000"/>
            <a:ext cx="990600" cy="990600"/>
          </a:xfrm>
          <a:prstGeom prst="rect">
            <a:avLst/>
          </a:prstGeom>
          <a:noFill/>
          <a:ln w="9525">
            <a:noFill/>
            <a:miter lim="800000"/>
            <a:headEnd/>
            <a:tailEnd/>
          </a:ln>
        </p:spPr>
      </p:pic>
      <p:sp>
        <p:nvSpPr>
          <p:cNvPr id="7178" name="Rectangle 10"/>
          <p:cNvSpPr>
            <a:spLocks noChangeArrowheads="1"/>
          </p:cNvSpPr>
          <p:nvPr/>
        </p:nvSpPr>
        <p:spPr bwMode="auto">
          <a:xfrm>
            <a:off x="3429000" y="5334000"/>
            <a:ext cx="4876800" cy="984250"/>
          </a:xfrm>
          <a:prstGeom prst="rect">
            <a:avLst/>
          </a:prstGeom>
          <a:noFill/>
          <a:ln w="9525">
            <a:noFill/>
            <a:miter lim="800000"/>
            <a:headEnd/>
            <a:tailEnd/>
          </a:ln>
        </p:spPr>
        <p:txBody>
          <a:bodyPr anchor="ctr">
            <a:spAutoFit/>
          </a:bodyPr>
          <a:lstStyle/>
          <a:p>
            <a:pPr eaLnBrk="0" hangingPunct="0"/>
            <a:r>
              <a:rPr lang="en-US" sz="2000">
                <a:latin typeface="Times New Roman" pitchFamily="18" charset="0"/>
                <a:cs typeface="Times New Roman" pitchFamily="18" charset="0"/>
              </a:rPr>
              <a:t>In 1903 Wilbur and Orville Wright build the first  airplane.</a:t>
            </a:r>
            <a:endParaRPr lang="ru-RU" sz="2000">
              <a:latin typeface="Times New Roman" pitchFamily="18" charset="0"/>
              <a:cs typeface="Times New Roman" pitchFamily="18" charset="0"/>
            </a:endParaRPr>
          </a:p>
          <a:p>
            <a:pPr eaLnBrk="0" hangingPunct="0"/>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hangingPunct="1">
              <a:defRPr/>
            </a:pPr>
            <a:r>
              <a:rPr lang="ru-RU" sz="4000" smtClean="0"/>
              <a:t>          </a:t>
            </a:r>
            <a:r>
              <a:rPr sz="4000" smtClean="0">
                <a:latin typeface="Times New Roman" pitchFamily="18" charset="0"/>
                <a:cs typeface="Times New Roman" pitchFamily="18" charset="0"/>
              </a:rPr>
              <a:t>Inventions that shook the world</a:t>
            </a:r>
            <a:endParaRPr lang="ru-RU" sz="4000">
              <a:latin typeface="Times New Roman" pitchFamily="18" charset="0"/>
              <a:cs typeface="Times New Roman" pitchFamily="18" charset="0"/>
            </a:endParaRPr>
          </a:p>
        </p:txBody>
      </p:sp>
      <p:pic>
        <p:nvPicPr>
          <p:cNvPr id="8195" name="Picture 5"/>
          <p:cNvPicPr>
            <a:picLocks noChangeAspect="1" noChangeArrowheads="1"/>
          </p:cNvPicPr>
          <p:nvPr/>
        </p:nvPicPr>
        <p:blipFill>
          <a:blip r:embed="rId2" cstate="print"/>
          <a:srcRect/>
          <a:stretch>
            <a:fillRect/>
          </a:stretch>
        </p:blipFill>
        <p:spPr bwMode="auto">
          <a:xfrm>
            <a:off x="2819400" y="1776413"/>
            <a:ext cx="1295400" cy="1417637"/>
          </a:xfrm>
          <a:prstGeom prst="rect">
            <a:avLst/>
          </a:prstGeom>
          <a:noFill/>
          <a:ln w="9525">
            <a:noFill/>
            <a:miter lim="800000"/>
            <a:headEnd/>
            <a:tailEnd/>
          </a:ln>
        </p:spPr>
      </p:pic>
      <p:pic>
        <p:nvPicPr>
          <p:cNvPr id="8196" name="Picture 11"/>
          <p:cNvPicPr>
            <a:picLocks noChangeAspect="1" noChangeArrowheads="1"/>
          </p:cNvPicPr>
          <p:nvPr/>
        </p:nvPicPr>
        <p:blipFill>
          <a:blip r:embed="rId3" cstate="print"/>
          <a:srcRect/>
          <a:stretch>
            <a:fillRect/>
          </a:stretch>
        </p:blipFill>
        <p:spPr bwMode="auto">
          <a:xfrm>
            <a:off x="1143000" y="3657600"/>
            <a:ext cx="1533525" cy="1104900"/>
          </a:xfrm>
          <a:prstGeom prst="rect">
            <a:avLst/>
          </a:prstGeom>
          <a:noFill/>
          <a:ln w="9525">
            <a:noFill/>
            <a:miter lim="800000"/>
            <a:headEnd/>
            <a:tailEnd/>
          </a:ln>
        </p:spPr>
      </p:pic>
      <p:pic>
        <p:nvPicPr>
          <p:cNvPr id="8197" name="Picture 12"/>
          <p:cNvPicPr>
            <a:picLocks noChangeAspect="1" noChangeArrowheads="1"/>
          </p:cNvPicPr>
          <p:nvPr/>
        </p:nvPicPr>
        <p:blipFill>
          <a:blip r:embed="rId4" cstate="print"/>
          <a:srcRect/>
          <a:stretch>
            <a:fillRect/>
          </a:stretch>
        </p:blipFill>
        <p:spPr bwMode="auto">
          <a:xfrm>
            <a:off x="2667000" y="3657600"/>
            <a:ext cx="609600" cy="1082675"/>
          </a:xfrm>
          <a:prstGeom prst="rect">
            <a:avLst/>
          </a:prstGeom>
          <a:noFill/>
          <a:ln w="9525">
            <a:noFill/>
            <a:miter lim="800000"/>
            <a:headEnd/>
            <a:tailEnd/>
          </a:ln>
        </p:spPr>
      </p:pic>
      <p:pic>
        <p:nvPicPr>
          <p:cNvPr id="8198" name="Picture 13"/>
          <p:cNvPicPr>
            <a:picLocks noChangeAspect="1" noChangeArrowheads="1"/>
          </p:cNvPicPr>
          <p:nvPr/>
        </p:nvPicPr>
        <p:blipFill>
          <a:blip r:embed="rId5" cstate="print"/>
          <a:srcRect/>
          <a:stretch>
            <a:fillRect/>
          </a:stretch>
        </p:blipFill>
        <p:spPr bwMode="auto">
          <a:xfrm>
            <a:off x="1039813" y="5334000"/>
            <a:ext cx="1323975" cy="1000125"/>
          </a:xfrm>
          <a:prstGeom prst="rect">
            <a:avLst/>
          </a:prstGeom>
          <a:noFill/>
          <a:ln w="9525">
            <a:noFill/>
            <a:miter lim="800000"/>
            <a:headEnd/>
            <a:tailEnd/>
          </a:ln>
        </p:spPr>
      </p:pic>
      <p:pic>
        <p:nvPicPr>
          <p:cNvPr id="8199" name="Picture 14"/>
          <p:cNvPicPr>
            <a:picLocks noChangeAspect="1" noChangeArrowheads="1"/>
          </p:cNvPicPr>
          <p:nvPr/>
        </p:nvPicPr>
        <p:blipFill>
          <a:blip r:embed="rId6" cstate="print"/>
          <a:srcRect/>
          <a:stretch>
            <a:fillRect/>
          </a:stretch>
        </p:blipFill>
        <p:spPr bwMode="auto">
          <a:xfrm>
            <a:off x="2362200" y="5340350"/>
            <a:ext cx="1524000" cy="1022350"/>
          </a:xfrm>
          <a:prstGeom prst="rect">
            <a:avLst/>
          </a:prstGeom>
          <a:noFill/>
          <a:ln w="9525">
            <a:noFill/>
            <a:miter lim="800000"/>
            <a:headEnd/>
            <a:tailEnd/>
          </a:ln>
        </p:spPr>
      </p:pic>
      <p:pic>
        <p:nvPicPr>
          <p:cNvPr id="8200" name="Picture 6"/>
          <p:cNvPicPr>
            <a:picLocks noChangeAspect="1" noChangeArrowheads="1"/>
          </p:cNvPicPr>
          <p:nvPr/>
        </p:nvPicPr>
        <p:blipFill>
          <a:blip r:embed="rId7" cstate="print"/>
          <a:srcRect/>
          <a:stretch>
            <a:fillRect/>
          </a:stretch>
        </p:blipFill>
        <p:spPr bwMode="auto">
          <a:xfrm>
            <a:off x="1320800" y="1752600"/>
            <a:ext cx="1509713" cy="1441450"/>
          </a:xfrm>
          <a:prstGeom prst="rect">
            <a:avLst/>
          </a:prstGeom>
          <a:noFill/>
          <a:ln w="9525">
            <a:noFill/>
            <a:miter lim="800000"/>
            <a:headEnd/>
            <a:tailEnd/>
          </a:ln>
        </p:spPr>
      </p:pic>
      <p:sp>
        <p:nvSpPr>
          <p:cNvPr id="8201" name="Rectangle 11"/>
          <p:cNvSpPr>
            <a:spLocks noChangeArrowheads="1"/>
          </p:cNvSpPr>
          <p:nvPr/>
        </p:nvSpPr>
        <p:spPr bwMode="auto">
          <a:xfrm>
            <a:off x="4191000" y="1905000"/>
            <a:ext cx="4419600" cy="1016000"/>
          </a:xfrm>
          <a:prstGeom prst="rect">
            <a:avLst/>
          </a:prstGeom>
          <a:noFill/>
          <a:ln w="9525">
            <a:noFill/>
            <a:miter lim="800000"/>
            <a:headEnd/>
            <a:tailEnd/>
          </a:ln>
        </p:spPr>
        <p:txBody>
          <a:bodyPr anchor="ctr">
            <a:spAutoFit/>
          </a:bodyPr>
          <a:lstStyle/>
          <a:p>
            <a:pPr eaLnBrk="0" hangingPunct="0"/>
            <a:r>
              <a:rPr lang="en-US" sz="2000">
                <a:latin typeface="Times New Roman" pitchFamily="18" charset="0"/>
                <a:cs typeface="Times New Roman" pitchFamily="18" charset="0"/>
              </a:rPr>
              <a:t>In 1908 US automobile manufacturer Henry Ford created the world`s first car assembly line.</a:t>
            </a:r>
          </a:p>
        </p:txBody>
      </p:sp>
      <p:sp>
        <p:nvSpPr>
          <p:cNvPr id="8202" name="Прямоугольник 10"/>
          <p:cNvSpPr>
            <a:spLocks noChangeArrowheads="1"/>
          </p:cNvSpPr>
          <p:nvPr/>
        </p:nvSpPr>
        <p:spPr bwMode="auto">
          <a:xfrm>
            <a:off x="4191000" y="3657600"/>
            <a:ext cx="4419600" cy="708025"/>
          </a:xfrm>
          <a:prstGeom prst="rect">
            <a:avLst/>
          </a:prstGeom>
          <a:noFill/>
          <a:ln w="9525">
            <a:noFill/>
            <a:miter lim="800000"/>
            <a:headEnd/>
            <a:tailEnd/>
          </a:ln>
        </p:spPr>
        <p:txBody>
          <a:bodyPr>
            <a:spAutoFit/>
          </a:bodyPr>
          <a:lstStyle/>
          <a:p>
            <a:pPr eaLnBrk="0" hangingPunct="0"/>
            <a:r>
              <a:rPr lang="en-US" sz="2000">
                <a:latin typeface="Times New Roman" pitchFamily="18" charset="0"/>
                <a:cs typeface="Times New Roman" pitchFamily="18" charset="0"/>
              </a:rPr>
              <a:t>In 1957 Sergei Korolyev from Russia designed the fist artificial satellite.</a:t>
            </a:r>
          </a:p>
        </p:txBody>
      </p:sp>
      <p:sp>
        <p:nvSpPr>
          <p:cNvPr id="8203" name="Rectangle 11"/>
          <p:cNvSpPr>
            <a:spLocks noChangeArrowheads="1"/>
          </p:cNvSpPr>
          <p:nvPr/>
        </p:nvSpPr>
        <p:spPr bwMode="auto">
          <a:xfrm>
            <a:off x="4114800" y="5257800"/>
            <a:ext cx="4800600" cy="1016000"/>
          </a:xfrm>
          <a:prstGeom prst="rect">
            <a:avLst/>
          </a:prstGeom>
          <a:noFill/>
          <a:ln w="9525">
            <a:noFill/>
            <a:miter lim="800000"/>
            <a:headEnd/>
            <a:tailEnd/>
          </a:ln>
        </p:spPr>
        <p:txBody>
          <a:bodyPr anchor="ctr">
            <a:spAutoFit/>
          </a:bodyPr>
          <a:lstStyle/>
          <a:p>
            <a:pPr eaLnBrk="0" hangingPunct="0"/>
            <a:r>
              <a:rPr lang="en-US" sz="2000">
                <a:latin typeface="Times New Roman" pitchFamily="18" charset="0"/>
                <a:cs typeface="Times New Roman" pitchFamily="18" charset="0"/>
              </a:rPr>
              <a:t>In 1981 Bill Gates from USA created Microsoft-DC ( Disk Operating System)</a:t>
            </a:r>
            <a:endParaRPr lang="ru-RU" sz="2000">
              <a:latin typeface="Times New Roman" pitchFamily="18" charset="0"/>
              <a:cs typeface="Times New Roman" pitchFamily="18" charset="0"/>
            </a:endParaRPr>
          </a:p>
          <a:p>
            <a:pPr eaLnBrk="0" hangingPunct="0"/>
            <a:r>
              <a:rPr lang="en-US" sz="2000" b="1">
                <a:cs typeface="Times New Roman" pitchFamily="18" charset="0"/>
              </a:rPr>
              <a:t>          </a:t>
            </a:r>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152400"/>
            <a:ext cx="8229600" cy="914400"/>
          </a:xfrm>
        </p:spPr>
        <p:txBody>
          <a:bodyPr/>
          <a:lstStyle/>
          <a:p>
            <a:pPr eaLnBrk="1" fontAlgn="auto" hangingPunct="1">
              <a:spcAft>
                <a:spcPts val="0"/>
              </a:spcAft>
              <a:defRPr/>
            </a:pPr>
            <a:r>
              <a:rPr lang="ru-RU" smtClean="0"/>
              <a:t>              </a:t>
            </a:r>
            <a:r>
              <a:rPr sz="4000" b="1" smtClean="0">
                <a:latin typeface="Times New Roman" pitchFamily="18" charset="0"/>
                <a:cs typeface="Times New Roman" pitchFamily="18" charset="0"/>
              </a:rPr>
              <a:t>The History of Television</a:t>
            </a:r>
            <a:endParaRPr lang="ru-RU" sz="4000" b="1" smtClean="0">
              <a:latin typeface="Times New Roman" pitchFamily="18" charset="0"/>
              <a:cs typeface="Times New Roman" pitchFamily="18" charset="0"/>
            </a:endParaRPr>
          </a:p>
        </p:txBody>
      </p:sp>
      <p:pic>
        <p:nvPicPr>
          <p:cNvPr id="9219" name="Picture 4"/>
          <p:cNvPicPr>
            <a:picLocks noChangeAspect="1" noChangeArrowheads="1"/>
          </p:cNvPicPr>
          <p:nvPr/>
        </p:nvPicPr>
        <p:blipFill>
          <a:blip r:embed="rId2" cstate="print"/>
          <a:srcRect/>
          <a:stretch>
            <a:fillRect/>
          </a:stretch>
        </p:blipFill>
        <p:spPr bwMode="auto">
          <a:xfrm>
            <a:off x="609600" y="3657600"/>
            <a:ext cx="2286000" cy="2717800"/>
          </a:xfrm>
          <a:prstGeom prst="rect">
            <a:avLst/>
          </a:prstGeom>
          <a:noFill/>
          <a:ln w="9525">
            <a:noFill/>
            <a:miter lim="800000"/>
            <a:headEnd/>
            <a:tailEnd/>
          </a:ln>
        </p:spPr>
      </p:pic>
      <p:pic>
        <p:nvPicPr>
          <p:cNvPr id="9220" name="Picture 11"/>
          <p:cNvPicPr>
            <a:picLocks noGrp="1" noChangeAspect="1" noChangeArrowheads="1"/>
          </p:cNvPicPr>
          <p:nvPr>
            <p:ph idx="1"/>
          </p:nvPr>
        </p:nvPicPr>
        <p:blipFill>
          <a:blip r:embed="rId3" cstate="print"/>
          <a:srcRect/>
          <a:stretch>
            <a:fillRect/>
          </a:stretch>
        </p:blipFill>
        <p:spPr>
          <a:xfrm>
            <a:off x="5791200" y="2971800"/>
            <a:ext cx="2270125" cy="3275013"/>
          </a:xfrm>
          <a:noFill/>
        </p:spPr>
      </p:pic>
      <p:sp>
        <p:nvSpPr>
          <p:cNvPr id="9221" name="Rectangle 5"/>
          <p:cNvSpPr>
            <a:spLocks noChangeArrowheads="1"/>
          </p:cNvSpPr>
          <p:nvPr/>
        </p:nvSpPr>
        <p:spPr bwMode="auto">
          <a:xfrm>
            <a:off x="838200" y="1066800"/>
            <a:ext cx="7315200" cy="1938338"/>
          </a:xfrm>
          <a:prstGeom prst="rect">
            <a:avLst/>
          </a:prstGeom>
          <a:noFill/>
          <a:ln w="9525">
            <a:noFill/>
            <a:miter lim="800000"/>
            <a:headEnd/>
            <a:tailEnd/>
          </a:ln>
        </p:spPr>
        <p:txBody>
          <a:bodyPr anchor="ctr">
            <a:spAutoFit/>
          </a:bodyPr>
          <a:lstStyle/>
          <a:p>
            <a:pPr algn="just" eaLnBrk="0" hangingPunct="0"/>
            <a:r>
              <a:rPr lang="en-US" sz="2000">
                <a:latin typeface="Times New Roman" pitchFamily="18" charset="0"/>
                <a:cs typeface="Times New Roman" pitchFamily="18" charset="0"/>
              </a:rPr>
              <a:t>The invention that swept the world and changed leisure habits for countless millions was pioneered  by Scottish-born electrical engineer John Logie Baird.</a:t>
            </a:r>
            <a:endParaRPr lang="ru-RU" sz="2000">
              <a:latin typeface="Times New Roman" pitchFamily="18" charset="0"/>
              <a:cs typeface="Times New Roman" pitchFamily="18" charset="0"/>
            </a:endParaRPr>
          </a:p>
          <a:p>
            <a:pPr algn="just" eaLnBrk="0" hangingPunct="0"/>
            <a:r>
              <a:rPr lang="en-US" sz="2000">
                <a:latin typeface="Times New Roman" pitchFamily="18" charset="0"/>
                <a:cs typeface="Times New Roman" pitchFamily="18" charset="0"/>
              </a:rPr>
              <a:t>It had been realized for some time that light could be converted into electrical impulses, making it possible to transmit such impulses over a distance and then reconvert them into light.</a:t>
            </a:r>
          </a:p>
        </p:txBody>
      </p:sp>
      <p:pic>
        <p:nvPicPr>
          <p:cNvPr id="9222" name="Picture 6"/>
          <p:cNvPicPr>
            <a:picLocks noChangeAspect="1" noChangeArrowheads="1"/>
          </p:cNvPicPr>
          <p:nvPr/>
        </p:nvPicPr>
        <p:blipFill>
          <a:blip r:embed="rId4" cstate="print"/>
          <a:srcRect/>
          <a:stretch>
            <a:fillRect/>
          </a:stretch>
        </p:blipFill>
        <p:spPr bwMode="auto">
          <a:xfrm>
            <a:off x="3065463" y="4419600"/>
            <a:ext cx="2562225" cy="1524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Rot="1" noChangeArrowheads="1"/>
          </p:cNvSpPr>
          <p:nvPr>
            <p:ph idx="1"/>
          </p:nvPr>
        </p:nvSpPr>
        <p:spPr/>
        <p:txBody>
          <a:bodyPr/>
          <a:lstStyle/>
          <a:p>
            <a:pPr eaLnBrk="1" hangingPunct="1"/>
            <a:r>
              <a:rPr lang="en-US" sz="2400" smtClean="0"/>
              <a:t>Different experiments by various people, in the field of electricity and radio, led to the development of basic technologies and ideas that laid the foundation for the invention of television. </a:t>
            </a:r>
            <a:endParaRPr lang="ru-RU" sz="2400" smtClean="0"/>
          </a:p>
        </p:txBody>
      </p:sp>
      <p:sp>
        <p:nvSpPr>
          <p:cNvPr id="9218" name="Rectangle 2"/>
          <p:cNvSpPr>
            <a:spLocks noGrp="1" noRot="1" noChangeArrowheads="1"/>
          </p:cNvSpPr>
          <p:nvPr>
            <p:ph type="title"/>
          </p:nvPr>
        </p:nvSpPr>
        <p:spPr/>
        <p:txBody>
          <a:bodyPr>
            <a:normAutofit fontScale="90000"/>
          </a:bodyPr>
          <a:lstStyle/>
          <a:p>
            <a:pPr eaLnBrk="1" fontAlgn="auto" hangingPunct="1">
              <a:spcAft>
                <a:spcPts val="0"/>
              </a:spcAft>
              <a:defRPr/>
            </a:pPr>
            <a:r>
              <a:rPr smtClean="0"/>
              <a:t> </a:t>
            </a:r>
            <a:r>
              <a:rPr lang="ru-RU" smtClean="0"/>
              <a:t>              </a:t>
            </a:r>
            <a:r>
              <a:rPr sz="4400" smtClean="0"/>
              <a:t>Timeline of TV History</a:t>
            </a:r>
            <a:r>
              <a:rPr lang="ru-RU" sz="3600" smtClean="0"/>
              <a:t/>
            </a:r>
            <a:br>
              <a:rPr lang="ru-RU" sz="3600" smtClean="0"/>
            </a:br>
            <a:r>
              <a:rPr lang="ru-RU" smtClean="0"/>
              <a:t> </a:t>
            </a:r>
          </a:p>
        </p:txBody>
      </p:sp>
      <p:pic>
        <p:nvPicPr>
          <p:cNvPr id="10244" name="Picture 9"/>
          <p:cNvPicPr>
            <a:picLocks noChangeAspect="1" noChangeArrowheads="1"/>
          </p:cNvPicPr>
          <p:nvPr/>
        </p:nvPicPr>
        <p:blipFill>
          <a:blip r:embed="rId2" cstate="print"/>
          <a:srcRect/>
          <a:stretch>
            <a:fillRect/>
          </a:stretch>
        </p:blipFill>
        <p:spPr bwMode="auto">
          <a:xfrm>
            <a:off x="685800" y="3505200"/>
            <a:ext cx="3505200" cy="2720975"/>
          </a:xfrm>
          <a:prstGeom prst="rect">
            <a:avLst/>
          </a:prstGeom>
          <a:noFill/>
          <a:ln w="9525">
            <a:noFill/>
            <a:miter lim="800000"/>
            <a:headEnd/>
            <a:tailEnd/>
          </a:ln>
        </p:spPr>
      </p:pic>
      <p:pic>
        <p:nvPicPr>
          <p:cNvPr id="10245" name="Picture 10"/>
          <p:cNvPicPr>
            <a:picLocks noChangeAspect="1" noChangeArrowheads="1"/>
          </p:cNvPicPr>
          <p:nvPr/>
        </p:nvPicPr>
        <p:blipFill>
          <a:blip r:embed="rId3" cstate="print"/>
          <a:srcRect/>
          <a:stretch>
            <a:fillRect/>
          </a:stretch>
        </p:blipFill>
        <p:spPr bwMode="auto">
          <a:xfrm>
            <a:off x="4724400" y="3778250"/>
            <a:ext cx="3429000" cy="23193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defRPr/>
            </a:pPr>
            <a:r>
              <a:rPr sz="4400" smtClean="0"/>
              <a:t/>
            </a:r>
            <a:br>
              <a:rPr sz="4400" smtClean="0"/>
            </a:br>
            <a:endParaRPr lang="ru-RU"/>
          </a:p>
        </p:txBody>
      </p:sp>
      <p:sp>
        <p:nvSpPr>
          <p:cNvPr id="11267" name="Прямоугольник 3"/>
          <p:cNvSpPr>
            <a:spLocks noChangeArrowheads="1"/>
          </p:cNvSpPr>
          <p:nvPr/>
        </p:nvSpPr>
        <p:spPr bwMode="auto">
          <a:xfrm>
            <a:off x="304800" y="457200"/>
            <a:ext cx="7696200" cy="1200150"/>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 Timeline of TV History</a:t>
            </a:r>
            <a:r>
              <a:rPr lang="en-US" sz="3200">
                <a:latin typeface="Times New Roman" pitchFamily="18" charset="0"/>
                <a:cs typeface="Times New Roman" pitchFamily="18" charset="0"/>
              </a:rPr>
              <a:t/>
            </a:r>
            <a:br>
              <a:rPr lang="en-US" sz="3200">
                <a:latin typeface="Times New Roman" pitchFamily="18" charset="0"/>
                <a:cs typeface="Times New Roman" pitchFamily="18" charset="0"/>
              </a:rPr>
            </a:br>
            <a:endParaRPr lang="ru-RU" sz="3200">
              <a:latin typeface="Times New Roman" pitchFamily="18" charset="0"/>
              <a:cs typeface="Times New Roman" pitchFamily="18" charset="0"/>
            </a:endParaRPr>
          </a:p>
        </p:txBody>
      </p:sp>
      <p:sp>
        <p:nvSpPr>
          <p:cNvPr id="11268" name="Прямоугольник 4"/>
          <p:cNvSpPr>
            <a:spLocks noChangeArrowheads="1"/>
          </p:cNvSpPr>
          <p:nvPr/>
        </p:nvSpPr>
        <p:spPr bwMode="auto">
          <a:xfrm>
            <a:off x="838200" y="1371600"/>
            <a:ext cx="6858000" cy="12001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From the experiments of Nipkow and Rosing, two types of television systems came into existence: mechanical television and electronic television.</a:t>
            </a:r>
            <a:endParaRPr lang="ru-RU" sz="2400">
              <a:latin typeface="Times New Roman" pitchFamily="18" charset="0"/>
              <a:cs typeface="Times New Roman" pitchFamily="18" charset="0"/>
            </a:endParaRPr>
          </a:p>
        </p:txBody>
      </p:sp>
      <p:pic>
        <p:nvPicPr>
          <p:cNvPr id="11269" name="Picture 5"/>
          <p:cNvPicPr>
            <a:picLocks noChangeAspect="1" noChangeArrowheads="1"/>
          </p:cNvPicPr>
          <p:nvPr/>
        </p:nvPicPr>
        <p:blipFill>
          <a:blip r:embed="rId2" cstate="print"/>
          <a:srcRect/>
          <a:stretch>
            <a:fillRect/>
          </a:stretch>
        </p:blipFill>
        <p:spPr bwMode="auto">
          <a:xfrm>
            <a:off x="685800" y="3276600"/>
            <a:ext cx="1689100" cy="2671763"/>
          </a:xfrm>
          <a:prstGeom prst="rect">
            <a:avLst/>
          </a:prstGeom>
          <a:noFill/>
          <a:ln w="9525">
            <a:noFill/>
            <a:miter lim="800000"/>
            <a:headEnd/>
            <a:tailEnd/>
          </a:ln>
        </p:spPr>
      </p:pic>
      <p:pic>
        <p:nvPicPr>
          <p:cNvPr id="11270" name="Рисунок 5" descr="http://fiz.1september.ru/2003/04/no04_05.gif"/>
          <p:cNvPicPr>
            <a:picLocks noChangeAspect="1" noChangeArrowheads="1"/>
          </p:cNvPicPr>
          <p:nvPr/>
        </p:nvPicPr>
        <p:blipFill>
          <a:blip r:embed="rId3" cstate="print"/>
          <a:srcRect/>
          <a:stretch>
            <a:fillRect/>
          </a:stretch>
        </p:blipFill>
        <p:spPr bwMode="auto">
          <a:xfrm>
            <a:off x="6592888" y="3352800"/>
            <a:ext cx="1798637" cy="2438400"/>
          </a:xfrm>
          <a:prstGeom prst="rect">
            <a:avLst/>
          </a:prstGeom>
          <a:noFill/>
          <a:ln w="9525">
            <a:noFill/>
            <a:miter lim="800000"/>
            <a:headEnd/>
            <a:tailEnd/>
          </a:ln>
        </p:spPr>
      </p:pic>
      <p:pic>
        <p:nvPicPr>
          <p:cNvPr id="11271" name="Picture 8"/>
          <p:cNvPicPr>
            <a:picLocks noChangeAspect="1" noChangeArrowheads="1"/>
          </p:cNvPicPr>
          <p:nvPr/>
        </p:nvPicPr>
        <p:blipFill>
          <a:blip r:embed="rId4" cstate="print"/>
          <a:srcRect/>
          <a:stretch>
            <a:fillRect/>
          </a:stretch>
        </p:blipFill>
        <p:spPr bwMode="auto">
          <a:xfrm>
            <a:off x="3276600" y="4876800"/>
            <a:ext cx="2286000" cy="1028700"/>
          </a:xfrm>
          <a:prstGeom prst="rect">
            <a:avLst/>
          </a:prstGeom>
          <a:noFill/>
          <a:ln w="9525">
            <a:noFill/>
            <a:miter lim="800000"/>
            <a:headEnd/>
            <a:tailEnd/>
          </a:ln>
        </p:spPr>
      </p:pic>
      <p:pic>
        <p:nvPicPr>
          <p:cNvPr id="11272" name="Picture 9"/>
          <p:cNvPicPr>
            <a:picLocks noChangeAspect="1" noChangeArrowheads="1"/>
          </p:cNvPicPr>
          <p:nvPr/>
        </p:nvPicPr>
        <p:blipFill>
          <a:blip r:embed="rId5" cstate="print"/>
          <a:srcRect/>
          <a:stretch>
            <a:fillRect/>
          </a:stretch>
        </p:blipFill>
        <p:spPr bwMode="auto">
          <a:xfrm>
            <a:off x="3657600" y="3429000"/>
            <a:ext cx="1495425" cy="990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152400"/>
            <a:ext cx="7848600" cy="1219200"/>
          </a:xfrm>
        </p:spPr>
        <p:txBody>
          <a:bodyPr/>
          <a:lstStyle/>
          <a:p>
            <a:pPr algn="ctr">
              <a:defRPr/>
            </a:pPr>
            <a:r>
              <a:rPr smtClean="0"/>
              <a:t> </a:t>
            </a:r>
            <a:r>
              <a:rPr sz="4000" b="1" smtClean="0">
                <a:latin typeface="Times New Roman" pitchFamily="18" charset="0"/>
                <a:cs typeface="Times New Roman" pitchFamily="18" charset="0"/>
              </a:rPr>
              <a:t>Timeline of TV History</a:t>
            </a:r>
            <a:endParaRPr lang="ru-RU" sz="4000" b="1">
              <a:latin typeface="Times New Roman" pitchFamily="18" charset="0"/>
              <a:cs typeface="Times New Roman" pitchFamily="18" charset="0"/>
            </a:endParaRPr>
          </a:p>
        </p:txBody>
      </p:sp>
      <p:sp>
        <p:nvSpPr>
          <p:cNvPr id="12291" name="Rectangle 4"/>
          <p:cNvSpPr>
            <a:spLocks noChangeArrowheads="1"/>
          </p:cNvSpPr>
          <p:nvPr/>
        </p:nvSpPr>
        <p:spPr bwMode="auto">
          <a:xfrm>
            <a:off x="533400" y="1371600"/>
            <a:ext cx="8077200" cy="1938338"/>
          </a:xfrm>
          <a:prstGeom prst="rect">
            <a:avLst/>
          </a:prstGeom>
          <a:noFill/>
          <a:ln w="9525">
            <a:noFill/>
            <a:miter lim="800000"/>
            <a:headEnd/>
            <a:tailEnd/>
          </a:ln>
        </p:spPr>
        <p:txBody>
          <a:bodyPr anchor="ctr">
            <a:spAutoFit/>
          </a:bodyPr>
          <a:lstStyle/>
          <a:p>
            <a:pPr eaLnBrk="0" hangingPunct="0"/>
            <a:r>
              <a:rPr lang="en-US" sz="2400">
                <a:latin typeface="Times New Roman" pitchFamily="18" charset="0"/>
                <a:cs typeface="Times New Roman" pitchFamily="18" charset="0"/>
              </a:rPr>
              <a:t>The experiments of Swinton in 1907, with the cathode ray tube for electronic television held great potential but were not converted into reality. Finally, in 1927, Philo Taylor Farnsworth was able to invent a working model of electronic television that was based on Swinton’s ideas. </a:t>
            </a:r>
          </a:p>
        </p:txBody>
      </p:sp>
      <p:pic>
        <p:nvPicPr>
          <p:cNvPr id="12292" name="Picture 4"/>
          <p:cNvPicPr>
            <a:picLocks noChangeAspect="1" noChangeArrowheads="1"/>
          </p:cNvPicPr>
          <p:nvPr/>
        </p:nvPicPr>
        <p:blipFill>
          <a:blip r:embed="rId2" cstate="print"/>
          <a:srcRect/>
          <a:stretch>
            <a:fillRect/>
          </a:stretch>
        </p:blipFill>
        <p:spPr bwMode="auto">
          <a:xfrm>
            <a:off x="598488" y="4343400"/>
            <a:ext cx="2001837" cy="1447800"/>
          </a:xfrm>
          <a:prstGeom prst="rect">
            <a:avLst/>
          </a:prstGeom>
          <a:noFill/>
          <a:ln w="9525">
            <a:noFill/>
            <a:miter lim="800000"/>
            <a:headEnd/>
            <a:tailEnd/>
          </a:ln>
        </p:spPr>
      </p:pic>
      <p:pic>
        <p:nvPicPr>
          <p:cNvPr id="12293" name="Picture 6"/>
          <p:cNvPicPr>
            <a:picLocks noChangeAspect="1" noChangeArrowheads="1"/>
          </p:cNvPicPr>
          <p:nvPr/>
        </p:nvPicPr>
        <p:blipFill>
          <a:blip r:embed="rId3" cstate="print"/>
          <a:srcRect/>
          <a:stretch>
            <a:fillRect/>
          </a:stretch>
        </p:blipFill>
        <p:spPr bwMode="auto">
          <a:xfrm>
            <a:off x="3451225" y="4267200"/>
            <a:ext cx="1882775" cy="1525588"/>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6324600" y="4248150"/>
            <a:ext cx="2000250" cy="15144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066800" y="244475"/>
            <a:ext cx="7775575" cy="898525"/>
          </a:xfrm>
        </p:spPr>
        <p:txBody>
          <a:bodyPr/>
          <a:lstStyle/>
          <a:p>
            <a:pPr eaLnBrk="1" fontAlgn="auto" hangingPunct="1">
              <a:spcAft>
                <a:spcPts val="0"/>
              </a:spcAft>
              <a:defRPr/>
            </a:pPr>
            <a:r>
              <a:rPr lang="ru-RU" sz="4000" b="1" smtClean="0">
                <a:latin typeface="Times New Roman" pitchFamily="18" charset="0"/>
                <a:cs typeface="Times New Roman" pitchFamily="18" charset="0"/>
              </a:rPr>
              <a:t>      </a:t>
            </a:r>
            <a:r>
              <a:rPr sz="4000" b="1" smtClean="0">
                <a:latin typeface="Times New Roman" pitchFamily="18" charset="0"/>
                <a:cs typeface="Times New Roman" pitchFamily="18" charset="0"/>
              </a:rPr>
              <a:t>Mechanical Television History </a:t>
            </a:r>
            <a:endParaRPr lang="ru-RU" sz="4000" b="1" smtClean="0">
              <a:latin typeface="Times New Roman" pitchFamily="18" charset="0"/>
              <a:cs typeface="Times New Roman" pitchFamily="18" charset="0"/>
            </a:endParaRPr>
          </a:p>
        </p:txBody>
      </p:sp>
      <p:pic>
        <p:nvPicPr>
          <p:cNvPr id="13315" name="Picture 4"/>
          <p:cNvPicPr>
            <a:picLocks noGrp="1" noChangeAspect="1" noChangeArrowheads="1"/>
          </p:cNvPicPr>
          <p:nvPr>
            <p:ph idx="1"/>
          </p:nvPr>
        </p:nvPicPr>
        <p:blipFill>
          <a:blip r:embed="rId2" cstate="print"/>
          <a:srcRect/>
          <a:stretch>
            <a:fillRect/>
          </a:stretch>
        </p:blipFill>
        <p:spPr>
          <a:xfrm>
            <a:off x="1143000" y="3810000"/>
            <a:ext cx="1528763" cy="2590800"/>
          </a:xfrm>
          <a:noFill/>
        </p:spPr>
      </p:pic>
      <p:sp>
        <p:nvSpPr>
          <p:cNvPr id="13316" name="Rectangle 4"/>
          <p:cNvSpPr>
            <a:spLocks noChangeArrowheads="1"/>
          </p:cNvSpPr>
          <p:nvPr/>
        </p:nvSpPr>
        <p:spPr bwMode="auto">
          <a:xfrm>
            <a:off x="990600" y="1143000"/>
            <a:ext cx="6858000" cy="1938338"/>
          </a:xfrm>
          <a:prstGeom prst="rect">
            <a:avLst/>
          </a:prstGeom>
          <a:noFill/>
          <a:ln w="9525">
            <a:noFill/>
            <a:miter lim="800000"/>
            <a:headEnd/>
            <a:tailEnd/>
          </a:ln>
        </p:spPr>
        <p:txBody>
          <a:bodyPr anchor="ctr">
            <a:spAutoFit/>
          </a:bodyPr>
          <a:lstStyle/>
          <a:p>
            <a:pPr eaLnBrk="0" hangingPunct="0"/>
            <a:r>
              <a:rPr lang="en-US" sz="2400">
                <a:latin typeface="Times New Roman" pitchFamily="18" charset="0"/>
                <a:cs typeface="Times New Roman" pitchFamily="18" charset="0"/>
              </a:rPr>
              <a:t>In 1923, an American inventor called Charles Jenkins used the disk idea of Nipkow to invent the first ever practical mechanical television system. By 1931, his Radiovisor Model 100 was being sold in a complete kit as a mechanical television. </a:t>
            </a:r>
          </a:p>
        </p:txBody>
      </p:sp>
      <p:pic>
        <p:nvPicPr>
          <p:cNvPr id="13317" name="Picture 6"/>
          <p:cNvPicPr>
            <a:picLocks noChangeAspect="1" noChangeArrowheads="1"/>
          </p:cNvPicPr>
          <p:nvPr/>
        </p:nvPicPr>
        <p:blipFill>
          <a:blip r:embed="rId3" cstate="print"/>
          <a:srcRect/>
          <a:stretch>
            <a:fillRect/>
          </a:stretch>
        </p:blipFill>
        <p:spPr bwMode="auto">
          <a:xfrm>
            <a:off x="5880100" y="3863975"/>
            <a:ext cx="1663700" cy="2384425"/>
          </a:xfrm>
          <a:prstGeom prst="rect">
            <a:avLst/>
          </a:prstGeom>
          <a:noFill/>
          <a:ln w="9525">
            <a:noFill/>
            <a:miter lim="800000"/>
            <a:headEnd/>
            <a:tailEnd/>
          </a:ln>
        </p:spPr>
      </p:pic>
      <p:pic>
        <p:nvPicPr>
          <p:cNvPr id="13318" name="Picture 6"/>
          <p:cNvPicPr>
            <a:picLocks noChangeAspect="1" noChangeArrowheads="1"/>
          </p:cNvPicPr>
          <p:nvPr/>
        </p:nvPicPr>
        <p:blipFill>
          <a:blip r:embed="rId4" cstate="print"/>
          <a:srcRect/>
          <a:stretch>
            <a:fillRect/>
          </a:stretch>
        </p:blipFill>
        <p:spPr bwMode="auto">
          <a:xfrm>
            <a:off x="3200400" y="4038600"/>
            <a:ext cx="1897063" cy="17557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496</TotalTime>
  <Words>984</Words>
  <Application>Microsoft Office PowerPoint</Application>
  <PresentationFormat>Экран (4:3)</PresentationFormat>
  <Paragraphs>49</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Constantia</vt:lpstr>
      <vt:lpstr>Wingdings 2</vt:lpstr>
      <vt:lpstr>Calibri</vt:lpstr>
      <vt:lpstr>Times New Roman</vt:lpstr>
      <vt:lpstr>Бумажная</vt:lpstr>
      <vt:lpstr>      The  Greatest inventors  and invetentions John  Logie Baird  invented television </vt:lpstr>
      <vt:lpstr>                 Introduction </vt:lpstr>
      <vt:lpstr>            Inventions that shook the world</vt:lpstr>
      <vt:lpstr>          Inventions that shook the world</vt:lpstr>
      <vt:lpstr>              The History of Television</vt:lpstr>
      <vt:lpstr>               Timeline of TV History  </vt:lpstr>
      <vt:lpstr> </vt:lpstr>
      <vt:lpstr> Timeline of TV History</vt:lpstr>
      <vt:lpstr>      Mechanical Television History </vt:lpstr>
      <vt:lpstr>  John Logie Baird</vt:lpstr>
      <vt:lpstr>    JOHN LOGIE BAIRD</vt:lpstr>
      <vt:lpstr>JOHN LOGIE BAIRD</vt:lpstr>
      <vt:lpstr> </vt:lpstr>
      <vt:lpstr>            John Logie Baird</vt:lpstr>
      <vt:lpstr>                 Conclusion    </vt:lpstr>
      <vt:lpstr>                 Conclusion</vt:lpstr>
      <vt:lpstr>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revaz</dc:creator>
  <cp:lastModifiedBy>re</cp:lastModifiedBy>
  <cp:revision>150</cp:revision>
  <cp:lastPrinted>1601-01-01T00:00:00Z</cp:lastPrinted>
  <dcterms:created xsi:type="dcterms:W3CDTF">1601-01-01T00:00:00Z</dcterms:created>
  <dcterms:modified xsi:type="dcterms:W3CDTF">2014-04-11T19:21:42Z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